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tags/tag5.xml" ContentType="application/vnd.openxmlformats-officedocument.presentationml.tags+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tags/tag2.xml" ContentType="application/vnd.openxmlformats-officedocument.presentationml.tags+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tags/tag3.xml" ContentType="application/vnd.openxmlformats-officedocument.presentationml.tags+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Default Extension="tiff" ContentType="image/tiff"/>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71" r:id="rId2"/>
  </p:sldMasterIdLst>
  <p:notesMasterIdLst>
    <p:notesMasterId r:id="rId109"/>
  </p:notesMasterIdLst>
  <p:handoutMasterIdLst>
    <p:handoutMasterId r:id="rId110"/>
  </p:handoutMasterIdLst>
  <p:sldIdLst>
    <p:sldId id="373" r:id="rId3"/>
    <p:sldId id="261" r:id="rId4"/>
    <p:sldId id="288" r:id="rId5"/>
    <p:sldId id="289" r:id="rId6"/>
    <p:sldId id="377" r:id="rId7"/>
    <p:sldId id="290" r:id="rId8"/>
    <p:sldId id="378" r:id="rId9"/>
    <p:sldId id="322" r:id="rId10"/>
    <p:sldId id="320" r:id="rId11"/>
    <p:sldId id="323" r:id="rId12"/>
    <p:sldId id="291" r:id="rId13"/>
    <p:sldId id="455" r:id="rId14"/>
    <p:sldId id="456" r:id="rId15"/>
    <p:sldId id="457" r:id="rId16"/>
    <p:sldId id="458" r:id="rId17"/>
    <p:sldId id="292" r:id="rId18"/>
    <p:sldId id="474" r:id="rId19"/>
    <p:sldId id="454" r:id="rId20"/>
    <p:sldId id="472" r:id="rId21"/>
    <p:sldId id="469" r:id="rId22"/>
    <p:sldId id="475" r:id="rId23"/>
    <p:sldId id="281" r:id="rId24"/>
    <p:sldId id="282" r:id="rId25"/>
    <p:sldId id="283" r:id="rId26"/>
    <p:sldId id="284" r:id="rId27"/>
    <p:sldId id="285" r:id="rId28"/>
    <p:sldId id="287" r:id="rId29"/>
    <p:sldId id="319" r:id="rId30"/>
    <p:sldId id="295" r:id="rId31"/>
    <p:sldId id="477" r:id="rId32"/>
    <p:sldId id="478" r:id="rId33"/>
    <p:sldId id="479" r:id="rId34"/>
    <p:sldId id="480" r:id="rId35"/>
    <p:sldId id="296" r:id="rId36"/>
    <p:sldId id="297" r:id="rId37"/>
    <p:sldId id="298" r:id="rId38"/>
    <p:sldId id="299" r:id="rId39"/>
    <p:sldId id="302" r:id="rId40"/>
    <p:sldId id="300" r:id="rId41"/>
    <p:sldId id="303" r:id="rId42"/>
    <p:sldId id="305" r:id="rId43"/>
    <p:sldId id="369" r:id="rId44"/>
    <p:sldId id="301" r:id="rId45"/>
    <p:sldId id="371" r:id="rId46"/>
    <p:sldId id="370" r:id="rId47"/>
    <p:sldId id="428" r:id="rId48"/>
    <p:sldId id="380" r:id="rId49"/>
    <p:sldId id="379" r:id="rId50"/>
    <p:sldId id="443" r:id="rId51"/>
    <p:sldId id="444" r:id="rId52"/>
    <p:sldId id="445" r:id="rId53"/>
    <p:sldId id="446" r:id="rId54"/>
    <p:sldId id="442" r:id="rId55"/>
    <p:sldId id="312" r:id="rId56"/>
    <p:sldId id="313" r:id="rId57"/>
    <p:sldId id="314" r:id="rId58"/>
    <p:sldId id="315" r:id="rId59"/>
    <p:sldId id="316" r:id="rId60"/>
    <p:sldId id="308" r:id="rId61"/>
    <p:sldId id="309" r:id="rId62"/>
    <p:sldId id="431" r:id="rId63"/>
    <p:sldId id="372" r:id="rId64"/>
    <p:sldId id="386" r:id="rId65"/>
    <p:sldId id="387" r:id="rId66"/>
    <p:sldId id="429" r:id="rId67"/>
    <p:sldId id="430" r:id="rId68"/>
    <p:sldId id="434" r:id="rId69"/>
    <p:sldId id="433" r:id="rId70"/>
    <p:sldId id="435" r:id="rId71"/>
    <p:sldId id="436" r:id="rId72"/>
    <p:sldId id="438" r:id="rId73"/>
    <p:sldId id="439" r:id="rId74"/>
    <p:sldId id="459" r:id="rId75"/>
    <p:sldId id="460" r:id="rId76"/>
    <p:sldId id="461" r:id="rId77"/>
    <p:sldId id="397" r:id="rId78"/>
    <p:sldId id="440" r:id="rId79"/>
    <p:sldId id="402" r:id="rId80"/>
    <p:sldId id="401" r:id="rId81"/>
    <p:sldId id="448" r:id="rId82"/>
    <p:sldId id="449" r:id="rId83"/>
    <p:sldId id="463" r:id="rId84"/>
    <p:sldId id="403" r:id="rId85"/>
    <p:sldId id="404" r:id="rId86"/>
    <p:sldId id="405" r:id="rId87"/>
    <p:sldId id="410" r:id="rId88"/>
    <p:sldId id="411" r:id="rId89"/>
    <p:sldId id="412" r:id="rId90"/>
    <p:sldId id="415" r:id="rId91"/>
    <p:sldId id="414" r:id="rId92"/>
    <p:sldId id="450" r:id="rId93"/>
    <p:sldId id="416" r:id="rId94"/>
    <p:sldId id="417" r:id="rId95"/>
    <p:sldId id="418" r:id="rId96"/>
    <p:sldId id="419" r:id="rId97"/>
    <p:sldId id="420" r:id="rId98"/>
    <p:sldId id="421" r:id="rId99"/>
    <p:sldId id="317" r:id="rId100"/>
    <p:sldId id="422" r:id="rId101"/>
    <p:sldId id="423" r:id="rId102"/>
    <p:sldId id="424" r:id="rId103"/>
    <p:sldId id="425" r:id="rId104"/>
    <p:sldId id="426" r:id="rId105"/>
    <p:sldId id="441" r:id="rId106"/>
    <p:sldId id="470" r:id="rId107"/>
    <p:sldId id="447" r:id="rId108"/>
  </p:sldIdLst>
  <p:sldSz cx="9144000" cy="6858000" type="screen4x3"/>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showPr>
  <p:clrMru>
    <a:srgbClr val="D29B00"/>
    <a:srgbClr val="FFE28F"/>
    <a:srgbClr val="FFBB00"/>
    <a:srgbClr val="008000"/>
    <a:srgbClr val="FB3BD6"/>
    <a:srgbClr val="E04A28"/>
    <a:srgbClr val="065FA3"/>
    <a:srgbClr val="FFD666"/>
    <a:srgbClr val="82AFD1"/>
    <a:srgbClr val="ED968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0" autoAdjust="0"/>
    <p:restoredTop sz="66812" autoAdjust="0"/>
  </p:normalViewPr>
  <p:slideViewPr>
    <p:cSldViewPr showGuides="1">
      <p:cViewPr varScale="1">
        <p:scale>
          <a:sx n="50" d="100"/>
          <a:sy n="50" d="100"/>
        </p:scale>
        <p:origin x="-1722" y="-102"/>
      </p:cViewPr>
      <p:guideLst>
        <p:guide orient="horz" pos="4123"/>
        <p:guide orient="horz" pos="496"/>
        <p:guide orient="horz" pos="927"/>
        <p:guide orient="horz" pos="2154"/>
        <p:guide pos="5479"/>
        <p:guide pos="293"/>
        <p:guide pos="2880"/>
      </p:guideLst>
    </p:cSldViewPr>
  </p:slideViewPr>
  <p:notesTextViewPr>
    <p:cViewPr>
      <p:scale>
        <a:sx n="100" d="100"/>
        <a:sy n="100" d="100"/>
      </p:scale>
      <p:origin x="0" y="0"/>
    </p:cViewPr>
  </p:notesTextViewPr>
  <p:sorterViewPr>
    <p:cViewPr>
      <p:scale>
        <a:sx n="100" d="100"/>
        <a:sy n="100" d="100"/>
      </p:scale>
      <p:origin x="0" y="3906"/>
    </p:cViewPr>
  </p:sorterViewPr>
  <p:notesViewPr>
    <p:cSldViewPr>
      <p:cViewPr varScale="1">
        <p:scale>
          <a:sx n="66" d="100"/>
          <a:sy n="66" d="100"/>
        </p:scale>
        <p:origin x="-3240" y="-102"/>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3.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image" Target="../media/image2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ABB5B3B1-86D2-4727-8F12-AEC40E7DAC3D}" type="datetimeFigureOut">
              <a:rPr lang="en-US" smtClean="0"/>
              <a:pPr/>
              <a:t>1/10/2015</a:t>
            </a:fld>
            <a:endParaRPr lang="en-US" dirty="0"/>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2CDAE8B2-2166-4B31-907F-7CCD46504B74}" type="slidenum">
              <a:rPr lang="en-US" smtClean="0"/>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4EAA763-DFDB-A243-96D7-A1FF8549B507}" type="datetimeFigureOut">
              <a:rPr lang="en-US" smtClean="0"/>
              <a:pPr/>
              <a:t>1/10/2015</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9B424A6-7593-2C46-9CCA-8596FB18DBBE}" type="slidenum">
              <a:rPr lang="en-US" smtClean="0"/>
              <a:pPr/>
              <a:t>‹#›</a:t>
            </a:fld>
            <a:endParaRPr lang="en-US" dirty="0"/>
          </a:p>
        </p:txBody>
      </p:sp>
    </p:spTree>
    <p:extLst>
      <p:ext uri="{BB962C8B-B14F-4D97-AF65-F5344CB8AC3E}">
        <p14:creationId xmlns="" xmlns:p14="http://schemas.microsoft.com/office/powerpoint/2010/main" val="3264919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decibel.ni.com/content/docs/DOC-33629"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ni.com/academic/students/learn-labview/environmen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ww.ni.com/gettingstarted/labviewbasics/dataflow.ht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ww.ni.com/white-paper/7572/e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zone.ni.com/reference/en-XX/help/371361H-01/lvhowto/using_the_probe_too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Autonomous Independent.vi</a:t>
            </a:r>
            <a:r>
              <a:rPr lang="en-US" dirty="0" smtClean="0"/>
              <a:t> is one of the VIs</a:t>
            </a:r>
            <a:r>
              <a:rPr lang="en-US" baseline="0" dirty="0" smtClean="0"/>
              <a:t> in the Team Code folder. The default code shows you how to access all of the inputs and sensors you need to make a smart autonomous program. Be sure to read through all of the instructions so you know what everything does.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10</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need some type</a:t>
            </a:r>
            <a:r>
              <a:rPr lang="en-US" baseline="0" dirty="0" smtClean="0"/>
              <a:t> of watchdog as a safety mechanism. </a:t>
            </a:r>
          </a:p>
          <a:p>
            <a:endParaRPr lang="en-US" baseline="0" dirty="0" smtClean="0"/>
          </a:p>
          <a:p>
            <a:r>
              <a:rPr lang="en-US" dirty="0" smtClean="0"/>
              <a:t>The cause of a system watchdog is usually a communication issue.</a:t>
            </a:r>
          </a:p>
          <a:p>
            <a:endParaRPr lang="en-US" dirty="0"/>
          </a:p>
        </p:txBody>
      </p:sp>
      <p:sp>
        <p:nvSpPr>
          <p:cNvPr id="4" name="Slide Number Placeholder 3"/>
          <p:cNvSpPr>
            <a:spLocks noGrp="1"/>
          </p:cNvSpPr>
          <p:nvPr>
            <p:ph type="sldNum" sz="quarter" idx="10"/>
          </p:nvPr>
        </p:nvSpPr>
        <p:spPr/>
        <p:txBody>
          <a:bodyPr/>
          <a:lstStyle/>
          <a:p>
            <a:fld id="{F1881A6B-89B5-425E-8369-FD2F8900197C}" type="slidenum">
              <a:rPr lang="en-US" smtClean="0"/>
              <a:pPr/>
              <a:t>100</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Safety Config VIs were added as a suggested User Watchdog alternative.</a:t>
            </a:r>
            <a:r>
              <a:rPr lang="en-US" baseline="0" dirty="0" smtClean="0"/>
              <a:t> </a:t>
            </a:r>
            <a:r>
              <a:rPr lang="en-US" dirty="0" smtClean="0"/>
              <a:t>They are output specific, meaning they can be turned on or off (enabled or disabled) for individual outputs.</a:t>
            </a:r>
            <a:r>
              <a:rPr lang="en-US" baseline="0" dirty="0" smtClean="0"/>
              <a:t> O</a:t>
            </a:r>
            <a:r>
              <a:rPr lang="en-US" dirty="0" smtClean="0"/>
              <a:t>nly enabled outputs that don’t update in time are affected.</a:t>
            </a:r>
          </a:p>
        </p:txBody>
      </p:sp>
      <p:sp>
        <p:nvSpPr>
          <p:cNvPr id="4" name="Slide Number Placeholder 3"/>
          <p:cNvSpPr>
            <a:spLocks noGrp="1"/>
          </p:cNvSpPr>
          <p:nvPr>
            <p:ph type="sldNum" sz="quarter" idx="10"/>
          </p:nvPr>
        </p:nvSpPr>
        <p:spPr/>
        <p:txBody>
          <a:bodyPr/>
          <a:lstStyle/>
          <a:p>
            <a:fld id="{F1881A6B-89B5-425E-8369-FD2F8900197C}" type="slidenum">
              <a:rPr lang="en-US" smtClean="0"/>
              <a:pPr/>
              <a:t>101</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of the easiest autonomous strategies for a team is to preprogram the robot’s movements.</a:t>
            </a:r>
          </a:p>
          <a:p>
            <a:endParaRPr lang="en-US" baseline="0" dirty="0" smtClean="0"/>
          </a:p>
          <a:p>
            <a:r>
              <a:rPr lang="en-US" baseline="0" dirty="0" smtClean="0"/>
              <a:t>Using the roboRIO robot template, you can follow the example above to preprogram your robot to always move in specific directions. </a:t>
            </a:r>
          </a:p>
          <a:p>
            <a:endParaRPr lang="en-US" baseline="0" dirty="0" smtClean="0"/>
          </a:p>
          <a:p>
            <a:r>
              <a:rPr lang="en-US" baseline="0" dirty="0" smtClean="0"/>
              <a:t>Although this is easy to implement, preprogramming your robot makes your robot unadaptable to any changes on the field or interference from other robots.</a:t>
            </a:r>
          </a:p>
          <a:p>
            <a:endParaRPr lang="en-US" baseline="0" dirty="0" smtClean="0"/>
          </a:p>
          <a:p>
            <a:r>
              <a:rPr lang="en-US" baseline="0" dirty="0" smtClean="0"/>
              <a:t>(continued…)</a:t>
            </a:r>
          </a:p>
        </p:txBody>
      </p:sp>
      <p:sp>
        <p:nvSpPr>
          <p:cNvPr id="4" name="Slide Number Placeholder 3"/>
          <p:cNvSpPr>
            <a:spLocks noGrp="1"/>
          </p:cNvSpPr>
          <p:nvPr>
            <p:ph type="sldNum" sz="quarter" idx="10"/>
          </p:nvPr>
        </p:nvSpPr>
        <p:spPr/>
        <p:txBody>
          <a:bodyPr/>
          <a:lstStyle/>
          <a:p>
            <a:fld id="{F1881A6B-89B5-425E-8369-FD2F8900197C}" type="slidenum">
              <a:rPr lang="en-US" smtClean="0"/>
              <a:pPr/>
              <a:t>102</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better way to implement your autonomous code is to provide your robot with sensor data and allow your robot to make decisions based on the sensor data.</a:t>
            </a:r>
          </a:p>
          <a:p>
            <a:endParaRPr lang="en-US" baseline="0" dirty="0" smtClean="0"/>
          </a:p>
          <a:p>
            <a:r>
              <a:rPr lang="en-US" baseline="0" dirty="0" smtClean="0"/>
              <a:t>For example, programmers can create global variables that are updated with sensor data so that the autonomous code can make smart decisions.</a:t>
            </a:r>
          </a:p>
          <a:p>
            <a:endParaRPr lang="en-US" baseline="0" dirty="0" smtClean="0"/>
          </a:p>
          <a:p>
            <a:r>
              <a:rPr lang="en-US" baseline="0" dirty="0" smtClean="0"/>
              <a:t>An ultrasonic sensor can let the robot know that a wall, an obstacle, or another robot is nearby. </a:t>
            </a:r>
          </a:p>
          <a:p>
            <a:endParaRPr lang="en-US" baseline="0" dirty="0" smtClean="0"/>
          </a:p>
          <a:p>
            <a:r>
              <a:rPr lang="en-US" dirty="0" smtClean="0"/>
              <a:t>A photoelectric sensor helps</a:t>
            </a:r>
            <a:r>
              <a:rPr lang="en-US" baseline="0" dirty="0" smtClean="0"/>
              <a:t> the robot detect and follow a line.</a:t>
            </a:r>
            <a:endParaRPr lang="en-US" dirty="0"/>
          </a:p>
        </p:txBody>
      </p:sp>
      <p:sp>
        <p:nvSpPr>
          <p:cNvPr id="4" name="Slide Number Placeholder 3"/>
          <p:cNvSpPr>
            <a:spLocks noGrp="1"/>
          </p:cNvSpPr>
          <p:nvPr>
            <p:ph type="sldNum" sz="quarter" idx="10"/>
          </p:nvPr>
        </p:nvSpPr>
        <p:spPr/>
        <p:txBody>
          <a:bodyPr/>
          <a:lstStyle/>
          <a:p>
            <a:fld id="{F1881A6B-89B5-425E-8369-FD2F8900197C}" type="slidenum">
              <a:rPr lang="en-US" smtClean="0"/>
              <a:pPr/>
              <a:t>103</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Full FRC LabVIEW Training (Beginner and Advanced)</a:t>
            </a:r>
          </a:p>
          <a:p>
            <a:r>
              <a:rPr lang="en-US" dirty="0" smtClean="0">
                <a:hlinkClick r:id="rId3"/>
              </a:rPr>
              <a:t>https://decibel.ni.com/content/docs/DOC-33629</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104</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LabVIEWHacker.com</a:t>
            </a:r>
            <a:r>
              <a:rPr lang="en-US" baseline="0" dirty="0" smtClean="0"/>
              <a:t> is a resource site where you can find free drivers for all of you coolest consumer technology devices. Some of these devices could be used as part of your driver station or for fun off season projects. You can even connect an </a:t>
            </a:r>
            <a:r>
              <a:rPr lang="en-US" baseline="0" dirty="0" err="1" smtClean="0"/>
              <a:t>Arduino</a:t>
            </a:r>
            <a:r>
              <a:rPr lang="en-US" baseline="0" dirty="0" smtClean="0"/>
              <a:t> or </a:t>
            </a:r>
            <a:r>
              <a:rPr lang="en-US" baseline="0" dirty="0" err="1" smtClean="0"/>
              <a:t>Chipkit</a:t>
            </a:r>
            <a:r>
              <a:rPr lang="en-US" baseline="0" dirty="0" smtClean="0"/>
              <a:t> directly to roboRIO.</a:t>
            </a:r>
          </a:p>
          <a:p>
            <a:endParaRPr lang="en-US" baseline="0" dirty="0" smtClean="0"/>
          </a:p>
          <a:p>
            <a:r>
              <a:rPr lang="en-US" dirty="0" smtClean="0"/>
              <a:t>LabVIEWHacker.com</a:t>
            </a:r>
            <a:r>
              <a:rPr lang="en-US" baseline="0" dirty="0" smtClean="0"/>
              <a:t> will help you</a:t>
            </a:r>
          </a:p>
          <a:p>
            <a:r>
              <a:rPr lang="en-US" baseline="0" dirty="0" smtClean="0"/>
              <a:t>LABVIEW ALL THE THINGS!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105</a:t>
            </a:fld>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 sure to visit ni.com/frc for downloads,</a:t>
            </a:r>
            <a:r>
              <a:rPr lang="en-US" baseline="0" dirty="0" smtClean="0"/>
              <a:t> training, support, and information.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106</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Driver Station is an executable</a:t>
            </a:r>
            <a:r>
              <a:rPr lang="en-US" baseline="0" dirty="0" smtClean="0"/>
              <a:t> </a:t>
            </a:r>
            <a:r>
              <a:rPr lang="en-US" dirty="0" smtClean="0"/>
              <a:t>utility that all FRC teams are required to</a:t>
            </a:r>
            <a:r>
              <a:rPr lang="en-US" baseline="0" dirty="0" smtClean="0"/>
              <a:t> use on their driver station PCs. Once you have written your code, you can connect to the roboRIO controller and deploy and run your code from here.</a:t>
            </a:r>
          </a:p>
          <a:p>
            <a:endParaRPr lang="en-US" baseline="0" dirty="0" smtClean="0"/>
          </a:p>
          <a:p>
            <a:r>
              <a:rPr lang="en-US" baseline="0" dirty="0" smtClean="0"/>
              <a:t>The right side and left side of the dashboard allow you to select different tabs independent and the middle Robot Info section is always visible.</a:t>
            </a:r>
          </a:p>
          <a:p>
            <a:endParaRPr lang="en-US" baseline="0" dirty="0" smtClean="0"/>
          </a:p>
          <a:p>
            <a:r>
              <a:rPr lang="en-US" baseline="0" dirty="0" smtClean="0"/>
              <a:t>Operation tab: </a:t>
            </a:r>
            <a:r>
              <a:rPr lang="en-US" sz="1200" b="0" i="0" kern="1200" baseline="0" dirty="0" smtClean="0">
                <a:solidFill>
                  <a:schemeClr val="tx1"/>
                </a:solidFill>
                <a:latin typeface="+mn-lt"/>
                <a:ea typeface="+mn-ea"/>
                <a:cs typeface="+mn-cs"/>
              </a:rPr>
              <a:t>This tells you </a:t>
            </a:r>
            <a:r>
              <a:rPr lang="en-US" sz="1200" b="0" i="0" kern="1200" dirty="0" smtClean="0">
                <a:solidFill>
                  <a:schemeClr val="tx1"/>
                </a:solidFill>
                <a:latin typeface="+mn-lt"/>
                <a:ea typeface="+mn-ea"/>
                <a:cs typeface="+mn-cs"/>
              </a:rPr>
              <a:t>which stage of the game you’re in, and info about your Dashboard PC. From here, you can enable your robot, test your code, and set up for competitions.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Driver Station is an executable</a:t>
            </a:r>
            <a:r>
              <a:rPr lang="en-US" baseline="0" dirty="0" smtClean="0"/>
              <a:t> </a:t>
            </a:r>
            <a:r>
              <a:rPr lang="en-US" dirty="0" smtClean="0"/>
              <a:t>utility that all FRC teams are required to</a:t>
            </a:r>
            <a:r>
              <a:rPr lang="en-US" baseline="0" dirty="0" smtClean="0"/>
              <a:t> use on their driver station PCs. Once you have written your code, you can connect to the roboRIO controller and deploy and run your code from here.</a:t>
            </a:r>
          </a:p>
          <a:p>
            <a:endParaRPr lang="en-US" baseline="0" dirty="0" smtClean="0"/>
          </a:p>
          <a:p>
            <a:r>
              <a:rPr lang="en-US" baseline="0" dirty="0" smtClean="0"/>
              <a:t>Diagnostics tab: This includes communication info versions and includes buttons to easily reboot your roboRIO or </a:t>
            </a:r>
            <a:r>
              <a:rPr lang="en-US" baseline="0" dirty="0" err="1" smtClean="0"/>
              <a:t>relstart</a:t>
            </a:r>
            <a:r>
              <a:rPr lang="en-US" baseline="0" dirty="0" smtClean="0"/>
              <a:t> the code.</a:t>
            </a:r>
          </a:p>
          <a:p>
            <a:endParaRPr lang="en-US" b="1" baseline="0" dirty="0" smtClean="0"/>
          </a:p>
          <a:p>
            <a:r>
              <a:rPr lang="en-US" b="0" baseline="0" dirty="0" smtClean="0"/>
              <a:t>This page also shows and error message on the Messages section</a:t>
            </a:r>
          </a:p>
        </p:txBody>
      </p:sp>
      <p:sp>
        <p:nvSpPr>
          <p:cNvPr id="4" name="Slide Number Placeholder 3"/>
          <p:cNvSpPr>
            <a:spLocks noGrp="1"/>
          </p:cNvSpPr>
          <p:nvPr>
            <p:ph type="sldNum" sz="quarter" idx="10"/>
          </p:nvPr>
        </p:nvSpPr>
        <p:spPr/>
        <p:txBody>
          <a:bodyPr/>
          <a:lstStyle/>
          <a:p>
            <a:fld id="{29B424A6-7593-2C46-9CCA-8596FB18DBBE}"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On the left we see the setup tab- This is where you configure your team info, set practice round timing, and choose your dashboard type.</a:t>
            </a:r>
          </a:p>
          <a:p>
            <a:r>
              <a:rPr lang="en-US" baseline="0" dirty="0" smtClean="0"/>
              <a:t>On the Right the Chart mode where the dashboard shows info about the battery state, communication, and CPU information.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 the Left we have the USB devices Tab which shows controllers other USB devices</a:t>
            </a:r>
            <a:r>
              <a:rPr lang="en-US" baseline="0" dirty="0" smtClean="0"/>
              <a:t> connected to your dashboard computer, and displays live inputs from your joystick(s)</a:t>
            </a:r>
          </a:p>
          <a:p>
            <a:endParaRPr lang="en-US" baseline="0" dirty="0" smtClean="0"/>
          </a:p>
          <a:p>
            <a:r>
              <a:rPr lang="en-US" baseline="0" dirty="0" smtClean="0"/>
              <a:t>On the right we are showing the messages and chart mode where both sets of diagnostic info are visible at once.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finally on the Power &amp; CAN tab we can</a:t>
            </a:r>
            <a:r>
              <a:rPr lang="en-US" baseline="0" dirty="0" smtClean="0"/>
              <a:t> find basic info about the CAN connections and Power Distribution board if the PD board is connected over CAN.</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a:t>
            </a:r>
            <a:r>
              <a:rPr lang="en-US" baseline="0" dirty="0" smtClean="0"/>
              <a:t> students don’t realize that the Dashboard is different from the Driver Station since the Dashboard launches with the Driver Station by default. </a:t>
            </a:r>
          </a:p>
          <a:p>
            <a:endParaRPr lang="en-US" baseline="0" dirty="0" smtClean="0"/>
          </a:p>
          <a:p>
            <a:r>
              <a:rPr lang="en-US" baseline="0" dirty="0" smtClean="0"/>
              <a:t>The Driver Station is used to enable communication and work with the robot, but the Dashboard allows real-time monitoring while the code is running. </a:t>
            </a:r>
          </a:p>
          <a:p>
            <a:r>
              <a:rPr lang="en-US" baseline="0" dirty="0" smtClean="0"/>
              <a:t>It’s a great tool for testing code, troubleshooting, or obtaining general robot status information. </a:t>
            </a:r>
          </a:p>
          <a:p>
            <a:endParaRPr lang="en-US" baseline="0" dirty="0" smtClean="0"/>
          </a:p>
          <a:p>
            <a:r>
              <a:rPr lang="en-US" baseline="0" dirty="0" smtClean="0"/>
              <a:t>You can also customize it for your team’s robot and specific needs. To create your own custom Dashboard, open the FRC Dashboard project from the Getting Started window and follow the instructions.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roboRIO was designed</a:t>
            </a:r>
            <a:r>
              <a:rPr lang="en-US" baseline="0" dirty="0" smtClean="0"/>
              <a:t> by National Instruments specifically for FRC. It is packed with features that should make it easier for teams to build more advance robots with a larger variety of inputs. Every team should receive a donated roboRIO in the Kick Off Kit and spare controllers are available from </a:t>
            </a:r>
            <a:r>
              <a:rPr lang="en-US" baseline="0" dirty="0" err="1" smtClean="0"/>
              <a:t>AndyMark</a:t>
            </a:r>
            <a:r>
              <a:rPr lang="en-US" baseline="0" dirty="0" smtClean="0"/>
              <a:t>. If you have detailed questions or want to learn more about the specifications please visit the roboRIO page on ni.com/</a:t>
            </a:r>
            <a:r>
              <a:rPr lang="en-US" baseline="0" dirty="0" err="1" smtClean="0"/>
              <a:t>frc</a:t>
            </a:r>
            <a:endParaRPr lang="en-US"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Compared with </a:t>
            </a:r>
            <a:r>
              <a:rPr lang="en-US" dirty="0" err="1" smtClean="0"/>
              <a:t>cRIO</a:t>
            </a:r>
            <a:r>
              <a:rPr lang="en-US" dirty="0" smtClean="0"/>
              <a:t> the roboRIO is significantly</a:t>
            </a:r>
            <a:r>
              <a:rPr lang="en-US" baseline="0" dirty="0" smtClean="0"/>
              <a:t> faster, smaller, lighter, and less expensive.</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you get your roboRIO follow</a:t>
            </a:r>
            <a:r>
              <a:rPr lang="en-US" baseline="0" dirty="0" smtClean="0"/>
              <a:t> a few easy steps to get the controller ready for development and competition.</a:t>
            </a:r>
          </a:p>
          <a:p>
            <a:endParaRPr lang="en-US" baseline="0" dirty="0" smtClean="0"/>
          </a:p>
          <a:p>
            <a:r>
              <a:rPr lang="en-US" baseline="0" dirty="0" smtClean="0"/>
              <a:t>1. First install all software. If you are programming in LabVIEW install LabVIEW, THEN the FRC Update Suite. If your team is not using LabVIEW just install the Update Suite.</a:t>
            </a:r>
          </a:p>
          <a:p>
            <a:r>
              <a:rPr lang="en-US" baseline="0" dirty="0" smtClean="0"/>
              <a:t>2. You will need to connect roboRIO to a power source, you can either connect it to the 12V port on the Power Distribution panel or connect it to any 7-16V DC power source.</a:t>
            </a:r>
          </a:p>
          <a:p>
            <a:r>
              <a:rPr lang="en-US" baseline="0" dirty="0" smtClean="0"/>
              <a:t>3. To image roboRIO you will need to connect the roboRIO to your PC using a </a:t>
            </a:r>
            <a:r>
              <a:rPr lang="en-US" baseline="0" dirty="0" err="1" smtClean="0"/>
              <a:t>A</a:t>
            </a:r>
            <a:r>
              <a:rPr lang="en-US" baseline="0" dirty="0" smtClean="0"/>
              <a:t>-B USB cable (cable not provided in the box).</a:t>
            </a:r>
          </a:p>
          <a:p>
            <a:r>
              <a:rPr lang="en-US" baseline="0" dirty="0" smtClean="0"/>
              <a:t>4. Now just run the roboRIO Imaging Tool: If you have LabVIEW installed you can find the imaging tool on the Utilities tab of the Getting Started Window, if you don’t have LabVIEW installed you can find the imaging tool by </a:t>
            </a:r>
            <a:r>
              <a:rPr lang="en-US" baseline="0" dirty="0" err="1" smtClean="0"/>
              <a:t>seraching</a:t>
            </a:r>
            <a:r>
              <a:rPr lang="en-US" baseline="0" dirty="0" smtClean="0"/>
              <a:t> from the start menu or by navigating to your LabVIEW Directory </a:t>
            </a:r>
          </a:p>
          <a:p>
            <a:r>
              <a:rPr lang="en-US" baseline="0" dirty="0" smtClean="0"/>
              <a:t>IE: (C:\Program Files (x86)\National Instruments\LabVIEW 2014\project\roboRIO Tool)</a:t>
            </a:r>
          </a:p>
          <a:p>
            <a:r>
              <a:rPr lang="en-US" baseline="0" dirty="0" smtClean="0"/>
              <a:t>The Imaging Tool will automatically detect the connected roboRIO, then click </a:t>
            </a:r>
            <a:r>
              <a:rPr lang="en-US" b="1" baseline="0" dirty="0" smtClean="0"/>
              <a:t>Format Target</a:t>
            </a:r>
            <a:r>
              <a:rPr lang="en-US" baseline="0" dirty="0" smtClean="0"/>
              <a:t> just select the most recent roboRIO Image from the list. Set your team number and click the </a:t>
            </a:r>
            <a:r>
              <a:rPr lang="en-US" b="1" baseline="0" dirty="0" smtClean="0"/>
              <a:t>Reformat</a:t>
            </a:r>
            <a:r>
              <a:rPr lang="en-US" baseline="0" dirty="0" smtClean="0"/>
              <a:t> button.</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FRC LabVIEW Quick Start Guide is designed to give teams a quick overview of the software,</a:t>
            </a:r>
            <a:r>
              <a:rPr lang="en-US" baseline="0" dirty="0" smtClean="0"/>
              <a:t> tools, and utilities they need to program an FRC robot using LabVIEW.</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roboRIO includes an MXP myRIO Expansion Port so teams can design and build their own expansion boards if they want extra or customized Inputs and outputs. NI has provided a free license for </a:t>
            </a:r>
            <a:r>
              <a:rPr lang="en-US" baseline="0" dirty="0" err="1" smtClean="0"/>
              <a:t>Multisim</a:t>
            </a:r>
            <a:r>
              <a:rPr lang="en-US" baseline="0" dirty="0" smtClean="0"/>
              <a:t> circuit SPICE and simulation and </a:t>
            </a:r>
            <a:r>
              <a:rPr lang="en-US" baseline="0" dirty="0" err="1" smtClean="0"/>
              <a:t>Ultiboard</a:t>
            </a:r>
            <a:r>
              <a:rPr lang="en-US" baseline="0" dirty="0" smtClean="0"/>
              <a:t> PCB design and layout software. To learn how you can get the software visit ni.com/</a:t>
            </a:r>
            <a:r>
              <a:rPr lang="en-US" baseline="0" dirty="0" err="1" smtClean="0"/>
              <a:t>frc</a:t>
            </a:r>
            <a:r>
              <a:rPr lang="en-US" baseline="0" dirty="0" smtClean="0"/>
              <a:t> and go to the MXP Developers Guide. The MXP Developers Guide also includes all the info you will need to make your own MXP accessories, including engineering drawings, </a:t>
            </a:r>
            <a:r>
              <a:rPr lang="en-US" baseline="0" dirty="0" err="1" smtClean="0"/>
              <a:t>PinOuts</a:t>
            </a:r>
            <a:r>
              <a:rPr lang="en-US" baseline="0" dirty="0" smtClean="0"/>
              <a:t>, and much more.</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your team doesn’t need to create custom circuitry for the MXP port, you</a:t>
            </a:r>
            <a:r>
              <a:rPr lang="en-US" baseline="0" dirty="0" smtClean="0"/>
              <a:t> can purchase a variety of development and prototyping tools so you can access the MXP I/O and more. NI sells a few adaptors made for myRIO, which uses the same MXP connector, note that the NI boards will stick out at 90° from the roboRIO. REV Robotics has created a growing line of MXP adaptors and accessories just for roboRIO. If you find other MXP accessories or your team creates your own please share them @</a:t>
            </a:r>
            <a:r>
              <a:rPr lang="en-US" baseline="0" dirty="0" err="1" smtClean="0"/>
              <a:t>NIFIRSTrobotics</a:t>
            </a:r>
            <a:r>
              <a:rPr lang="en-US" baseline="0" dirty="0" smtClean="0"/>
              <a:t> and we’ll post them all on ni.com/</a:t>
            </a:r>
            <a:r>
              <a:rPr lang="en-US" baseline="0" dirty="0" err="1" smtClean="0"/>
              <a:t>frc</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next</a:t>
            </a:r>
            <a:r>
              <a:rPr lang="en-US" baseline="0" dirty="0" smtClean="0"/>
              <a:t> few slides, learn how to start driving in 5 steps. If you have LabVIEW and the FRC 2014 Utility Package installed, you can follow along. You can complete this tutorial with real hardware or with a simulated robot. You need a joystick to drive, so make sure yours is plugged in.</a:t>
            </a:r>
          </a:p>
          <a:p>
            <a:endParaRPr lang="en-US" baseline="0" dirty="0" smtClean="0"/>
          </a:p>
          <a:p>
            <a:r>
              <a:rPr lang="en-US" baseline="0" dirty="0" smtClean="0"/>
              <a:t>Open LabVIEW and start by creating a new roboRIO Robot Project.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47AB6FD-A226-458B-AA97-37026A711540}"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a:t>
            </a:r>
            <a:r>
              <a:rPr lang="en-US" baseline="0" dirty="0" smtClean="0"/>
              <a:t> you create a new roboRIO Robot Project, you see this dialog.</a:t>
            </a:r>
          </a:p>
          <a:p>
            <a:endParaRPr lang="en-US" baseline="0" dirty="0" smtClean="0"/>
          </a:p>
          <a:p>
            <a:r>
              <a:rPr lang="en-US" baseline="0" dirty="0" smtClean="0"/>
              <a:t>Give your project a good name, specify where you want to save everything, set your Team Number which will be used to automatically generate an IP address, and select the drive style that most resembles your robot. </a:t>
            </a:r>
            <a:endParaRPr lang="en-US" dirty="0"/>
          </a:p>
        </p:txBody>
      </p:sp>
      <p:sp>
        <p:nvSpPr>
          <p:cNvPr id="4" name="Slide Number Placeholder 3"/>
          <p:cNvSpPr>
            <a:spLocks noGrp="1"/>
          </p:cNvSpPr>
          <p:nvPr>
            <p:ph type="sldNum" sz="quarter" idx="10"/>
          </p:nvPr>
        </p:nvSpPr>
        <p:spPr/>
        <p:txBody>
          <a:bodyPr/>
          <a:lstStyle/>
          <a:p>
            <a:fld id="{047AB6FD-A226-458B-AA97-37026A711540}"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default project that is generated</a:t>
            </a:r>
            <a:r>
              <a:rPr lang="en-US" baseline="0" dirty="0" smtClean="0"/>
              <a:t> is already drivable as soon as you open it. The default code is simple and just has the drive modes implemented. By default, the autonomous code does nothing until you go in and edit it.  Robot Main is the master program that deploys and runs all of the team code. For this exercise, you want to run just the default code, so open Robot Main by double-clicking on it.</a:t>
            </a:r>
          </a:p>
        </p:txBody>
      </p:sp>
      <p:sp>
        <p:nvSpPr>
          <p:cNvPr id="4" name="Slide Number Placeholder 3"/>
          <p:cNvSpPr>
            <a:spLocks noGrp="1"/>
          </p:cNvSpPr>
          <p:nvPr>
            <p:ph type="sldNum" sz="quarter" idx="10"/>
          </p:nvPr>
        </p:nvSpPr>
        <p:spPr/>
        <p:txBody>
          <a:bodyPr/>
          <a:lstStyle/>
          <a:p>
            <a:fld id="{047AB6FD-A226-458B-AA97-37026A711540}"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bottom left corner of both the front panel</a:t>
            </a:r>
            <a:r>
              <a:rPr lang="en-US" baseline="0" dirty="0" smtClean="0"/>
              <a:t> (grey) window and the block diagram (white), the target for execution is listed. To change the target, right-click on the white box and select your target. </a:t>
            </a:r>
            <a:r>
              <a:rPr lang="en-US" dirty="0" smtClean="0"/>
              <a:t>When</a:t>
            </a:r>
            <a:r>
              <a:rPr lang="en-US" baseline="0" dirty="0" smtClean="0"/>
              <a:t> you right-click, you’re changing the deployment environment. It may take a few minutes to load the simulation VIs. </a:t>
            </a:r>
          </a:p>
          <a:p>
            <a:endParaRPr lang="en-US" baseline="0" dirty="0" smtClean="0"/>
          </a:p>
          <a:p>
            <a:endParaRPr lang="en-US" baseline="0" dirty="0" smtClean="0"/>
          </a:p>
          <a:p>
            <a:r>
              <a:rPr lang="en-US" baseline="0" dirty="0" smtClean="0"/>
              <a:t>Only a joystick is needed to simulate a robot. </a:t>
            </a:r>
          </a:p>
          <a:p>
            <a:endParaRPr lang="en-US" dirty="0"/>
          </a:p>
        </p:txBody>
      </p:sp>
      <p:sp>
        <p:nvSpPr>
          <p:cNvPr id="4" name="Slide Number Placeholder 3"/>
          <p:cNvSpPr>
            <a:spLocks noGrp="1"/>
          </p:cNvSpPr>
          <p:nvPr>
            <p:ph type="sldNum" sz="quarter" idx="10"/>
          </p:nvPr>
        </p:nvSpPr>
        <p:spPr/>
        <p:txBody>
          <a:bodyPr/>
          <a:lstStyle/>
          <a:p>
            <a:fld id="{047AB6FD-A226-458B-AA97-37026A711540}"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press the Run</a:t>
            </a:r>
            <a:r>
              <a:rPr lang="en-US" baseline="0" dirty="0" smtClean="0"/>
              <a:t> button from either the block diagram or front panel. LabVIEW must be able to establish a connection to the roboRIO controller to deploy to it. </a:t>
            </a:r>
          </a:p>
          <a:p>
            <a:endParaRPr lang="en-US" baseline="0" dirty="0" smtClean="0"/>
          </a:p>
          <a:p>
            <a:r>
              <a:rPr lang="en-US" baseline="0" dirty="0" smtClean="0"/>
              <a:t>If you are using a real robot, check the three lights in the Driver Station to make sure the joystick, robot code, and communication are all good before enabling </a:t>
            </a:r>
            <a:r>
              <a:rPr lang="en-US" b="1" baseline="0" dirty="0" smtClean="0"/>
              <a:t>TeleOp</a:t>
            </a:r>
            <a:r>
              <a:rPr lang="en-US" b="0" baseline="0" dirty="0" smtClean="0"/>
              <a:t>.</a:t>
            </a:r>
            <a:endParaRPr lang="en-US" b="1" baseline="0" dirty="0" smtClean="0"/>
          </a:p>
          <a:p>
            <a:r>
              <a:rPr lang="en-US" baseline="0" dirty="0" smtClean="0"/>
              <a:t>Once TeleOp is enabled, the robot is live! </a:t>
            </a:r>
          </a:p>
          <a:p>
            <a:endParaRPr lang="en-US" baseline="0" dirty="0" smtClean="0"/>
          </a:p>
          <a:p>
            <a:r>
              <a:rPr lang="en-US" baseline="0" dirty="0" smtClean="0"/>
              <a:t>Note: Since you ran the code instead of deploying it, the roboRIO controller runs the code only until it’s reset or power cycled. It does not start up automatically unless the application is built and set to run at startup.</a:t>
            </a:r>
          </a:p>
        </p:txBody>
      </p:sp>
      <p:sp>
        <p:nvSpPr>
          <p:cNvPr id="4" name="Slide Number Placeholder 3"/>
          <p:cNvSpPr>
            <a:spLocks noGrp="1"/>
          </p:cNvSpPr>
          <p:nvPr>
            <p:ph type="sldNum" sz="quarter" idx="10"/>
          </p:nvPr>
        </p:nvSpPr>
        <p:spPr/>
        <p:txBody>
          <a:bodyPr/>
          <a:lstStyle/>
          <a:p>
            <a:fld id="{047AB6FD-A226-458B-AA97-37026A711540}"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presentation is meant to give you a quick overview of all the systems. If you need more help on any of the steps covered, visit ni.com/frc and go to the LabVIEW training section.</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LabVIEW Basics module introduces you to the LabVIEW development environment and programming basics. Also explore some basic LabVIEW debugging techniques and look through some of the FRC-specific code.</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4294967295"/>
          </p:nvPr>
        </p:nvSpPr>
        <p:spPr bwMode="auto">
          <a:xfrm>
            <a:off x="4142966" y="9119173"/>
            <a:ext cx="3170582" cy="480389"/>
          </a:xfrm>
          <a:prstGeom prst="rect">
            <a:avLst/>
          </a:prstGeom>
          <a:noFill/>
          <a:ln>
            <a:miter lim="800000"/>
            <a:headEnd/>
            <a:tailEnd/>
          </a:ln>
        </p:spPr>
        <p:txBody>
          <a:bodyPr lIns="94844" tIns="47422" rIns="94844" bIns="47422"/>
          <a:lstStyle/>
          <a:p>
            <a:fld id="{C8F927F0-DC10-4F23-930F-77E3D85F2929}" type="slidenum">
              <a:rPr lang="en-US"/>
              <a:pPr/>
              <a:t>29</a:t>
            </a:fld>
            <a:endParaRPr lang="en-US" dirty="0"/>
          </a:p>
        </p:txBody>
      </p:sp>
      <p:sp>
        <p:nvSpPr>
          <p:cNvPr id="46083" name="Rectangle 2"/>
          <p:cNvSpPr>
            <a:spLocks noGrp="1" noRot="1" noChangeAspect="1" noChangeArrowheads="1" noTextEdit="1"/>
          </p:cNvSpPr>
          <p:nvPr>
            <p:ph type="sldImg"/>
          </p:nvPr>
        </p:nvSpPr>
        <p:spPr>
          <a:xfrm>
            <a:off x="904875" y="471488"/>
            <a:ext cx="5353050" cy="4014787"/>
          </a:xfrm>
          <a:ln/>
        </p:spPr>
      </p:sp>
      <p:sp>
        <p:nvSpPr>
          <p:cNvPr id="46084" name="Rectangle 3"/>
          <p:cNvSpPr>
            <a:spLocks noGrp="1" noChangeArrowheads="1"/>
          </p:cNvSpPr>
          <p:nvPr>
            <p:ph type="body" idx="1"/>
          </p:nvPr>
        </p:nvSpPr>
        <p:spPr>
          <a:xfrm>
            <a:off x="732183" y="4731742"/>
            <a:ext cx="5850835" cy="4318572"/>
          </a:xfrm>
          <a:noFill/>
          <a:ln/>
        </p:spPr>
        <p:txBody>
          <a:bodyPr/>
          <a:lstStyle/>
          <a:p>
            <a:pPr eaLnBrk="1" hangingPunct="1"/>
            <a:r>
              <a:rPr lang="en-US" dirty="0" smtClean="0"/>
              <a:t>The LabVIEW graphical programming language is different from traditional programming languages like C++ and Visual Basic. One of the greatest strengths of LabVIEW is how intuitive it is to program. You’ll see how the LabVIEW virtual instrument approach to programming makes it possible to create sophisticated and powerful programs with elegant, graphical user interfaces.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setup module helps you download and install your software, orient yourself with the software components, connect to your roboRIO controller, and deploy the existing template project. If your hardware is already set up, you should have a drivable robot at the end of this section—no programming required (yet).</a:t>
            </a:r>
          </a:p>
          <a:p>
            <a:endParaRPr lang="en-US" baseline="0" dirty="0" smtClean="0"/>
          </a:p>
          <a:p>
            <a:r>
              <a:rPr lang="en-US" baseline="0" dirty="0" smtClean="0"/>
              <a:t>This training does not cover hardware build instructions.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LabVIEW is used at High</a:t>
            </a:r>
            <a:r>
              <a:rPr lang="en-US" baseline="0" dirty="0" smtClean="0"/>
              <a:t> Schools, Colleges, and Universities around the world, from technical schools, to PhD programs. learning LabVIEW now will give you a leg up on college applications.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NI has created a continuum of graphical design software that spans all FIRST</a:t>
            </a:r>
            <a:r>
              <a:rPr lang="en-US" baseline="0" dirty="0" smtClean="0"/>
              <a:t> competitions from Jr. FLL to FRC</a:t>
            </a:r>
          </a:p>
          <a:p>
            <a:r>
              <a:rPr lang="en-US" baseline="0" dirty="0" smtClean="0"/>
              <a:t>	[Animation]</a:t>
            </a:r>
          </a:p>
          <a:p>
            <a:r>
              <a:rPr lang="en-US" baseline="0" dirty="0" smtClean="0"/>
              <a:t>Of course the LabVIEW continuum extends into college and a career as well where you can put your LabVIEW skills to work.</a:t>
            </a:r>
          </a:p>
        </p:txBody>
      </p:sp>
      <p:sp>
        <p:nvSpPr>
          <p:cNvPr id="4" name="Slide Number Placeholder 3"/>
          <p:cNvSpPr>
            <a:spLocks noGrp="1"/>
          </p:cNvSpPr>
          <p:nvPr>
            <p:ph type="sldNum" sz="quarter" idx="10"/>
          </p:nvPr>
        </p:nvSpPr>
        <p:spPr/>
        <p:txBody>
          <a:bodyPr/>
          <a:lstStyle/>
          <a:p>
            <a:fld id="{29B424A6-7593-2C46-9CCA-8596FB18DBBE}"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you graduation there will be lots of opportunities to put your LabVIEW skills to use in a huge variety of companies from automotive, aerospace, s</a:t>
            </a:r>
            <a:r>
              <a:rPr lang="en-US" baseline="0" dirty="0" smtClean="0"/>
              <a:t>emiconductor, green energy, food and many other industries.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0" dirty="0" smtClean="0">
                <a:ea typeface="ＭＳ Ｐゴシック" charset="0"/>
                <a:cs typeface="ＭＳ Ｐゴシック" charset="0"/>
              </a:rPr>
              <a:t>Here</a:t>
            </a:r>
            <a:r>
              <a:rPr lang="en-US" b="0" baseline="0" dirty="0" smtClean="0">
                <a:ea typeface="ＭＳ Ｐゴシック" charset="0"/>
                <a:cs typeface="ＭＳ Ｐゴシック" charset="0"/>
              </a:rPr>
              <a:t> is an early version of </a:t>
            </a:r>
            <a:r>
              <a:rPr lang="en-US" b="0" baseline="0" dirty="0" err="1" smtClean="0">
                <a:ea typeface="ＭＳ Ｐゴシック" charset="0"/>
                <a:cs typeface="ＭＳ Ｐゴシック" charset="0"/>
              </a:rPr>
              <a:t>SpaceX’s</a:t>
            </a:r>
            <a:r>
              <a:rPr lang="en-US" b="0" baseline="0" dirty="0" smtClean="0">
                <a:ea typeface="ＭＳ Ｐゴシック" charset="0"/>
                <a:cs typeface="ＭＳ Ｐゴシック" charset="0"/>
              </a:rPr>
              <a:t> mission control room, almost every screen in this picture features LabVIEW. Can you spot the abort button in the top left corner?</a:t>
            </a:r>
            <a:endParaRPr lang="en-US" b="0" dirty="0">
              <a:ea typeface="ＭＳ Ｐゴシック" charset="0"/>
              <a:cs typeface="ＭＳ Ｐゴシック" charset="0"/>
            </a:endParaRP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Calibri" charset="0"/>
                <a:ea typeface="ＭＳ Ｐゴシック" charset="0"/>
                <a:cs typeface="ＭＳ Ｐゴシック" charset="0"/>
              </a:defRPr>
            </a:lvl1pPr>
            <a:lvl2pPr marL="785302" indent="-302039" eaLnBrk="0" hangingPunct="0">
              <a:defRPr sz="2500">
                <a:solidFill>
                  <a:schemeClr val="tx1"/>
                </a:solidFill>
                <a:latin typeface="Calibri" charset="0"/>
                <a:ea typeface="ＭＳ Ｐゴシック" charset="0"/>
              </a:defRPr>
            </a:lvl2pPr>
            <a:lvl3pPr marL="1208157" indent="-241632" eaLnBrk="0" hangingPunct="0">
              <a:defRPr sz="2500">
                <a:solidFill>
                  <a:schemeClr val="tx1"/>
                </a:solidFill>
                <a:latin typeface="Calibri" charset="0"/>
                <a:ea typeface="ＭＳ Ｐゴシック" charset="0"/>
              </a:defRPr>
            </a:lvl3pPr>
            <a:lvl4pPr marL="1691420" indent="-241632" eaLnBrk="0" hangingPunct="0">
              <a:defRPr sz="2500">
                <a:solidFill>
                  <a:schemeClr val="tx1"/>
                </a:solidFill>
                <a:latin typeface="Calibri" charset="0"/>
                <a:ea typeface="ＭＳ Ｐゴシック" charset="0"/>
              </a:defRPr>
            </a:lvl4pPr>
            <a:lvl5pPr marL="2174684" indent="-241632" eaLnBrk="0" hangingPunct="0">
              <a:defRPr sz="2500">
                <a:solidFill>
                  <a:schemeClr val="tx1"/>
                </a:solidFill>
                <a:latin typeface="Calibri" charset="0"/>
                <a:ea typeface="ＭＳ Ｐゴシック" charset="0"/>
              </a:defRPr>
            </a:lvl5pPr>
            <a:lvl6pPr marL="2657947" indent="-241632" eaLnBrk="0" fontAlgn="base" hangingPunct="0">
              <a:spcBef>
                <a:spcPct val="0"/>
              </a:spcBef>
              <a:spcAft>
                <a:spcPct val="0"/>
              </a:spcAft>
              <a:defRPr sz="2500">
                <a:solidFill>
                  <a:schemeClr val="tx1"/>
                </a:solidFill>
                <a:latin typeface="Calibri" charset="0"/>
                <a:ea typeface="ＭＳ Ｐゴシック" charset="0"/>
              </a:defRPr>
            </a:lvl6pPr>
            <a:lvl7pPr marL="3141210" indent="-241632" eaLnBrk="0" fontAlgn="base" hangingPunct="0">
              <a:spcBef>
                <a:spcPct val="0"/>
              </a:spcBef>
              <a:spcAft>
                <a:spcPct val="0"/>
              </a:spcAft>
              <a:defRPr sz="2500">
                <a:solidFill>
                  <a:schemeClr val="tx1"/>
                </a:solidFill>
                <a:latin typeface="Calibri" charset="0"/>
                <a:ea typeface="ＭＳ Ｐゴシック" charset="0"/>
              </a:defRPr>
            </a:lvl7pPr>
            <a:lvl8pPr marL="3624473" indent="-241632" eaLnBrk="0" fontAlgn="base" hangingPunct="0">
              <a:spcBef>
                <a:spcPct val="0"/>
              </a:spcBef>
              <a:spcAft>
                <a:spcPct val="0"/>
              </a:spcAft>
              <a:defRPr sz="2500">
                <a:solidFill>
                  <a:schemeClr val="tx1"/>
                </a:solidFill>
                <a:latin typeface="Calibri" charset="0"/>
                <a:ea typeface="ＭＳ Ｐゴシック" charset="0"/>
              </a:defRPr>
            </a:lvl8pPr>
            <a:lvl9pPr marL="4107736" indent="-241632" eaLnBrk="0" fontAlgn="base" hangingPunct="0">
              <a:spcBef>
                <a:spcPct val="0"/>
              </a:spcBef>
              <a:spcAft>
                <a:spcPct val="0"/>
              </a:spcAft>
              <a:defRPr sz="2500">
                <a:solidFill>
                  <a:schemeClr val="tx1"/>
                </a:solidFill>
                <a:latin typeface="Calibri" charset="0"/>
                <a:ea typeface="ＭＳ Ｐゴシック" charset="0"/>
              </a:defRPr>
            </a:lvl9pPr>
          </a:lstStyle>
          <a:p>
            <a:pPr eaLnBrk="1" fontAlgn="base" hangingPunct="1">
              <a:spcBef>
                <a:spcPct val="0"/>
              </a:spcBef>
              <a:spcAft>
                <a:spcPct val="0"/>
              </a:spcAft>
            </a:pPr>
            <a:fld id="{EEC841DB-4ECF-F145-A42B-7EB18C1EBB17}" type="slidenum">
              <a:rPr lang="en-US" sz="1300">
                <a:solidFill>
                  <a:srgbClr val="000000"/>
                </a:solidFill>
              </a:rPr>
              <a:pPr eaLnBrk="1" fontAlgn="base" hangingPunct="1">
                <a:spcBef>
                  <a:spcPct val="0"/>
                </a:spcBef>
                <a:spcAft>
                  <a:spcPct val="0"/>
                </a:spcAft>
              </a:pPr>
              <a:t>33</a:t>
            </a:fld>
            <a:endParaRPr lang="en-US" sz="1300" dirty="0">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video offers a general overview of the LabVIEW programming environment.</a:t>
            </a:r>
            <a:endParaRPr lang="en-US" baseline="0" dirty="0" smtClean="0"/>
          </a:p>
          <a:p>
            <a:endParaRPr lang="en-US" baseline="0" dirty="0" smtClean="0"/>
          </a:p>
          <a:p>
            <a:r>
              <a:rPr lang="en-US" baseline="0" dirty="0" smtClean="0"/>
              <a:t>If the video is missing or won’t play in PowerPoint, watch it here: </a:t>
            </a:r>
            <a:r>
              <a:rPr lang="en-US" dirty="0" smtClean="0">
                <a:hlinkClick r:id="rId3"/>
              </a:rPr>
              <a:t>http://www.ni.com/academic/students/learn-labview/environment/</a:t>
            </a:r>
            <a:endParaRPr lang="en-US" dirty="0"/>
          </a:p>
        </p:txBody>
      </p:sp>
      <p:sp>
        <p:nvSpPr>
          <p:cNvPr id="4" name="Slide Number Placeholder 3"/>
          <p:cNvSpPr>
            <a:spLocks noGrp="1"/>
          </p:cNvSpPr>
          <p:nvPr>
            <p:ph type="sldNum" sz="quarter" idx="10"/>
          </p:nvPr>
        </p:nvSpPr>
        <p:spPr/>
        <p:txBody>
          <a:bodyPr/>
          <a:lstStyle/>
          <a:p>
            <a:fld id="{6CA0A358-5169-402F-92B7-E8DDE87F5A49}"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During the next exercise,</a:t>
            </a:r>
            <a:r>
              <a:rPr lang="en-US" baseline="0" dirty="0" smtClean="0"/>
              <a:t> when you configure a new project in LabVIEW FRC, you can use a default code template. By using this template, you can drive the robot in Arcade mode without making any code changes. </a:t>
            </a:r>
          </a:p>
          <a:p>
            <a:endParaRPr lang="en-US" baseline="0" dirty="0" smtClean="0"/>
          </a:p>
          <a:p>
            <a:r>
              <a:rPr lang="en-US" baseline="0" dirty="0" smtClean="0"/>
              <a:t>In the coming slides, investigate the block diagram (code) of the Robot Main.vi to understand the key components and their functions.  </a:t>
            </a:r>
          </a:p>
          <a:p>
            <a:endParaRPr lang="en-US" baseline="0" dirty="0" smtClean="0"/>
          </a:p>
          <a:p>
            <a:r>
              <a:rPr lang="en-US" dirty="0" smtClean="0"/>
              <a:t>The </a:t>
            </a:r>
            <a:r>
              <a:rPr lang="en-US" b="1" dirty="0" smtClean="0"/>
              <a:t>front</a:t>
            </a:r>
            <a:r>
              <a:rPr lang="en-US" b="1" baseline="0" dirty="0" smtClean="0"/>
              <a:t> panel</a:t>
            </a:r>
            <a:r>
              <a:rPr lang="en-US" b="0" baseline="0" dirty="0" smtClean="0"/>
              <a:t> is the user interface for the program where you place </a:t>
            </a:r>
            <a:r>
              <a:rPr lang="en-US" b="1" baseline="0" dirty="0" smtClean="0"/>
              <a:t>controls</a:t>
            </a:r>
            <a:r>
              <a:rPr lang="en-US" b="0" baseline="0" dirty="0" smtClean="0"/>
              <a:t> to input values to the system and </a:t>
            </a:r>
            <a:r>
              <a:rPr lang="en-US" b="1" i="0" baseline="0" dirty="0" smtClean="0"/>
              <a:t>indicators</a:t>
            </a:r>
            <a:r>
              <a:rPr lang="en-US" b="1" i="1" baseline="0" dirty="0" smtClean="0"/>
              <a:t> </a:t>
            </a:r>
            <a:r>
              <a:rPr lang="en-US" b="0" i="0" baseline="0" dirty="0" smtClean="0"/>
              <a:t>to display outputs to the user</a:t>
            </a:r>
            <a:r>
              <a:rPr lang="en-US" b="0" baseline="0" dirty="0" smtClean="0"/>
              <a:t>.</a:t>
            </a:r>
          </a:p>
          <a:p>
            <a:endParaRPr lang="en-US" dirty="0" smtClean="0"/>
          </a:p>
          <a:p>
            <a:r>
              <a:rPr lang="en-US" dirty="0" smtClean="0"/>
              <a:t>The </a:t>
            </a:r>
            <a:r>
              <a:rPr lang="en-US" b="1" dirty="0" smtClean="0"/>
              <a:t>block diagram</a:t>
            </a:r>
            <a:r>
              <a:rPr lang="en-US" b="0" dirty="0" smtClean="0"/>
              <a:t> contains the graphical source code.</a:t>
            </a:r>
          </a:p>
          <a:p>
            <a:endParaRPr lang="en-US" b="0" dirty="0" smtClean="0"/>
          </a:p>
          <a:p>
            <a:pPr defTabSz="966612">
              <a:defRPr/>
            </a:pPr>
            <a:r>
              <a:rPr lang="en-US" b="1" dirty="0" smtClean="0"/>
              <a:t>Icon:</a:t>
            </a:r>
            <a:r>
              <a:rPr lang="en-US" dirty="0" smtClean="0"/>
              <a:t> Graphical representation of a VI</a:t>
            </a:r>
          </a:p>
          <a:p>
            <a:pPr defTabSz="966612">
              <a:defRPr/>
            </a:pPr>
            <a:r>
              <a:rPr lang="en-US" b="1" dirty="0" smtClean="0"/>
              <a:t>Connector Pane:</a:t>
            </a:r>
            <a:r>
              <a:rPr lang="en-US" dirty="0" smtClean="0"/>
              <a:t> Map of the inputs and outputs of a VI</a:t>
            </a:r>
          </a:p>
          <a:p>
            <a:endParaRPr lang="en-US" dirty="0" smtClean="0"/>
          </a:p>
          <a:p>
            <a:r>
              <a:rPr lang="en-US" dirty="0" smtClean="0"/>
              <a:t>You</a:t>
            </a:r>
            <a:r>
              <a:rPr lang="en-US" baseline="0" dirty="0" smtClean="0"/>
              <a:t> need t</a:t>
            </a:r>
            <a:r>
              <a:rPr lang="en-US" dirty="0" smtClean="0"/>
              <a:t>he </a:t>
            </a:r>
            <a:r>
              <a:rPr lang="en-US" b="1" dirty="0" smtClean="0"/>
              <a:t>icon/connector panes</a:t>
            </a:r>
            <a:r>
              <a:rPr lang="en-US" dirty="0" smtClean="0"/>
              <a:t> to use a VI as a subVI. The connector pane is a map of the inputs and outputs of a VI.</a:t>
            </a:r>
          </a:p>
          <a:p>
            <a:endParaRPr lang="en-US" dirty="0" smtClean="0"/>
          </a:p>
          <a:p>
            <a:r>
              <a:rPr lang="en-US" dirty="0" smtClean="0"/>
              <a:t>A subVI is similar to a </a:t>
            </a:r>
            <a:r>
              <a:rPr lang="en-US" b="0" dirty="0" smtClean="0"/>
              <a:t>subroutine or function in a text-based programming language.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use the LabVIEW project to access and organize project files.</a:t>
            </a:r>
            <a:r>
              <a:rPr lang="en-US" baseline="0" dirty="0" smtClean="0"/>
              <a:t> </a:t>
            </a:r>
            <a:r>
              <a:rPr lang="en-US" dirty="0" smtClean="0"/>
              <a:t>You view project files in the </a:t>
            </a:r>
            <a:r>
              <a:rPr lang="en-US" b="1" dirty="0" smtClean="0"/>
              <a:t>Project Explorer</a:t>
            </a:r>
            <a:r>
              <a:rPr lang="en-US" b="1" baseline="0" dirty="0" smtClean="0"/>
              <a:t> </a:t>
            </a:r>
            <a:r>
              <a:rPr lang="en-US" baseline="0" dirty="0" smtClean="0"/>
              <a:t>window. </a:t>
            </a:r>
            <a:r>
              <a:rPr lang="en-US" dirty="0" smtClean="0"/>
              <a:t>Project files can include LabVIEW and non-LabVIEW files.  </a:t>
            </a:r>
          </a:p>
          <a:p>
            <a:endParaRPr lang="en-US" dirty="0" smtClean="0"/>
          </a:p>
          <a:p>
            <a:r>
              <a:rPr lang="en-US" dirty="0" smtClean="0"/>
              <a:t>You can </a:t>
            </a:r>
            <a:r>
              <a:rPr lang="en-US" baseline="0" dirty="0" smtClean="0"/>
              <a:t>use LabVIEW to build an executable and installer. Various hardware courses use the LabVIEW Project Explorer to configure and deploy applications to a target.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how a front panel is the user interface of the VI and contains controls and indicators. A section following this slide concentrates on the front panel in more depth.</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a:t>
            </a:r>
            <a:r>
              <a:rPr lang="en-US" baseline="0" dirty="0" smtClean="0"/>
              <a:t> t</a:t>
            </a:r>
            <a:r>
              <a:rPr lang="en-US" dirty="0" smtClean="0"/>
              <a:t>he Controls Palette, you can access all</a:t>
            </a:r>
            <a:r>
              <a:rPr lang="en-US" baseline="0" dirty="0" smtClean="0"/>
              <a:t> of the controls and indicators that are placed on the front panel. Right-click on the FRONT PANEL (not the block diagram) to browse the Controls Palette. </a:t>
            </a:r>
          </a:p>
          <a:p>
            <a:endParaRPr lang="en-US" baseline="0" dirty="0" smtClean="0"/>
          </a:p>
          <a:p>
            <a:r>
              <a:rPr lang="en-US" baseline="0" dirty="0" smtClean="0"/>
              <a:t>Use the thumbtack in the top left corner to lock the front panel so it stays open.</a:t>
            </a:r>
          </a:p>
          <a:p>
            <a:endParaRPr lang="en-US" baseline="0" dirty="0" smtClean="0"/>
          </a:p>
          <a:p>
            <a:r>
              <a:rPr lang="en-US" baseline="0" dirty="0" smtClean="0"/>
              <a:t>The modern, silver, classic, and system palettes all have a different look and feel, but they all function the same.</a:t>
            </a:r>
          </a:p>
          <a:p>
            <a:endParaRPr lang="en-US" baseline="0" dirty="0" smtClean="0"/>
          </a:p>
          <a:p>
            <a:r>
              <a:rPr lang="en-US" baseline="0" dirty="0" smtClean="0"/>
              <a:t>You can even create custom controls and indicators using your own graphics. There is a link to a tutorial in the references section.</a:t>
            </a:r>
          </a:p>
          <a:p>
            <a:endParaRPr lang="en-US" baseline="0" dirty="0" smtClean="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block</a:t>
            </a:r>
            <a:r>
              <a:rPr lang="en-US" baseline="0" dirty="0" smtClean="0"/>
              <a:t> diagram is the graphical code that controls how the program executes. Block diagrams are composed of functions, terminals, and constants connected by wires. Like any programming language, LabVIEW has loops, Case structures, and conditional statements, but in LabVIEW, it’s all graphical.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 teams should get an “NI Software for FRC 2015” cardboard envelope in their kit of</a:t>
            </a:r>
            <a:r>
              <a:rPr lang="en-US" baseline="0" dirty="0" smtClean="0"/>
              <a:t> parts containing the NI Software DVD. You can use the DVD to install the standard NI software. Be sure to save this envelope in case you need to reinstall or reactivate later.</a:t>
            </a:r>
          </a:p>
          <a:p>
            <a:endParaRPr lang="en-US" baseline="0" dirty="0" smtClean="0"/>
          </a:p>
          <a:p>
            <a:r>
              <a:rPr lang="en-US" baseline="0" dirty="0" smtClean="0"/>
              <a:t>If you don’t have a DVD drive or you want the NI software before you get your kit of parts, you can also download it at ni.com/frc. It is a 4.6 GB download, so it may take a while depending on your Internet connection. Even if you download the software, you still need the serial number from the DVD envelope to activate it. </a:t>
            </a:r>
            <a:endParaRPr lang="en-US" dirty="0" smtClean="0"/>
          </a:p>
          <a:p>
            <a:endParaRPr lang="en-US" dirty="0" smtClean="0"/>
          </a:p>
          <a:p>
            <a:endParaRPr lang="en-US" dirty="0" smtClean="0"/>
          </a:p>
          <a:p>
            <a:r>
              <a:rPr lang="en-US" dirty="0" smtClean="0"/>
              <a:t>Regardless of what software </a:t>
            </a:r>
            <a:r>
              <a:rPr lang="en-US" baseline="0" dirty="0" smtClean="0"/>
              <a:t>your team plans to use (C++, Java, LV) you need to download the FRC 2015 Update Suite. It includes the driver station, dashboard, roboRIO imaging tool as well as all of the FRC specific content like the FRC Examples and Templates. (~900MB)</a:t>
            </a:r>
          </a:p>
        </p:txBody>
      </p:sp>
      <p:sp>
        <p:nvSpPr>
          <p:cNvPr id="4" name="Slide Number Placeholder 3"/>
          <p:cNvSpPr>
            <a:spLocks noGrp="1"/>
          </p:cNvSpPr>
          <p:nvPr>
            <p:ph type="sldNum" sz="quarter" idx="10"/>
          </p:nvPr>
        </p:nvSpPr>
        <p:spPr/>
        <p:txBody>
          <a:bodyPr/>
          <a:lstStyle/>
          <a:p>
            <a:fld id="{29B424A6-7593-2C46-9CCA-8596FB18DBBE}"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Open the Functions Palette by right-clicking on the BLOCK DIAGRAM (not the front</a:t>
            </a:r>
            <a:r>
              <a:rPr lang="en-US" baseline="0" dirty="0" smtClean="0"/>
              <a:t> panel). You can browse through hundreds of functions sorted by type or search directly for a function by name using the search button in the top right corner. When you install the FRC 2015 Update Package, you see a few extra palettes specific to </a:t>
            </a:r>
            <a:r>
              <a:rPr lang="en-US" i="1" baseline="0" dirty="0" smtClean="0"/>
              <a:t>FIRST</a:t>
            </a:r>
            <a:r>
              <a:rPr lang="en-US" baseline="0" dirty="0" smtClean="0"/>
              <a:t>.</a:t>
            </a:r>
          </a:p>
          <a:p>
            <a:endParaRPr lang="en-US" baseline="0" dirty="0" smtClean="0"/>
          </a:p>
          <a:p>
            <a:r>
              <a:rPr lang="en-US" baseline="0" dirty="0" smtClean="0"/>
              <a:t>The </a:t>
            </a:r>
            <a:r>
              <a:rPr lang="en-US" i="1" baseline="0" dirty="0" smtClean="0"/>
              <a:t>FIRST</a:t>
            </a:r>
            <a:r>
              <a:rPr lang="en-US" baseline="0" dirty="0" smtClean="0"/>
              <a:t> WPI Robotics Library, Vision, and PID palettes all include functions you need to program your robot. </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8537" eaLnBrk="0" fontAlgn="base" hangingPunct="0">
              <a:spcBef>
                <a:spcPct val="30000"/>
              </a:spcBef>
              <a:spcAft>
                <a:spcPct val="0"/>
              </a:spcAft>
              <a:defRPr/>
            </a:pPr>
            <a:r>
              <a:rPr lang="en-US" dirty="0" smtClean="0"/>
              <a:t>Data values you enter on the front panel controls enter the block diagram through the control terminals on the block diagram. </a:t>
            </a:r>
          </a:p>
          <a:p>
            <a:pPr defTabSz="948537" eaLnBrk="0" fontAlgn="base" hangingPunct="0">
              <a:spcBef>
                <a:spcPct val="30000"/>
              </a:spcBef>
              <a:spcAft>
                <a:spcPct val="0"/>
              </a:spcAft>
              <a:defRPr/>
            </a:pPr>
            <a:r>
              <a:rPr lang="en-US" dirty="0" smtClean="0"/>
              <a:t>During execution, the output data values from the block diagram pass from indicator terminals to the front panel</a:t>
            </a:r>
            <a:r>
              <a:rPr lang="en-US" baseline="0" dirty="0" smtClean="0"/>
              <a:t> indicators</a:t>
            </a:r>
            <a:r>
              <a:rPr lang="en-US" dirty="0" smtClean="0"/>
              <a:t>.</a:t>
            </a:r>
          </a:p>
          <a:p>
            <a:pPr defTabSz="948537" eaLnBrk="0" fontAlgn="base" hangingPunct="0">
              <a:spcBef>
                <a:spcPct val="30000"/>
              </a:spcBef>
              <a:spcAft>
                <a:spcPct val="0"/>
              </a:spcAft>
              <a:defRPr/>
            </a:pPr>
            <a:endParaRPr lang="en-US" dirty="0" smtClean="0"/>
          </a:p>
          <a:p>
            <a:pPr defTabSz="948537" eaLnBrk="0" fontAlgn="base" hangingPunct="0">
              <a:spcBef>
                <a:spcPct val="30000"/>
              </a:spcBef>
              <a:spcAft>
                <a:spcPct val="0"/>
              </a:spcAft>
              <a:defRPr/>
            </a:pPr>
            <a:r>
              <a:rPr lang="en-US" dirty="0" smtClean="0"/>
              <a:t>Front</a:t>
            </a:r>
            <a:r>
              <a:rPr lang="en-US" baseline="0" dirty="0" smtClean="0"/>
              <a:t> panel items share the same label name as the block diagram terminal. When you change one, both change.</a:t>
            </a:r>
            <a:endParaRPr lang="en-US" dirty="0" smtClean="0"/>
          </a:p>
          <a:p>
            <a:endParaRPr lang="en-US" dirty="0" smtClean="0"/>
          </a:p>
          <a:p>
            <a:r>
              <a:rPr lang="en-US" dirty="0" smtClean="0"/>
              <a:t>Note the visual difference between controls and indicators on the block diagram.</a:t>
            </a:r>
            <a:r>
              <a:rPr lang="en-US" baseline="0" dirty="0" smtClean="0"/>
              <a:t> T</a:t>
            </a:r>
            <a:r>
              <a:rPr lang="en-US" dirty="0" smtClean="0"/>
              <a:t>he little arrow on the terminal shows where the wires connect. Controls output the value on the right</a:t>
            </a:r>
            <a:r>
              <a:rPr lang="en-US" baseline="0" dirty="0" smtClean="0"/>
              <a:t> side and indicators read the value from the left side.</a:t>
            </a:r>
          </a:p>
          <a:p>
            <a:endParaRPr lang="en-US" dirty="0" smtClean="0"/>
          </a:p>
          <a:p>
            <a:r>
              <a:rPr lang="en-US" dirty="0" smtClean="0"/>
              <a:t>Note that constants (the Triangular Multiplier) are available only on the block diagram.</a:t>
            </a:r>
          </a:p>
          <a:p>
            <a:r>
              <a:rPr lang="en-US" baseline="0" dirty="0" smtClean="0"/>
              <a:t>You can r</a:t>
            </a:r>
            <a:r>
              <a:rPr lang="en-US" dirty="0" smtClean="0"/>
              <a:t>ight-click a terminal to change it between</a:t>
            </a:r>
            <a:r>
              <a:rPr lang="en-US" baseline="0" dirty="0" smtClean="0"/>
              <a:t> a control, indicator, or constant.</a:t>
            </a:r>
          </a:p>
          <a:p>
            <a:endParaRPr lang="en-US" baseline="0" dirty="0" smtClean="0"/>
          </a:p>
          <a:p>
            <a:r>
              <a:rPr lang="en-US" baseline="0" dirty="0" smtClean="0"/>
              <a:t>Terminals can be big or small. In this image, the Base terminal is large and shows the data type (double precision, DBL) and the control type (numeric). When the terminals are small, they show only the data type.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LabVIEW uses dataflow</a:t>
            </a:r>
            <a:r>
              <a:rPr lang="en-US" baseline="0" dirty="0" smtClean="0"/>
              <a:t> programming, which dictates that the order of execution is controlled by how the nodes are wired together. Each function executes once all of the input parameters are ready. Code does not necessarily execute from left to right, but it is easier to read if you lay it out that way. </a:t>
            </a:r>
          </a:p>
          <a:p>
            <a:endParaRPr lang="en-US" baseline="0" dirty="0" smtClean="0"/>
          </a:p>
          <a:p>
            <a:r>
              <a:rPr lang="en-US" baseline="0" dirty="0" smtClean="0"/>
              <a:t>You can open up any VI and run it in highlight execution mode by clicking the little light bulb on the block diagram toolbar. This shows you how the code is executing as well as the intermediate values.</a:t>
            </a:r>
          </a:p>
          <a:p>
            <a:endParaRPr lang="en-US" baseline="0" dirty="0" smtClean="0"/>
          </a:p>
          <a:p>
            <a:r>
              <a:rPr lang="en-US" baseline="0" dirty="0" smtClean="0"/>
              <a:t>WARNING: When you run code in highlight execution mode, it SLOWS DOWN the execution speed dramatically. If you are using this with code running on the roboRIO controller, it causes a timeout on the </a:t>
            </a:r>
            <a:r>
              <a:rPr lang="en-US" i="1" baseline="0" dirty="0" smtClean="0"/>
              <a:t>FIRST</a:t>
            </a:r>
            <a:r>
              <a:rPr lang="en-US" baseline="0" dirty="0" smtClean="0"/>
              <a:t> safety features (watchdog). </a:t>
            </a:r>
          </a:p>
          <a:p>
            <a:endParaRPr lang="en-US" baseline="0" dirty="0" smtClean="0"/>
          </a:p>
          <a:p>
            <a:r>
              <a:rPr lang="en-US" baseline="0" dirty="0" smtClean="0"/>
              <a:t>More on dataflow programming: </a:t>
            </a:r>
            <a:r>
              <a:rPr lang="en-US" dirty="0" smtClean="0">
                <a:hlinkClick r:id="rId3"/>
              </a:rPr>
              <a:t>http://www.ni.com/gettingstarted/labviewbasics/dataflow.htm</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defTabSz="948537" eaLnBrk="0" fontAlgn="base" hangingPunct="0">
              <a:spcBef>
                <a:spcPct val="30000"/>
              </a:spcBef>
              <a:spcAft>
                <a:spcPct val="0"/>
              </a:spcAft>
              <a:defRPr/>
            </a:pPr>
            <a:r>
              <a:rPr lang="en-US" b="0" dirty="0" smtClean="0"/>
              <a:t>The LabVIEW toolbar can</a:t>
            </a:r>
            <a:r>
              <a:rPr lang="en-US" b="0" baseline="0" dirty="0" smtClean="0"/>
              <a:t> be found on both the front panel and block diagram window. Some of the tools appear on both bars while others are specific to one window.</a:t>
            </a:r>
          </a:p>
          <a:p>
            <a:pPr marL="0" marR="0" indent="0" algn="l" defTabSz="948537" rtl="0" eaLnBrk="0" fontAlgn="base" latinLnBrk="0" hangingPunct="0">
              <a:lnSpc>
                <a:spcPct val="100000"/>
              </a:lnSpc>
              <a:spcBef>
                <a:spcPct val="30000"/>
              </a:spcBef>
              <a:spcAft>
                <a:spcPct val="0"/>
              </a:spcAft>
              <a:buClrTx/>
              <a:buSzTx/>
              <a:buFontTx/>
              <a:buNone/>
              <a:tabLst/>
              <a:defRPr/>
            </a:pPr>
            <a:endParaRPr lang="en-US" b="0" baseline="0" dirty="0" smtClean="0"/>
          </a:p>
          <a:p>
            <a:pPr marL="0" marR="0" indent="0" algn="l" defTabSz="948537" rtl="0" eaLnBrk="0" fontAlgn="base" latinLnBrk="0" hangingPunct="0">
              <a:lnSpc>
                <a:spcPct val="100000"/>
              </a:lnSpc>
              <a:spcBef>
                <a:spcPct val="30000"/>
              </a:spcBef>
              <a:spcAft>
                <a:spcPct val="0"/>
              </a:spcAft>
              <a:buClrTx/>
              <a:buSzTx/>
              <a:buFontTx/>
              <a:buNone/>
              <a:tabLst/>
              <a:defRPr/>
            </a:pPr>
            <a:r>
              <a:rPr lang="en-US" b="0" baseline="0" dirty="0" smtClean="0"/>
              <a:t>Click the Run button to run the VI. </a:t>
            </a:r>
            <a:r>
              <a:rPr lang="en-US" b="0" dirty="0" smtClean="0"/>
              <a:t>LabVIEW compiles the VI, if necessary. You can run a VI if the Run button appears as a solid white arrow.</a:t>
            </a:r>
            <a:r>
              <a:rPr lang="en-US" b="0" baseline="0" dirty="0" smtClean="0"/>
              <a:t>  </a:t>
            </a:r>
          </a:p>
          <a:p>
            <a:pPr marL="0" marR="0" indent="0" algn="l" defTabSz="948537" rtl="0" eaLnBrk="0" fontAlgn="base" latinLnBrk="0" hangingPunct="0">
              <a:lnSpc>
                <a:spcPct val="100000"/>
              </a:lnSpc>
              <a:spcBef>
                <a:spcPct val="30000"/>
              </a:spcBef>
              <a:spcAft>
                <a:spcPct val="0"/>
              </a:spcAft>
              <a:buClrTx/>
              <a:buSzTx/>
              <a:buFontTx/>
              <a:buNone/>
              <a:tabLst/>
              <a:defRPr/>
            </a:pPr>
            <a:endParaRPr lang="en-US" b="0" baseline="0" dirty="0" smtClean="0"/>
          </a:p>
          <a:p>
            <a:pPr marL="0" marR="0" indent="0" algn="l" defTabSz="948537" rtl="0" eaLnBrk="0" fontAlgn="base" latinLnBrk="0" hangingPunct="0">
              <a:lnSpc>
                <a:spcPct val="100000"/>
              </a:lnSpc>
              <a:spcBef>
                <a:spcPct val="30000"/>
              </a:spcBef>
              <a:spcAft>
                <a:spcPct val="0"/>
              </a:spcAft>
              <a:buClrTx/>
              <a:buSzTx/>
              <a:buFontTx/>
              <a:buNone/>
              <a:tabLst/>
              <a:defRPr/>
            </a:pPr>
            <a:r>
              <a:rPr lang="en-US" b="0" baseline="0" dirty="0" smtClean="0"/>
              <a:t>[animation]</a:t>
            </a:r>
            <a:endParaRPr lang="en-US" b="0" dirty="0" smtClean="0"/>
          </a:p>
          <a:p>
            <a:pPr defTabSz="948537" eaLnBrk="0" fontAlgn="base" hangingPunct="0">
              <a:spcBef>
                <a:spcPct val="30000"/>
              </a:spcBef>
              <a:spcAft>
                <a:spcPct val="0"/>
              </a:spcAft>
              <a:defRPr/>
            </a:pPr>
            <a:r>
              <a:rPr lang="en-US" b="0" baseline="0" dirty="0" smtClean="0"/>
              <a:t>If the Run button appears broken, the VI contains edit-time errors. Click the broken arrow to display the errors.</a:t>
            </a:r>
          </a:p>
          <a:p>
            <a:pPr defTabSz="948537" eaLnBrk="0" fontAlgn="base" hangingPunct="0">
              <a:spcBef>
                <a:spcPct val="30000"/>
              </a:spcBef>
              <a:spcAft>
                <a:spcPct val="0"/>
              </a:spcAft>
              <a:defRPr/>
            </a:pPr>
            <a:endParaRPr lang="en-US" b="0" baseline="0" dirty="0" smtClean="0"/>
          </a:p>
          <a:p>
            <a:pPr defTabSz="948537" eaLnBrk="0" fontAlgn="base" hangingPunct="0">
              <a:spcBef>
                <a:spcPct val="30000"/>
              </a:spcBef>
              <a:spcAft>
                <a:spcPct val="0"/>
              </a:spcAft>
              <a:defRPr/>
            </a:pPr>
            <a:r>
              <a:rPr lang="en-US" b="0" baseline="0" dirty="0" smtClean="0"/>
              <a:t>The Run Tools include </a:t>
            </a:r>
          </a:p>
          <a:p>
            <a:pPr lvl="1" defTabSz="948537" eaLnBrk="0" fontAlgn="base" hangingPunct="0">
              <a:spcBef>
                <a:spcPct val="30000"/>
              </a:spcBef>
              <a:spcAft>
                <a:spcPct val="0"/>
              </a:spcAft>
              <a:defRPr/>
            </a:pPr>
            <a:r>
              <a:rPr lang="en-US" b="0" baseline="0" dirty="0" smtClean="0"/>
              <a:t>Run—Execute the VI</a:t>
            </a:r>
          </a:p>
          <a:p>
            <a:pPr lvl="1" defTabSz="948537" eaLnBrk="0" fontAlgn="base" hangingPunct="0">
              <a:spcBef>
                <a:spcPct val="30000"/>
              </a:spcBef>
              <a:spcAft>
                <a:spcPct val="0"/>
              </a:spcAft>
              <a:defRPr/>
            </a:pPr>
            <a:r>
              <a:rPr lang="en-US" b="0" baseline="0" dirty="0" smtClean="0"/>
              <a:t>Run Continuously—Execute the VI over and over</a:t>
            </a:r>
          </a:p>
          <a:p>
            <a:pPr lvl="1" defTabSz="948537" eaLnBrk="0" fontAlgn="base" hangingPunct="0">
              <a:spcBef>
                <a:spcPct val="30000"/>
              </a:spcBef>
              <a:spcAft>
                <a:spcPct val="0"/>
              </a:spcAft>
              <a:defRPr/>
            </a:pPr>
            <a:r>
              <a:rPr lang="en-US" b="0" baseline="0" dirty="0" smtClean="0"/>
              <a:t>Abort—Quit the VI immediately (this should not be used as a normal stop button because it does not allow the code to stop nicely)</a:t>
            </a:r>
          </a:p>
          <a:p>
            <a:pPr lvl="1" defTabSz="948537" eaLnBrk="0" fontAlgn="base" hangingPunct="0">
              <a:spcBef>
                <a:spcPct val="30000"/>
              </a:spcBef>
              <a:spcAft>
                <a:spcPct val="0"/>
              </a:spcAft>
              <a:defRPr/>
            </a:pPr>
            <a:r>
              <a:rPr lang="en-US" b="0" baseline="0" dirty="0" smtClean="0"/>
              <a:t>Pause—Halt the execution</a:t>
            </a:r>
          </a:p>
          <a:p>
            <a:pPr defTabSz="948537" eaLnBrk="0" fontAlgn="base" hangingPunct="0">
              <a:spcBef>
                <a:spcPct val="30000"/>
              </a:spcBef>
              <a:spcAft>
                <a:spcPct val="0"/>
              </a:spcAft>
              <a:defRPr/>
            </a:pPr>
            <a:endParaRPr lang="en-US" b="0" baseline="0" dirty="0" smtClean="0"/>
          </a:p>
          <a:p>
            <a:pPr defTabSz="948537" eaLnBrk="0" fontAlgn="base" hangingPunct="0">
              <a:spcBef>
                <a:spcPct val="30000"/>
              </a:spcBef>
              <a:spcAft>
                <a:spcPct val="0"/>
              </a:spcAft>
              <a:defRPr/>
            </a:pPr>
            <a:r>
              <a:rPr lang="en-US" b="0" baseline="0" dirty="0" smtClean="0"/>
              <a:t>Font tool—Font style, color, size, formatting, bold, and so on</a:t>
            </a:r>
          </a:p>
          <a:p>
            <a:pPr defTabSz="948537" eaLnBrk="0" fontAlgn="base" hangingPunct="0">
              <a:spcBef>
                <a:spcPct val="30000"/>
              </a:spcBef>
              <a:spcAft>
                <a:spcPct val="0"/>
              </a:spcAft>
              <a:defRPr/>
            </a:pPr>
            <a:endParaRPr lang="en-US" b="0" baseline="0" dirty="0" smtClean="0"/>
          </a:p>
          <a:p>
            <a:pPr defTabSz="948537" eaLnBrk="0" fontAlgn="base" hangingPunct="0">
              <a:spcBef>
                <a:spcPct val="30000"/>
              </a:spcBef>
              <a:spcAft>
                <a:spcPct val="0"/>
              </a:spcAft>
              <a:defRPr/>
            </a:pPr>
            <a:r>
              <a:rPr lang="en-US" b="0" baseline="0" dirty="0" smtClean="0"/>
              <a:t>Arrange tools—Align, distribute, and resize elements (just like in PowerPoint)</a:t>
            </a:r>
          </a:p>
          <a:p>
            <a:pPr defTabSz="948537" eaLnBrk="0" fontAlgn="base" hangingPunct="0">
              <a:spcBef>
                <a:spcPct val="30000"/>
              </a:spcBef>
              <a:spcAft>
                <a:spcPct val="0"/>
              </a:spcAft>
              <a:defRPr/>
            </a:pPr>
            <a:r>
              <a:rPr lang="en-US" b="0" baseline="0" dirty="0" smtClean="0"/>
              <a:t>	Align —Line up elements along one edge</a:t>
            </a:r>
          </a:p>
          <a:p>
            <a:pPr defTabSz="948537" eaLnBrk="0" fontAlgn="base" hangingPunct="0">
              <a:spcBef>
                <a:spcPct val="30000"/>
              </a:spcBef>
              <a:spcAft>
                <a:spcPct val="0"/>
              </a:spcAft>
              <a:defRPr/>
            </a:pPr>
            <a:r>
              <a:rPr lang="en-US" b="0" baseline="0" dirty="0" smtClean="0"/>
              <a:t>	Distribute—Spread a group of elements out evenly</a:t>
            </a:r>
          </a:p>
          <a:p>
            <a:pPr defTabSz="948537" eaLnBrk="0" fontAlgn="base" hangingPunct="0">
              <a:spcBef>
                <a:spcPct val="30000"/>
              </a:spcBef>
              <a:spcAft>
                <a:spcPct val="0"/>
              </a:spcAft>
              <a:defRPr/>
            </a:pPr>
            <a:r>
              <a:rPr lang="en-US" b="0" baseline="0" dirty="0" smtClean="0"/>
              <a:t>	Resize—IE makes all selected elements as narrow as the narrowest one</a:t>
            </a:r>
            <a:endParaRPr lang="en-US" b="0" dirty="0" smtClean="0"/>
          </a:p>
          <a:p>
            <a:pPr defTabSz="948537" eaLnBrk="0" fontAlgn="base" hangingPunct="0">
              <a:spcBef>
                <a:spcPct val="30000"/>
              </a:spcBef>
              <a:spcAft>
                <a:spcPct val="0"/>
              </a:spcAft>
              <a:defRPr/>
            </a:pPr>
            <a:endParaRPr lang="en-US" b="0" baseline="0" dirty="0" smtClean="0"/>
          </a:p>
          <a:p>
            <a:pPr defTabSz="948537" eaLnBrk="0" fontAlgn="base" hangingPunct="0">
              <a:spcBef>
                <a:spcPct val="30000"/>
              </a:spcBef>
              <a:spcAft>
                <a:spcPct val="0"/>
              </a:spcAft>
              <a:defRPr/>
            </a:pPr>
            <a:r>
              <a:rPr lang="en-US" b="0" baseline="0" dirty="0" smtClean="0"/>
              <a:t>Debug Tools</a:t>
            </a:r>
          </a:p>
          <a:p>
            <a:pPr defTabSz="948537" eaLnBrk="0" fontAlgn="base" hangingPunct="0">
              <a:spcBef>
                <a:spcPct val="30000"/>
              </a:spcBef>
              <a:spcAft>
                <a:spcPct val="0"/>
              </a:spcAft>
              <a:defRPr/>
            </a:pPr>
            <a:r>
              <a:rPr lang="en-US" b="0" baseline="0" dirty="0" smtClean="0"/>
              <a:t>	Highlight Execution—Show dataflow execution</a:t>
            </a:r>
          </a:p>
          <a:p>
            <a:pPr defTabSz="948537" eaLnBrk="0" fontAlgn="base" hangingPunct="0">
              <a:spcBef>
                <a:spcPct val="30000"/>
              </a:spcBef>
              <a:spcAft>
                <a:spcPct val="0"/>
              </a:spcAft>
              <a:defRPr/>
            </a:pPr>
            <a:r>
              <a:rPr lang="en-US" b="0" baseline="0" dirty="0" smtClean="0"/>
              <a:t>	Retain Wire Values—Store executed values </a:t>
            </a:r>
            <a:r>
              <a:rPr lang="en-US" baseline="0" dirty="0" smtClean="0"/>
              <a:t>in the wire for debugging</a:t>
            </a:r>
          </a:p>
          <a:p>
            <a:pPr defTabSz="948537" eaLnBrk="0" fontAlgn="base" hangingPunct="0">
              <a:spcBef>
                <a:spcPct val="30000"/>
              </a:spcBef>
              <a:spcAft>
                <a:spcPct val="0"/>
              </a:spcAft>
              <a:defRPr/>
            </a:pPr>
            <a:r>
              <a:rPr lang="en-US" baseline="0" dirty="0" smtClean="0"/>
              <a:t>	Step Into, Step Over, step Out—Execute the VI one block at a time</a:t>
            </a:r>
          </a:p>
          <a:p>
            <a:pPr defTabSz="948537" eaLnBrk="0" fontAlgn="base" hangingPunct="0">
              <a:spcBef>
                <a:spcPct val="30000"/>
              </a:spcBef>
              <a:spcAft>
                <a:spcPct val="0"/>
              </a:spcAft>
              <a:defRPr/>
            </a:pPr>
            <a:endParaRPr lang="en-US" baseline="0" dirty="0" smtClean="0"/>
          </a:p>
          <a:p>
            <a:pPr defTabSz="948537" eaLnBrk="0" fontAlgn="base" hangingPunct="0">
              <a:spcBef>
                <a:spcPct val="30000"/>
              </a:spcBef>
              <a:spcAft>
                <a:spcPct val="0"/>
              </a:spcAft>
              <a:defRPr/>
            </a:pPr>
            <a:r>
              <a:rPr lang="en-US" baseline="0" dirty="0" smtClean="0"/>
              <a:t>Clean Up—Make the selected block diagram elements pretty</a:t>
            </a:r>
          </a:p>
          <a:p>
            <a:pPr defTabSz="948537" eaLnBrk="0" fontAlgn="base" hangingPunct="0">
              <a:spcBef>
                <a:spcPct val="30000"/>
              </a:spcBef>
              <a:spcAft>
                <a:spcPct val="0"/>
              </a:spcAft>
              <a:defRPr/>
            </a:pPr>
            <a:r>
              <a:rPr lang="en-US" baseline="0" dirty="0" smtClean="0"/>
              <a:t>	</a:t>
            </a:r>
          </a:p>
          <a:p>
            <a:pPr defTabSz="948537" eaLnBrk="0" fontAlgn="base" hangingPunct="0">
              <a:spcBef>
                <a:spcPct val="30000"/>
              </a:spcBef>
              <a:spcAft>
                <a:spcPct val="0"/>
              </a:spcAft>
              <a:defRPr/>
            </a:pPr>
            <a:endParaRPr 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LabVIEW, the color and width of</a:t>
            </a:r>
            <a:r>
              <a:rPr lang="en-US" baseline="0" dirty="0" smtClean="0"/>
              <a:t> the wires indicate the data type. Thicker wires indicate arrays. </a:t>
            </a:r>
          </a:p>
          <a:p>
            <a:r>
              <a:rPr lang="en-US" baseline="0" dirty="0" smtClean="0"/>
              <a:t>These are all examples of different types of block diagram constants.</a:t>
            </a:r>
          </a:p>
          <a:p>
            <a:endParaRPr lang="en-US" baseline="0" dirty="0" smtClean="0"/>
          </a:p>
          <a:p>
            <a:r>
              <a:rPr lang="en-US" baseline="0" dirty="0" smtClean="0"/>
              <a:t>If you connect the two different data types or if you connect two inputs together, you get a broken wire. The image here shows that you have connected a floating point (orange) to a string (pink). See the little arrows next to the X.</a:t>
            </a:r>
          </a:p>
          <a:p>
            <a:endParaRPr lang="en-US" baseline="0" dirty="0" smtClean="0"/>
          </a:p>
          <a:p>
            <a:r>
              <a:rPr lang="en-US" baseline="0" dirty="0" smtClean="0"/>
              <a:t>Press &lt;Ctrl-B&gt; to clear all broken wires.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81433">
              <a:spcBef>
                <a:spcPts val="386"/>
              </a:spcBef>
              <a:defRPr/>
            </a:pPr>
            <a:r>
              <a:rPr lang="en-US" dirty="0" smtClean="0"/>
              <a:t>Use While Loops or For Loops to enable sections of your LabVIEW code to run repeatedly. A While Loop continues to execute until a stop condition is specified. The stop condition can be a simple button press or a series of specific logical conditions. The For Loop executes a predetermined number of times as specified by the number of iterations you wire to the N input. You may also connect an array wire to the edge of a For Loop and leave the N input unwired. The For Loop’s number of iterations is determined by the array size that is wired at its edge. This is called auto-indexing. </a:t>
            </a:r>
          </a:p>
          <a:p>
            <a:pPr defTabSz="881433">
              <a:spcBef>
                <a:spcPts val="386"/>
              </a:spcBef>
              <a:defRPr/>
            </a:pPr>
            <a:endParaRPr lang="en-US" dirty="0" smtClean="0"/>
          </a:p>
          <a:p>
            <a:pPr defTabSz="881433">
              <a:spcBef>
                <a:spcPts val="386"/>
              </a:spcBef>
              <a:defRPr/>
            </a:pPr>
            <a:r>
              <a:rPr lang="en-US" dirty="0" smtClean="0"/>
              <a:t>To find the While Loops and For Loops as well as other control structures left-click on any empty space on the block diagram and navigate to </a:t>
            </a:r>
            <a:r>
              <a:rPr lang="en-US" b="1" dirty="0" smtClean="0"/>
              <a:t>Programming»Structures</a:t>
            </a:r>
            <a:r>
              <a:rPr lang="en-US" dirty="0" smtClean="0"/>
              <a:t>.</a:t>
            </a:r>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Sometimes complex math is easier to understand as a text-based equation.</a:t>
            </a:r>
            <a:r>
              <a:rPr lang="en-US" baseline="0" dirty="0" smtClean="0"/>
              <a:t> With LabVIEW, you can combine text and graphical programming using the </a:t>
            </a:r>
            <a:r>
              <a:rPr lang="en-US" b="1" baseline="0" dirty="0" smtClean="0"/>
              <a:t>Formula Node. </a:t>
            </a:r>
            <a:r>
              <a:rPr lang="en-US" b="0" baseline="0" dirty="0" smtClean="0"/>
              <a:t>To place a Formula Node, browse to </a:t>
            </a:r>
            <a:r>
              <a:rPr lang="en-US" b="1" baseline="0" dirty="0" smtClean="0"/>
              <a:t>Mathematics»Scripts&amp;Formulas</a:t>
            </a:r>
            <a:r>
              <a:rPr lang="en-US" b="0" baseline="0" dirty="0" smtClean="0"/>
              <a:t> and select the Formula Node from the Functions Palette. You draw a Formula Loop just like a While Loop in LabVIEW. As you add code, the run arrow indicates any syntax errors. Click the broken run error to see the specific errors. For a guide on syntax, right-click the Formula Node and select Help. </a:t>
            </a:r>
          </a:p>
          <a:p>
            <a:endParaRPr lang="en-US" b="0" baseline="0" dirty="0" smtClean="0"/>
          </a:p>
          <a:p>
            <a:r>
              <a:rPr lang="en-US" b="0" baseline="0" dirty="0" smtClean="0"/>
              <a:t>The Formula Node supports most common math functions as well as basic programming like While Loops, For Loops, if/else statements, and much more. </a:t>
            </a:r>
          </a:p>
          <a:p>
            <a:endParaRPr lang="en-US" b="0" baseline="0" dirty="0" smtClean="0"/>
          </a:p>
          <a:p>
            <a:r>
              <a:rPr lang="en-US" b="0" baseline="0" dirty="0" smtClean="0"/>
              <a:t>You can also find the Formula Node with search. Just search “formula.”</a:t>
            </a:r>
          </a:p>
          <a:p>
            <a:endParaRPr lang="en-US" b="0" baseline="0" dirty="0" smtClean="0"/>
          </a:p>
          <a:p>
            <a:r>
              <a:rPr lang="en-US" b="0" baseline="0" dirty="0" smtClean="0"/>
              <a:t>Formula Node tutorial</a:t>
            </a:r>
          </a:p>
          <a:p>
            <a:r>
              <a:rPr lang="en-US" dirty="0" smtClean="0">
                <a:hlinkClick r:id="rId3"/>
              </a:rPr>
              <a:t>http://www.ni.com/white-paper/7572/en/</a:t>
            </a:r>
            <a:endParaRPr lang="en-US" b="1"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LabVIEW, you use subVIs to keep code looking clean and make</a:t>
            </a:r>
            <a:r>
              <a:rPr lang="en-US" baseline="0" dirty="0" smtClean="0"/>
              <a:t> code easy to read. You can double-click any subVI to see the underlying code.</a:t>
            </a:r>
          </a:p>
          <a:p>
            <a:endParaRPr lang="en-US" baseline="0" dirty="0" smtClean="0"/>
          </a:p>
          <a:p>
            <a:r>
              <a:rPr lang="en-US" baseline="0" dirty="0" smtClean="0"/>
              <a:t>In the top right corner of the front panel, you can see the connector pane, bind controls, and indicators to the connector pane terminals to help you wire inputs and outputs to the subVI.</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Take this time to implement a basic LabVIEW demonstration</a:t>
            </a:r>
            <a:r>
              <a:rPr lang="en-US" baseline="0" dirty="0" smtClean="0"/>
              <a:t> by re-creating the example above from a blank VI. Below is a scripted order that covers all of the programming basics teams learn in this module. Use this as a demonstration and not a group exercise to give a quick overview and save time. Be sure to narrate your mouse clicks (right versus left) and go slowly so you can show everyone once.</a:t>
            </a:r>
          </a:p>
          <a:p>
            <a:endParaRPr lang="en-US" baseline="0" dirty="0" smtClean="0"/>
          </a:p>
          <a:p>
            <a:r>
              <a:rPr lang="en-US" baseline="0" dirty="0" smtClean="0"/>
              <a:t>Demo Script </a:t>
            </a:r>
          </a:p>
          <a:p>
            <a:pPr marL="228600" indent="-228600">
              <a:buFont typeface="+mj-lt"/>
              <a:buAutoNum type="arabicPeriod"/>
            </a:pPr>
            <a:r>
              <a:rPr lang="en-US" baseline="0" dirty="0" smtClean="0"/>
              <a:t>Start at the Getting Started window and select Blank VI</a:t>
            </a:r>
          </a:p>
          <a:p>
            <a:pPr marL="228600" indent="-228600">
              <a:buFont typeface="+mj-lt"/>
              <a:buAutoNum type="arabicPeriod"/>
            </a:pPr>
            <a:r>
              <a:rPr lang="en-US" baseline="0" dirty="0" smtClean="0"/>
              <a:t>Show the block diagram and the front panel</a:t>
            </a:r>
          </a:p>
          <a:p>
            <a:pPr marL="228600" indent="-228600">
              <a:buFont typeface="+mj-lt"/>
              <a:buAutoNum type="arabicPeriod"/>
            </a:pPr>
            <a:r>
              <a:rPr lang="en-US" baseline="0" dirty="0" smtClean="0"/>
              <a:t>Open the Controls Palette, drop a numeric control, and name it “A”</a:t>
            </a:r>
          </a:p>
          <a:p>
            <a:pPr marL="228600" indent="-228600">
              <a:buFont typeface="+mj-lt"/>
              <a:buAutoNum type="arabicPeriod"/>
            </a:pPr>
            <a:r>
              <a:rPr lang="en-US" baseline="0" dirty="0" smtClean="0"/>
              <a:t>Drop a numeric slider, name it “B,” and show that the block diagram terminals change as well</a:t>
            </a:r>
          </a:p>
          <a:p>
            <a:pPr marL="228600" indent="-228600">
              <a:buFont typeface="+mj-lt"/>
              <a:buAutoNum type="arabicPeriod"/>
            </a:pPr>
            <a:r>
              <a:rPr lang="en-US" baseline="0" dirty="0" smtClean="0"/>
              <a:t>Move over to the block diagram and drop two additional blocks</a:t>
            </a:r>
          </a:p>
          <a:p>
            <a:pPr marL="228600" indent="-228600">
              <a:buFont typeface="+mj-lt"/>
              <a:buAutoNum type="arabicPeriod"/>
            </a:pPr>
            <a:r>
              <a:rPr lang="en-US" baseline="0" dirty="0" smtClean="0"/>
              <a:t>Wire A and B into the first addition</a:t>
            </a:r>
          </a:p>
          <a:p>
            <a:pPr marL="228600" indent="-228600">
              <a:buFont typeface="+mj-lt"/>
              <a:buAutoNum type="arabicPeriod"/>
            </a:pPr>
            <a:r>
              <a:rPr lang="en-US" baseline="0" dirty="0" smtClean="0"/>
              <a:t>Wire the result into the second addition</a:t>
            </a:r>
          </a:p>
          <a:p>
            <a:pPr marL="228600" indent="-228600">
              <a:buFont typeface="+mj-lt"/>
              <a:buAutoNum type="arabicPeriod"/>
            </a:pPr>
            <a:r>
              <a:rPr lang="en-US" b="0" baseline="0" dirty="0" smtClean="0"/>
              <a:t>Right-click on the second input of the addition and select </a:t>
            </a:r>
            <a:r>
              <a:rPr lang="en-US" b="1" baseline="0" dirty="0" smtClean="0"/>
              <a:t>Create»Constant </a:t>
            </a:r>
            <a:r>
              <a:rPr lang="en-US" b="0" baseline="0" dirty="0" smtClean="0"/>
              <a:t>(discuss controls versus constants)</a:t>
            </a:r>
            <a:endParaRPr lang="en-US" b="1" baseline="0" dirty="0" smtClean="0"/>
          </a:p>
          <a:p>
            <a:pPr marL="228600" indent="-228600">
              <a:buFont typeface="+mj-lt"/>
              <a:buAutoNum type="arabicPeriod"/>
            </a:pPr>
            <a:r>
              <a:rPr lang="en-US" b="0" baseline="0" dirty="0" smtClean="0"/>
              <a:t>Right-click on the output of the addition and select </a:t>
            </a:r>
            <a:r>
              <a:rPr lang="en-US" b="1" baseline="0" dirty="0" smtClean="0"/>
              <a:t>Create»Indicator</a:t>
            </a:r>
            <a:r>
              <a:rPr lang="en-US" b="0" baseline="0" dirty="0" smtClean="0"/>
              <a:t> (discuss controls versus indicators)</a:t>
            </a:r>
          </a:p>
          <a:p>
            <a:pPr marL="228600" indent="-228600">
              <a:buFont typeface="+mj-lt"/>
              <a:buAutoNum type="arabicPeriod"/>
            </a:pPr>
            <a:r>
              <a:rPr lang="en-US" b="0" baseline="0" dirty="0" smtClean="0"/>
              <a:t> Set the numeric values and </a:t>
            </a:r>
            <a:r>
              <a:rPr lang="en-US" b="1" baseline="0" dirty="0" smtClean="0"/>
              <a:t>run</a:t>
            </a:r>
            <a:r>
              <a:rPr lang="en-US" b="0" baseline="0" dirty="0" smtClean="0"/>
              <a:t> the VI</a:t>
            </a:r>
          </a:p>
          <a:p>
            <a:pPr marL="228600" indent="-228600">
              <a:buFont typeface="+mj-lt"/>
              <a:buAutoNum type="arabicPeriod"/>
            </a:pPr>
            <a:r>
              <a:rPr lang="en-US" b="0" baseline="0" dirty="0" smtClean="0"/>
              <a:t> Use </a:t>
            </a:r>
            <a:r>
              <a:rPr lang="en-US" b="1" baseline="0" dirty="0" smtClean="0"/>
              <a:t>Run continuously </a:t>
            </a:r>
            <a:r>
              <a:rPr lang="en-US" b="0" baseline="0" dirty="0" smtClean="0"/>
              <a:t>to show the difference and abort the VI (but caution against using abort in robot  code)</a:t>
            </a:r>
          </a:p>
          <a:p>
            <a:pPr marL="228600" indent="-228600">
              <a:buFont typeface="+mj-lt"/>
              <a:buAutoNum type="arabicPeriod"/>
            </a:pPr>
            <a:r>
              <a:rPr lang="en-US" b="0" baseline="0" dirty="0" smtClean="0"/>
              <a:t> Add a While Loop around the code, right-click on the stop terminal, and select </a:t>
            </a:r>
            <a:r>
              <a:rPr lang="en-US" b="1" baseline="0" dirty="0" smtClean="0"/>
              <a:t>Create»Control</a:t>
            </a:r>
          </a:p>
          <a:p>
            <a:pPr marL="228600" indent="-228600">
              <a:buFont typeface="+mj-lt"/>
              <a:buAutoNum type="arabicPeriod"/>
            </a:pPr>
            <a:r>
              <a:rPr lang="en-US" b="0" baseline="0" dirty="0" smtClean="0"/>
              <a:t> </a:t>
            </a:r>
            <a:r>
              <a:rPr lang="en-US" b="0" dirty="0" smtClean="0"/>
              <a:t>Run the code and then use the Stop button to stop it</a:t>
            </a:r>
          </a:p>
          <a:p>
            <a:pPr marL="228600" indent="-228600">
              <a:buFont typeface="+mj-lt"/>
              <a:buAutoNum type="arabicPeriod"/>
            </a:pPr>
            <a:r>
              <a:rPr lang="en-US" b="0" dirty="0" smtClean="0"/>
              <a:t> Right-click on the slider and change the representation to I32 (show that the slider locks to integers now, and the wire changed color)</a:t>
            </a:r>
          </a:p>
          <a:p>
            <a:pPr marL="228600" indent="-228600">
              <a:buFont typeface="+mj-lt"/>
              <a:buAutoNum type="arabicPeriod"/>
            </a:pPr>
            <a:r>
              <a:rPr lang="en-US" b="0" dirty="0" smtClean="0"/>
              <a:t> Demonstrate highlight execution mode</a:t>
            </a:r>
          </a:p>
          <a:p>
            <a:pPr marL="228600" indent="-228600">
              <a:buFont typeface="+mj-lt"/>
              <a:buAutoNum type="arabicPeriod"/>
            </a:pPr>
            <a:r>
              <a:rPr lang="en-US" b="0" baseline="0" dirty="0" smtClean="0"/>
              <a:t> Select the math code and select </a:t>
            </a:r>
            <a:r>
              <a:rPr lang="en-US" b="1" baseline="0" dirty="0" smtClean="0"/>
              <a:t>Edit»Create SubVI</a:t>
            </a:r>
          </a:p>
        </p:txBody>
      </p:sp>
      <p:sp>
        <p:nvSpPr>
          <p:cNvPr id="4" name="Slide Number Placeholder 3"/>
          <p:cNvSpPr>
            <a:spLocks noGrp="1"/>
          </p:cNvSpPr>
          <p:nvPr>
            <p:ph type="sldNum" sz="quarter" idx="10"/>
          </p:nvPr>
        </p:nvSpPr>
        <p:spPr/>
        <p:txBody>
          <a:bodyPr/>
          <a:lstStyle/>
          <a:p>
            <a:fld id="{29B424A6-7593-2C46-9CCA-8596FB18DBBE}"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a:xfrm>
            <a:off x="457200" y="4485807"/>
            <a:ext cx="6553200" cy="4542486"/>
          </a:xfrm>
        </p:spPr>
        <p:txBody>
          <a:bodyPr/>
          <a:lstStyle/>
          <a:p>
            <a:pPr>
              <a:spcBef>
                <a:spcPct val="0"/>
              </a:spcBef>
              <a:spcAft>
                <a:spcPct val="30000"/>
              </a:spcAft>
              <a:tabLst>
                <a:tab pos="237658" algn="l"/>
              </a:tabLst>
            </a:pPr>
            <a:r>
              <a:rPr lang="en-US" b="0" dirty="0" smtClean="0"/>
              <a:t>You have several </a:t>
            </a:r>
            <a:r>
              <a:rPr lang="en-US" b="0" baseline="0" dirty="0" smtClean="0"/>
              <a:t>ways to make decisions in LabVIEW. </a:t>
            </a:r>
            <a:endParaRPr lang="en-US" b="1" dirty="0" smtClean="0"/>
          </a:p>
          <a:p>
            <a:pPr>
              <a:spcBef>
                <a:spcPct val="0"/>
              </a:spcBef>
              <a:spcAft>
                <a:spcPct val="30000"/>
              </a:spcAft>
              <a:tabLst>
                <a:tab pos="237658" algn="l"/>
              </a:tabLst>
            </a:pPr>
            <a:r>
              <a:rPr lang="en-US" b="1" dirty="0" smtClean="0"/>
              <a:t>Case </a:t>
            </a:r>
            <a:r>
              <a:rPr lang="en-US" b="1" dirty="0"/>
              <a:t>Structure</a:t>
            </a:r>
          </a:p>
          <a:p>
            <a:pPr>
              <a:spcBef>
                <a:spcPct val="0"/>
              </a:spcBef>
              <a:spcAft>
                <a:spcPct val="30000"/>
              </a:spcAft>
              <a:tabLst>
                <a:tab pos="237658" algn="l"/>
              </a:tabLst>
            </a:pPr>
            <a:r>
              <a:rPr lang="en-US" dirty="0"/>
              <a:t>The </a:t>
            </a:r>
            <a:r>
              <a:rPr lang="en-US" dirty="0" smtClean="0"/>
              <a:t>Case structure </a:t>
            </a:r>
            <a:r>
              <a:rPr lang="en-US" dirty="0"/>
              <a:t>has one or more subdiagrams, or cases, </a:t>
            </a:r>
            <a:r>
              <a:rPr lang="en-US" dirty="0" smtClean="0"/>
              <a:t>one </a:t>
            </a:r>
            <a:r>
              <a:rPr lang="en-US" dirty="0"/>
              <a:t>of which executes when the structure executes. The value wired to the selector terminal determines which case to </a:t>
            </a:r>
            <a:r>
              <a:rPr lang="en-US" dirty="0" smtClean="0"/>
              <a:t>execute, </a:t>
            </a:r>
            <a:r>
              <a:rPr lang="en-US" dirty="0"/>
              <a:t>and </a:t>
            </a:r>
            <a:r>
              <a:rPr lang="en-US" dirty="0" smtClean="0"/>
              <a:t>it can </a:t>
            </a:r>
            <a:r>
              <a:rPr lang="en-US" dirty="0"/>
              <a:t>be </a:t>
            </a:r>
            <a:r>
              <a:rPr lang="en-US" dirty="0" smtClean="0"/>
              <a:t>Boolean</a:t>
            </a:r>
            <a:r>
              <a:rPr lang="en-US" dirty="0"/>
              <a:t>, string, integer, or </a:t>
            </a:r>
            <a:r>
              <a:rPr lang="en-US" dirty="0" smtClean="0"/>
              <a:t>enumerated. </a:t>
            </a:r>
            <a:r>
              <a:rPr lang="en-US" dirty="0"/>
              <a:t>Right-click the structure border to add or delete cases. Use the Labeling tool to enter value(s) in the case selector label and configure the value(s) handled by each case. </a:t>
            </a:r>
            <a:r>
              <a:rPr lang="en-US" dirty="0" smtClean="0"/>
              <a:t>Find it at </a:t>
            </a:r>
            <a:r>
              <a:rPr lang="en-US" b="1" dirty="0"/>
              <a:t>Functions»Programming»Structures»Case Structure</a:t>
            </a:r>
            <a:r>
              <a:rPr lang="en-US" dirty="0" smtClean="0"/>
              <a:t>. This is equivalent to an If/Else or switch statement</a:t>
            </a:r>
            <a:endParaRPr lang="en-US" b="1" dirty="0"/>
          </a:p>
          <a:p>
            <a:pPr>
              <a:spcBef>
                <a:spcPct val="0"/>
              </a:spcBef>
              <a:spcAft>
                <a:spcPct val="30000"/>
              </a:spcAft>
              <a:tabLst>
                <a:tab pos="237658" algn="l"/>
              </a:tabLst>
            </a:pPr>
            <a:r>
              <a:rPr lang="en-US" b="1" dirty="0" smtClean="0"/>
              <a:t/>
            </a:r>
            <a:br>
              <a:rPr lang="en-US" b="1" dirty="0" smtClean="0"/>
            </a:br>
            <a:r>
              <a:rPr lang="en-US" b="1" dirty="0" smtClean="0"/>
              <a:t>Select </a:t>
            </a:r>
            <a:endParaRPr lang="en-US" b="1" dirty="0"/>
          </a:p>
          <a:p>
            <a:pPr>
              <a:spcBef>
                <a:spcPct val="0"/>
              </a:spcBef>
              <a:spcAft>
                <a:spcPct val="30000"/>
              </a:spcAft>
              <a:tabLst>
                <a:tab pos="237658" algn="l"/>
              </a:tabLst>
            </a:pPr>
            <a:r>
              <a:rPr lang="en-US" dirty="0"/>
              <a:t>Returns the value wired to the </a:t>
            </a:r>
            <a:r>
              <a:rPr lang="en-US" b="1" dirty="0"/>
              <a:t>t</a:t>
            </a:r>
            <a:r>
              <a:rPr lang="en-US" dirty="0"/>
              <a:t> input or </a:t>
            </a:r>
            <a:r>
              <a:rPr lang="en-US" b="1" dirty="0"/>
              <a:t>f</a:t>
            </a:r>
            <a:r>
              <a:rPr lang="en-US" dirty="0"/>
              <a:t> input, depending on the value of </a:t>
            </a:r>
            <a:r>
              <a:rPr lang="en-US" b="1" dirty="0"/>
              <a:t>s</a:t>
            </a:r>
            <a:r>
              <a:rPr lang="en-US" dirty="0"/>
              <a:t>. If </a:t>
            </a:r>
            <a:r>
              <a:rPr lang="en-US" b="1" dirty="0"/>
              <a:t>s</a:t>
            </a:r>
            <a:r>
              <a:rPr lang="en-US" dirty="0"/>
              <a:t> is TRUE, this function returns the value wired to </a:t>
            </a:r>
            <a:r>
              <a:rPr lang="en-US" b="1" dirty="0"/>
              <a:t>t</a:t>
            </a:r>
            <a:r>
              <a:rPr lang="en-US" dirty="0"/>
              <a:t>. If </a:t>
            </a:r>
            <a:r>
              <a:rPr lang="en-US" b="1" dirty="0"/>
              <a:t>s</a:t>
            </a:r>
            <a:r>
              <a:rPr lang="en-US" dirty="0"/>
              <a:t> is FALSE, this function returns the value wired to </a:t>
            </a:r>
            <a:r>
              <a:rPr lang="en-US" b="1" dirty="0"/>
              <a:t>f</a:t>
            </a:r>
            <a:r>
              <a:rPr lang="en-US" dirty="0"/>
              <a:t>. The connector pane displays the default data types for this polymorphic function. </a:t>
            </a:r>
            <a:r>
              <a:rPr lang="en-US" dirty="0" smtClean="0"/>
              <a:t>Find it at </a:t>
            </a:r>
            <a:r>
              <a:rPr lang="en-US" b="1" dirty="0" smtClean="0"/>
              <a:t>Functions»Programming»Comparison</a:t>
            </a:r>
            <a:r>
              <a:rPr lang="en-US" dirty="0" smtClean="0"/>
              <a:t>»</a:t>
            </a:r>
            <a:r>
              <a:rPr lang="en-US" b="1" dirty="0" smtClean="0"/>
              <a:t>Select</a:t>
            </a:r>
            <a:r>
              <a:rPr lang="en-US" dirty="0"/>
              <a:t>.</a:t>
            </a:r>
            <a:endParaRPr lang="en-US" b="1" dirty="0"/>
          </a:p>
          <a:p>
            <a:pPr marL="237134" indent="-237134">
              <a:spcBef>
                <a:spcPct val="0"/>
              </a:spcBef>
              <a:spcAft>
                <a:spcPct val="30000"/>
              </a:spcAft>
              <a:buFontTx/>
              <a:buChar char="•"/>
            </a:pPr>
            <a:r>
              <a:rPr lang="en-US" dirty="0"/>
              <a:t> </a:t>
            </a:r>
            <a:r>
              <a:rPr lang="en-US" b="1" dirty="0" smtClean="0"/>
              <a:t>Example A:</a:t>
            </a:r>
            <a:r>
              <a:rPr lang="en-US" dirty="0" smtClean="0"/>
              <a:t> </a:t>
            </a:r>
            <a:r>
              <a:rPr lang="en-US" dirty="0"/>
              <a:t>Boolean </a:t>
            </a:r>
            <a:r>
              <a:rPr lang="en-US" dirty="0" smtClean="0"/>
              <a:t>input. Simple </a:t>
            </a:r>
            <a:r>
              <a:rPr lang="en-US" dirty="0"/>
              <a:t>if-then </a:t>
            </a:r>
            <a:r>
              <a:rPr lang="en-US" dirty="0" smtClean="0"/>
              <a:t>case.</a:t>
            </a:r>
            <a:r>
              <a:rPr lang="en-US" baseline="0" dirty="0" smtClean="0"/>
              <a:t> </a:t>
            </a:r>
            <a:r>
              <a:rPr lang="en-US" dirty="0" smtClean="0"/>
              <a:t>If </a:t>
            </a:r>
            <a:r>
              <a:rPr lang="en-US" dirty="0"/>
              <a:t>the Boolean input is TRUE, </a:t>
            </a:r>
            <a:r>
              <a:rPr lang="en-US" dirty="0" smtClean="0"/>
              <a:t>the</a:t>
            </a:r>
            <a:r>
              <a:rPr lang="en-US" baseline="0" dirty="0" smtClean="0"/>
              <a:t> </a:t>
            </a:r>
            <a:r>
              <a:rPr lang="en-US" dirty="0" smtClean="0"/>
              <a:t>true </a:t>
            </a:r>
            <a:r>
              <a:rPr lang="en-US" dirty="0"/>
              <a:t>case </a:t>
            </a:r>
            <a:r>
              <a:rPr lang="en-US" dirty="0" smtClean="0"/>
              <a:t>executes; </a:t>
            </a:r>
            <a:r>
              <a:rPr lang="en-US" dirty="0"/>
              <a:t>otherwise the FALSE case </a:t>
            </a:r>
            <a:r>
              <a:rPr lang="en-US" dirty="0" smtClean="0"/>
              <a:t>executes. </a:t>
            </a:r>
            <a:endParaRPr lang="en-US" dirty="0"/>
          </a:p>
          <a:p>
            <a:pPr marL="237134" indent="-237134">
              <a:spcBef>
                <a:spcPct val="0"/>
              </a:spcBef>
              <a:spcAft>
                <a:spcPct val="30000"/>
              </a:spcAft>
              <a:buFontTx/>
              <a:buChar char="•"/>
              <a:tabLst>
                <a:tab pos="237658" algn="l"/>
              </a:tabLst>
            </a:pPr>
            <a:r>
              <a:rPr lang="en-US" dirty="0"/>
              <a:t> </a:t>
            </a:r>
            <a:r>
              <a:rPr lang="en-US" b="1" dirty="0" smtClean="0"/>
              <a:t>Example B:</a:t>
            </a:r>
            <a:r>
              <a:rPr lang="en-US" dirty="0" smtClean="0"/>
              <a:t> </a:t>
            </a:r>
            <a:r>
              <a:rPr lang="en-US" dirty="0"/>
              <a:t>Numeric </a:t>
            </a:r>
            <a:r>
              <a:rPr lang="en-US" dirty="0" smtClean="0"/>
              <a:t>input. </a:t>
            </a:r>
            <a:r>
              <a:rPr lang="en-US" dirty="0"/>
              <a:t>The input value determines which box to execute. If out </a:t>
            </a:r>
            <a:r>
              <a:rPr lang="en-US" dirty="0" smtClean="0"/>
              <a:t>of </a:t>
            </a:r>
            <a:r>
              <a:rPr lang="en-US" dirty="0"/>
              <a:t>range of the cases, LabVIEW </a:t>
            </a:r>
            <a:r>
              <a:rPr lang="en-US" dirty="0" smtClean="0"/>
              <a:t>chooses </a:t>
            </a:r>
            <a:r>
              <a:rPr lang="en-US" dirty="0"/>
              <a:t>the default case.</a:t>
            </a:r>
          </a:p>
          <a:p>
            <a:pPr marL="237134" indent="-237134">
              <a:spcBef>
                <a:spcPct val="0"/>
              </a:spcBef>
              <a:spcAft>
                <a:spcPct val="30000"/>
              </a:spcAft>
              <a:buFontTx/>
              <a:buChar char="•"/>
              <a:tabLst>
                <a:tab pos="237658" algn="l"/>
              </a:tabLst>
            </a:pPr>
            <a:r>
              <a:rPr lang="en-US" dirty="0"/>
              <a:t> </a:t>
            </a:r>
            <a:r>
              <a:rPr lang="en-US" b="1" dirty="0" smtClean="0"/>
              <a:t>Example C:</a:t>
            </a:r>
            <a:r>
              <a:rPr lang="en-US" dirty="0" smtClean="0"/>
              <a:t> </a:t>
            </a:r>
            <a:r>
              <a:rPr lang="en-US" dirty="0"/>
              <a:t>When the Boolean passes a TRUE value to the Select VI, the value 5 is </a:t>
            </a:r>
            <a:r>
              <a:rPr lang="en-US" dirty="0" smtClean="0"/>
              <a:t>passed </a:t>
            </a:r>
            <a:r>
              <a:rPr lang="en-US" dirty="0"/>
              <a:t>to the indicator. When the Boolean passes a FALSE value to the Select </a:t>
            </a:r>
            <a:r>
              <a:rPr lang="en-US" dirty="0" smtClean="0"/>
              <a:t>VI,</a:t>
            </a:r>
            <a:r>
              <a:rPr lang="en-US" baseline="0" dirty="0" smtClean="0"/>
              <a:t> </a:t>
            </a:r>
            <a:r>
              <a:rPr lang="en-US" dirty="0" smtClean="0"/>
              <a:t>0 is </a:t>
            </a:r>
            <a:r>
              <a:rPr lang="en-US" dirty="0"/>
              <a:t>passed to the indicator</a:t>
            </a:r>
            <a:r>
              <a:rPr lang="en-US" dirty="0" smtClean="0"/>
              <a:t>.</a:t>
            </a:r>
          </a:p>
          <a:p>
            <a:pPr marL="237134" indent="-237134">
              <a:spcBef>
                <a:spcPct val="0"/>
              </a:spcBef>
              <a:spcAft>
                <a:spcPct val="30000"/>
              </a:spcAft>
              <a:buFontTx/>
              <a:buChar char="•"/>
              <a:tabLst>
                <a:tab pos="237658" algn="l"/>
              </a:tabLst>
            </a:pPr>
            <a:r>
              <a:rPr lang="en-US" dirty="0" smtClean="0"/>
              <a:t>This is equivalent</a:t>
            </a:r>
            <a:r>
              <a:rPr lang="en-US" baseline="0" dirty="0" smtClean="0"/>
              <a:t> to the Question Mark (?) Operator in C++.</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Use the DVD from your kit of parts or download the “NI Software for FRC 2015” file from ni.com/</a:t>
            </a:r>
            <a:r>
              <a:rPr lang="en-US" baseline="0" dirty="0" err="1" smtClean="0"/>
              <a:t>frc</a:t>
            </a:r>
            <a:r>
              <a:rPr lang="en-US" baseline="0" dirty="0" smtClean="0"/>
              <a:t>. Once you download the software click on Autorun.exe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[Note to instructor: Be sure to explain that they need to download, </a:t>
            </a:r>
            <a:r>
              <a:rPr lang="en-US" b="0" u="sng" baseline="0" dirty="0" smtClean="0"/>
              <a:t>unzip</a:t>
            </a:r>
            <a:r>
              <a:rPr lang="en-US" b="0" u="none" baseline="0" dirty="0" smtClean="0"/>
              <a:t>, and then</a:t>
            </a:r>
            <a:r>
              <a:rPr lang="en-US" baseline="0" dirty="0" smtClean="0"/>
              <a:t> install the software. We’ve gotten a lot of questions about this.]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Click next on the first screen and then select the products you would like to install.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[Animation]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 plan to develop your robot in LabVIEW, install all of the components.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 are using C++ or Java but still want to use the NI Vision Development Module, just install it and deselect all of the other components.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Rot="1" noChangeAspect="1" noChangeArrowheads="1" noTextEdit="1"/>
          </p:cNvSpPr>
          <p:nvPr>
            <p:ph type="sldImg"/>
          </p:nvPr>
        </p:nvSpPr>
        <p:spPr>
          <a:ln/>
        </p:spPr>
      </p:sp>
      <p:sp>
        <p:nvSpPr>
          <p:cNvPr id="453635" name="Rectangle 3"/>
          <p:cNvSpPr>
            <a:spLocks noGrp="1" noChangeArrowheads="1"/>
          </p:cNvSpPr>
          <p:nvPr>
            <p:ph type="body" idx="1"/>
          </p:nvPr>
        </p:nvSpPr>
        <p:spPr/>
        <p:txBody>
          <a:bodyPr/>
          <a:lstStyle/>
          <a:p>
            <a:pPr>
              <a:tabLst>
                <a:tab pos="237658" algn="l"/>
              </a:tabLst>
            </a:pPr>
            <a:r>
              <a:rPr lang="en-US" dirty="0"/>
              <a:t>Clusters group like or unlike components together. They are equivalent to a </a:t>
            </a:r>
            <a:r>
              <a:rPr lang="en-US" i="1" dirty="0"/>
              <a:t>record</a:t>
            </a:r>
            <a:r>
              <a:rPr lang="en-US" dirty="0"/>
              <a:t> in Pascal or a </a:t>
            </a:r>
            <a:r>
              <a:rPr lang="en-US" i="1" dirty="0"/>
              <a:t>struct</a:t>
            </a:r>
            <a:r>
              <a:rPr lang="en-US" dirty="0"/>
              <a:t> in </a:t>
            </a:r>
            <a:r>
              <a:rPr lang="en-US" dirty="0" smtClean="0"/>
              <a:t>ANSI C</a:t>
            </a:r>
            <a:r>
              <a:rPr lang="en-US" dirty="0"/>
              <a:t>.</a:t>
            </a:r>
          </a:p>
          <a:p>
            <a:pPr>
              <a:tabLst>
                <a:tab pos="237658" algn="l"/>
              </a:tabLst>
            </a:pPr>
            <a:r>
              <a:rPr lang="en-US" dirty="0"/>
              <a:t>Cluster components may be of different data types</a:t>
            </a:r>
            <a:r>
              <a:rPr lang="en-US" dirty="0" smtClean="0"/>
              <a:t>. </a:t>
            </a:r>
            <a:br>
              <a:rPr lang="en-US" dirty="0" smtClean="0"/>
            </a:br>
            <a:endParaRPr lang="en-US" dirty="0"/>
          </a:p>
          <a:p>
            <a:pPr>
              <a:tabLst>
                <a:tab pos="237658" algn="l"/>
              </a:tabLst>
            </a:pPr>
            <a:r>
              <a:rPr lang="en-US" b="1" dirty="0" smtClean="0"/>
              <a:t>Examples</a:t>
            </a:r>
            <a:endParaRPr lang="en-US" b="1" dirty="0"/>
          </a:p>
          <a:p>
            <a:pPr marL="249212" lvl="1" indent="-247560">
              <a:buFontTx/>
              <a:buChar char="•"/>
              <a:tabLst>
                <a:tab pos="237658" algn="l"/>
              </a:tabLst>
            </a:pPr>
            <a:r>
              <a:rPr lang="en-US" dirty="0"/>
              <a:t>Error </a:t>
            </a:r>
            <a:r>
              <a:rPr lang="en-US" dirty="0" smtClean="0"/>
              <a:t>information—Groups </a:t>
            </a:r>
            <a:r>
              <a:rPr lang="en-US" dirty="0"/>
              <a:t>a Boolean error flag, a numeric error code, and an error source string to specify the exact error.</a:t>
            </a:r>
          </a:p>
          <a:p>
            <a:pPr marL="249212" lvl="1" indent="-247560">
              <a:buFontTx/>
              <a:buChar char="•"/>
              <a:tabLst>
                <a:tab pos="237658" algn="l"/>
              </a:tabLst>
            </a:pPr>
            <a:r>
              <a:rPr lang="en-US" dirty="0"/>
              <a:t>User </a:t>
            </a:r>
            <a:r>
              <a:rPr lang="en-US" dirty="0" smtClean="0"/>
              <a:t>information—Groups </a:t>
            </a:r>
            <a:r>
              <a:rPr lang="en-US" dirty="0"/>
              <a:t>a string indicating a user’s name and an ID number specifying </a:t>
            </a:r>
            <a:r>
              <a:rPr lang="en-US" dirty="0" smtClean="0"/>
              <a:t>the user’s </a:t>
            </a:r>
            <a:r>
              <a:rPr lang="en-US" dirty="0"/>
              <a:t>security code</a:t>
            </a:r>
            <a:r>
              <a:rPr lang="en-US" dirty="0" smtClean="0"/>
              <a:t>.</a:t>
            </a:r>
          </a:p>
          <a:p>
            <a:pPr>
              <a:tabLst>
                <a:tab pos="237658" algn="l"/>
              </a:tabLst>
            </a:pPr>
            <a:r>
              <a:rPr lang="en-US" dirty="0" smtClean="0"/>
              <a:t/>
            </a:r>
            <a:br>
              <a:rPr lang="en-US" dirty="0" smtClean="0"/>
            </a:br>
            <a:r>
              <a:rPr lang="en-US" dirty="0" smtClean="0"/>
              <a:t>All elements of a cluster must be either controls or indicators. You cannot have a string control and a Boolean indicator. Think of clusters as grouping individual wires (data objects) together into a cable (cluster).</a:t>
            </a:r>
          </a:p>
          <a:p>
            <a:pPr>
              <a:tabLst>
                <a:tab pos="237658" algn="l"/>
              </a:tabLst>
            </a:pP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p:txBody>
          <a:bodyPr/>
          <a:lstStyle/>
          <a:p>
            <a:r>
              <a:rPr lang="en-US" dirty="0" smtClean="0"/>
              <a:t>You can use bundle and unbundle functions</a:t>
            </a:r>
            <a:r>
              <a:rPr lang="en-US" baseline="0" dirty="0" smtClean="0"/>
              <a:t> to get data in and out of clusters. </a:t>
            </a:r>
          </a:p>
          <a:p>
            <a:endParaRPr lang="en-US" dirty="0" smtClean="0"/>
          </a:p>
          <a:p>
            <a:r>
              <a:rPr lang="en-US" dirty="0" smtClean="0"/>
              <a:t>The </a:t>
            </a:r>
            <a:r>
              <a:rPr lang="en-US" dirty="0"/>
              <a:t>terms </a:t>
            </a:r>
            <a:r>
              <a:rPr lang="en-US" dirty="0" smtClean="0"/>
              <a:t>bundle </a:t>
            </a:r>
            <a:r>
              <a:rPr lang="en-US" dirty="0"/>
              <a:t>and </a:t>
            </a:r>
            <a:r>
              <a:rPr lang="en-US" dirty="0" smtClean="0"/>
              <a:t>cluster </a:t>
            </a:r>
            <a:r>
              <a:rPr lang="en-US" dirty="0"/>
              <a:t>are closely related in LabVIEW. </a:t>
            </a:r>
          </a:p>
          <a:p>
            <a:r>
              <a:rPr lang="en-US" b="1" dirty="0"/>
              <a:t>Example</a:t>
            </a:r>
            <a:r>
              <a:rPr lang="en-US" dirty="0"/>
              <a:t>: You use a </a:t>
            </a:r>
            <a:r>
              <a:rPr lang="en-US" dirty="0" smtClean="0"/>
              <a:t>bundle function </a:t>
            </a:r>
            <a:r>
              <a:rPr lang="en-US" dirty="0"/>
              <a:t>to create a </a:t>
            </a:r>
            <a:r>
              <a:rPr lang="en-US" dirty="0" smtClean="0"/>
              <a:t>cluster</a:t>
            </a:r>
            <a:r>
              <a:rPr lang="en-US" dirty="0"/>
              <a:t>. You use an </a:t>
            </a:r>
            <a:r>
              <a:rPr lang="en-US" dirty="0" smtClean="0"/>
              <a:t>unbundle </a:t>
            </a:r>
            <a:r>
              <a:rPr lang="en-US" dirty="0"/>
              <a:t>function to extract the parts of a cluster</a:t>
            </a:r>
            <a:r>
              <a:rPr lang="en-US" dirty="0" smtClean="0"/>
              <a:t>.</a:t>
            </a:r>
            <a:br>
              <a:rPr lang="en-US" dirty="0" smtClean="0"/>
            </a:br>
            <a:endParaRPr lang="en-US" dirty="0"/>
          </a:p>
          <a:p>
            <a:r>
              <a:rPr lang="en-US" b="1" dirty="0" smtClean="0"/>
              <a:t>Bundle</a:t>
            </a:r>
            <a:r>
              <a:rPr lang="en-US" dirty="0" smtClean="0"/>
              <a:t>—Forms </a:t>
            </a:r>
            <a:r>
              <a:rPr lang="en-US" dirty="0"/>
              <a:t>a cluster containing the given objects </a:t>
            </a:r>
            <a:r>
              <a:rPr lang="en-US" dirty="0" smtClean="0"/>
              <a:t>in the specified order.</a:t>
            </a:r>
            <a:endParaRPr lang="en-US" dirty="0"/>
          </a:p>
          <a:p>
            <a:r>
              <a:rPr lang="en-US" b="1" dirty="0"/>
              <a:t>Bundle </a:t>
            </a:r>
            <a:r>
              <a:rPr lang="en-US" b="1" dirty="0" smtClean="0"/>
              <a:t>By Name</a:t>
            </a:r>
            <a:r>
              <a:rPr lang="en-US" dirty="0" smtClean="0"/>
              <a:t>—Updates </a:t>
            </a:r>
            <a:r>
              <a:rPr lang="en-US" dirty="0"/>
              <a:t>specific cluster object values (the object must have an owned label</a:t>
            </a:r>
            <a:r>
              <a:rPr lang="en-US" dirty="0" smtClean="0"/>
              <a:t>).</a:t>
            </a:r>
          </a:p>
          <a:p>
            <a:r>
              <a:rPr lang="en-US" b="1" dirty="0" smtClean="0"/>
              <a:t>Unbundle</a:t>
            </a:r>
            <a:r>
              <a:rPr lang="en-US" dirty="0" smtClean="0"/>
              <a:t>—Splits a cluster into each of its individual elements by data type.</a:t>
            </a:r>
          </a:p>
          <a:p>
            <a:r>
              <a:rPr lang="en-US" b="1" dirty="0" smtClean="0"/>
              <a:t>Unbundle By Name</a:t>
            </a:r>
            <a:r>
              <a:rPr lang="en-US" dirty="0" smtClean="0"/>
              <a:t>—Returns the cluster elements whose names you specify.</a:t>
            </a:r>
            <a:endParaRPr lang="en-US" dirty="0"/>
          </a:p>
          <a:p>
            <a:endParaRPr lang="en-US" b="1" dirty="0" smtClean="0"/>
          </a:p>
          <a:p>
            <a:endParaRPr lang="en-US" b="1" dirty="0"/>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Rot="1" noChangeAspect="1" noChangeArrowheads="1" noTextEdit="1"/>
          </p:cNvSpPr>
          <p:nvPr>
            <p:ph type="sldImg"/>
          </p:nvPr>
        </p:nvSpPr>
        <p:spPr>
          <a:xfrm>
            <a:off x="1257300" y="719138"/>
            <a:ext cx="4794250" cy="3595687"/>
          </a:xfrm>
          <a:ln/>
        </p:spPr>
      </p:sp>
      <p:sp>
        <p:nvSpPr>
          <p:cNvPr id="890883" name="Rectangle 3"/>
          <p:cNvSpPr>
            <a:spLocks noGrp="1" noChangeArrowheads="1"/>
          </p:cNvSpPr>
          <p:nvPr>
            <p:ph type="body" idx="1"/>
          </p:nvPr>
        </p:nvSpPr>
        <p:spPr>
          <a:xfrm>
            <a:off x="896147" y="4485807"/>
            <a:ext cx="5687203" cy="3782939"/>
          </a:xfrm>
        </p:spPr>
        <p:txBody>
          <a:bodyPr/>
          <a:lstStyle/>
          <a:p>
            <a:r>
              <a:rPr lang="en-US" dirty="0"/>
              <a:t>For </a:t>
            </a:r>
            <a:r>
              <a:rPr lang="en-US" dirty="0" smtClean="0"/>
              <a:t>Loops </a:t>
            </a:r>
            <a:r>
              <a:rPr lang="en-US" dirty="0"/>
              <a:t>and </a:t>
            </a:r>
            <a:r>
              <a:rPr lang="en-US" dirty="0" smtClean="0"/>
              <a:t>While Loops </a:t>
            </a:r>
            <a:r>
              <a:rPr lang="en-US" dirty="0"/>
              <a:t>can index and accumulate arrays at their boundaries. This is known as auto-indexing.</a:t>
            </a:r>
          </a:p>
          <a:p>
            <a:pPr marL="237658" lvl="1" indent="-236007">
              <a:buFontTx/>
              <a:buChar char="•"/>
            </a:pPr>
            <a:r>
              <a:rPr lang="en-US" dirty="0"/>
              <a:t>The indexing point on the boundary is called a </a:t>
            </a:r>
            <a:r>
              <a:rPr lang="en-US" dirty="0" smtClean="0"/>
              <a:t>tunnel</a:t>
            </a:r>
            <a:endParaRPr lang="en-US" dirty="0"/>
          </a:p>
          <a:p>
            <a:pPr marL="237658" lvl="1" indent="-236007">
              <a:buFontTx/>
              <a:buChar char="•"/>
            </a:pPr>
            <a:r>
              <a:rPr lang="en-US" dirty="0"/>
              <a:t>The </a:t>
            </a:r>
            <a:r>
              <a:rPr lang="en-US" dirty="0" smtClean="0"/>
              <a:t>For Loop is auto-indexing-enabled by default</a:t>
            </a:r>
            <a:endParaRPr lang="en-US" dirty="0"/>
          </a:p>
          <a:p>
            <a:pPr marL="237658" lvl="1" indent="-236007">
              <a:buFontTx/>
              <a:buChar char="•"/>
            </a:pPr>
            <a:r>
              <a:rPr lang="en-US" dirty="0"/>
              <a:t>The </a:t>
            </a:r>
            <a:r>
              <a:rPr lang="en-US" dirty="0" smtClean="0"/>
              <a:t>While Loop is auto-indexing-disabled by default</a:t>
            </a:r>
            <a:endParaRPr lang="en-US" dirty="0"/>
          </a:p>
          <a:p>
            <a:pPr marL="237658" lvl="1" indent="-236007">
              <a:spcBef>
                <a:spcPct val="0"/>
              </a:spcBef>
            </a:pPr>
            <a:endParaRPr lang="en-US" dirty="0"/>
          </a:p>
          <a:p>
            <a:pPr>
              <a:spcBef>
                <a:spcPct val="0"/>
              </a:spcBef>
            </a:pPr>
            <a:r>
              <a:rPr lang="en-US" dirty="0" smtClean="0"/>
              <a:t>Examples</a:t>
            </a:r>
            <a:endParaRPr lang="en-US" dirty="0"/>
          </a:p>
          <a:p>
            <a:pPr marL="237658" lvl="1" indent="-236007">
              <a:buFontTx/>
              <a:buChar char="•"/>
            </a:pPr>
            <a:r>
              <a:rPr lang="en-US" dirty="0"/>
              <a:t>Enable auto-indexing to collect values within the loop and build the array. All values are placed </a:t>
            </a:r>
            <a:r>
              <a:rPr lang="en-US" dirty="0" smtClean="0"/>
              <a:t>in the </a:t>
            </a:r>
            <a:r>
              <a:rPr lang="en-US" dirty="0"/>
              <a:t>array upon </a:t>
            </a:r>
            <a:r>
              <a:rPr lang="en-US" dirty="0" smtClean="0"/>
              <a:t>exiting the </a:t>
            </a:r>
            <a:r>
              <a:rPr lang="en-US" dirty="0"/>
              <a:t>loop.</a:t>
            </a:r>
          </a:p>
          <a:p>
            <a:pPr marL="237658" lvl="1" indent="-236007">
              <a:buFontTx/>
              <a:buChar char="•"/>
            </a:pPr>
            <a:r>
              <a:rPr lang="en-US" dirty="0"/>
              <a:t>Disable auto-indexing if you are interested only in the final value</a:t>
            </a:r>
            <a:r>
              <a:rPr lang="en-US" dirty="0" smtClean="0"/>
              <a:t>.</a:t>
            </a:r>
          </a:p>
          <a:p>
            <a:pPr marL="237658" lvl="1" indent="-236007">
              <a:buFontTx/>
              <a:buChar char="•"/>
            </a:pPr>
            <a:r>
              <a:rPr lang="en-US" dirty="0" smtClean="0"/>
              <a:t>The</a:t>
            </a:r>
            <a:r>
              <a:rPr lang="en-US" baseline="0" dirty="0" smtClean="0"/>
              <a:t> index tunnels also work in reverse if you want to input an array and read one value on each iteration. </a:t>
            </a:r>
            <a:endParaRPr lang="en-US" dirty="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Rot="1" noChangeAspect="1" noChangeArrowheads="1" noTextEdit="1"/>
          </p:cNvSpPr>
          <p:nvPr>
            <p:ph type="sldImg"/>
          </p:nvPr>
        </p:nvSpPr>
        <p:spPr>
          <a:xfrm>
            <a:off x="1255713" y="717550"/>
            <a:ext cx="4799012" cy="3598863"/>
          </a:xfrm>
          <a:ln/>
        </p:spPr>
      </p:sp>
      <p:sp>
        <p:nvSpPr>
          <p:cNvPr id="548867" name="Rectangle 3"/>
          <p:cNvSpPr>
            <a:spLocks noGrp="1" noChangeArrowheads="1"/>
          </p:cNvSpPr>
          <p:nvPr>
            <p:ph type="body" idx="1"/>
          </p:nvPr>
        </p:nvSpPr>
        <p:spPr>
          <a:xfrm>
            <a:off x="731853" y="4485807"/>
            <a:ext cx="5851497" cy="4549062"/>
          </a:xfrm>
          <a:noFill/>
          <a:ln/>
        </p:spPr>
        <p:txBody>
          <a:bodyPr/>
          <a:lstStyle/>
          <a:p>
            <a:pPr>
              <a:tabLst>
                <a:tab pos="158452" algn="l"/>
              </a:tabLst>
            </a:pPr>
            <a:r>
              <a:rPr lang="en-US" b="1" dirty="0"/>
              <a:t>Shift registers</a:t>
            </a:r>
            <a:r>
              <a:rPr lang="en-US" dirty="0"/>
              <a:t> transfer data from one iteration to the next:</a:t>
            </a:r>
          </a:p>
          <a:p>
            <a:pPr marL="198064" lvl="1" indent="-196413">
              <a:buFontTx/>
              <a:buChar char="•"/>
              <a:tabLst>
                <a:tab pos="158452" algn="l"/>
              </a:tabLst>
            </a:pPr>
            <a:r>
              <a:rPr lang="en-US" dirty="0"/>
              <a:t>Right-click on the left or right side of a For Loop or a While Loop and select Add Shift Register.</a:t>
            </a:r>
          </a:p>
          <a:p>
            <a:pPr marL="198064" lvl="1" indent="-196413">
              <a:buFontTx/>
              <a:buChar char="•"/>
              <a:tabLst>
                <a:tab pos="158452" algn="l"/>
              </a:tabLst>
            </a:pPr>
            <a:r>
              <a:rPr lang="en-US" dirty="0"/>
              <a:t>The right terminal stores data at the end of an iteration. Data appears at the left terminal at the start of the next iteration.</a:t>
            </a:r>
          </a:p>
          <a:p>
            <a:pPr marL="198064" lvl="1" indent="-196413">
              <a:buFontTx/>
              <a:buChar char="•"/>
              <a:tabLst>
                <a:tab pos="158452" algn="l"/>
              </a:tabLst>
            </a:pPr>
            <a:r>
              <a:rPr lang="en-US" dirty="0"/>
              <a:t>A shift register adapts to any data type wired into it.</a:t>
            </a:r>
          </a:p>
          <a:p>
            <a:pPr marL="198064" lvl="1" indent="-196413">
              <a:tabLst>
                <a:tab pos="158452" algn="l"/>
              </a:tabLst>
            </a:pPr>
            <a:r>
              <a:rPr lang="en-US" dirty="0"/>
              <a:t/>
            </a:r>
            <a:br>
              <a:rPr lang="en-US" dirty="0"/>
            </a:br>
            <a:r>
              <a:rPr lang="en-US" dirty="0"/>
              <a:t>An input of 0 </a:t>
            </a:r>
            <a:r>
              <a:rPr lang="en-US" dirty="0" smtClean="0"/>
              <a:t>results </a:t>
            </a:r>
            <a:r>
              <a:rPr lang="en-US" dirty="0"/>
              <a:t>in an output of 5 on the first iteration, 10 on the second iteration, and 15 on the third iteration. Said another way, shift registers are used to retain values from one iteration to the next. They are valuable for many applications that have memory or feedback between states. </a:t>
            </a:r>
          </a:p>
          <a:p>
            <a:pPr>
              <a:tabLst>
                <a:tab pos="158452" algn="l"/>
              </a:tabLst>
            </a:pPr>
            <a:endParaRPr lang="en-US" dirty="0"/>
          </a:p>
          <a:p>
            <a:pPr>
              <a:tabLst>
                <a:tab pos="158452" algn="l"/>
              </a:tabLst>
            </a:pPr>
            <a:endParaRPr lang="en-US" dirty="0"/>
          </a:p>
          <a:p>
            <a:pPr>
              <a:tabLst>
                <a:tab pos="158452" algn="l"/>
              </a:tabLst>
            </a:pPr>
            <a:endParaRPr lang="en-US" dirty="0"/>
          </a:p>
          <a:p>
            <a:pPr>
              <a:tabLst>
                <a:tab pos="158452" algn="l"/>
              </a:tabLst>
            </a:pPr>
            <a:endParaRPr lang="en-US" dirty="0"/>
          </a:p>
          <a:p>
            <a:pPr>
              <a:tabLst>
                <a:tab pos="158452" algn="l"/>
              </a:tabLst>
            </a:pPr>
            <a:endParaRPr lang="en-US" dirty="0"/>
          </a:p>
          <a:p>
            <a:pPr>
              <a:tabLst>
                <a:tab pos="158452" algn="l"/>
              </a:tabLst>
            </a:pPr>
            <a:endParaRPr lang="en-US" dirty="0"/>
          </a:p>
          <a:p>
            <a:pPr>
              <a:tabLst>
                <a:tab pos="158452" algn="l"/>
              </a:tabLst>
            </a:pPr>
            <a:endParaRPr lang="en-US" dirty="0"/>
          </a:p>
          <a:p>
            <a:pPr>
              <a:tabLst>
                <a:tab pos="158452" algn="l"/>
              </a:tabLst>
            </a:pPr>
            <a:endParaRPr lang="en-US" dirty="0"/>
          </a:p>
          <a:p>
            <a:pPr>
              <a:tabLst>
                <a:tab pos="158452" algn="l"/>
              </a:tabLst>
            </a:pPr>
            <a:r>
              <a:rPr lang="en-US" dirty="0"/>
              <a:t>See </a:t>
            </a:r>
            <a:r>
              <a:rPr lang="en-US" b="1" dirty="0"/>
              <a:t>Help»Search the LabVIEW Help… </a:t>
            </a:r>
            <a:r>
              <a:rPr lang="en-US" dirty="0"/>
              <a:t>for more information.</a:t>
            </a:r>
          </a:p>
        </p:txBody>
      </p:sp>
      <p:pic>
        <p:nvPicPr>
          <p:cNvPr id="548869" name="Picture 5"/>
          <p:cNvPicPr>
            <a:picLocks noChangeAspect="1" noChangeArrowheads="1"/>
          </p:cNvPicPr>
          <p:nvPr/>
        </p:nvPicPr>
        <p:blipFill>
          <a:blip r:embed="rId3"/>
          <a:srcRect/>
          <a:stretch>
            <a:fillRect/>
          </a:stretch>
        </p:blipFill>
        <p:spPr bwMode="auto">
          <a:xfrm>
            <a:off x="1467817" y="6768060"/>
            <a:ext cx="4495662" cy="1524026"/>
          </a:xfrm>
          <a:prstGeom prst="rect">
            <a:avLst/>
          </a:prstGeom>
          <a:noFill/>
          <a:ln w="12700" algn="ctr">
            <a:noFill/>
            <a:miter lim="800000"/>
            <a:headEnd/>
            <a:tailEnd/>
          </a:ln>
          <a:effectLst/>
        </p:spPr>
      </p:pic>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pPr eaLnBrk="1" hangingPunct="1"/>
            <a:r>
              <a:rPr lang="en-US" dirty="0" smtClean="0"/>
              <a:t>Context help is a very useful tool especially when you are using</a:t>
            </a:r>
            <a:r>
              <a:rPr lang="en-US" baseline="0" dirty="0" smtClean="0"/>
              <a:t> functions for the first time. Press the yellow question mark in the top right corner of your VI to open or close the window. Use your mouse to hover over a function or a wire to display information about it. You can click “Detailed help” to open up the Full LabVIEW help documentation with more information.</a:t>
            </a:r>
            <a:endParaRPr lang="en-US" dirty="0" smtClean="0"/>
          </a:p>
        </p:txBody>
      </p:sp>
      <p:sp>
        <p:nvSpPr>
          <p:cNvPr id="40964" name="Slide Number Placeholder 3"/>
          <p:cNvSpPr>
            <a:spLocks noGrp="1"/>
          </p:cNvSpPr>
          <p:nvPr>
            <p:ph type="sldNum" sz="quarter" idx="5"/>
          </p:nvPr>
        </p:nvSpPr>
        <p:spPr>
          <a:xfrm>
            <a:off x="4143376" y="9120190"/>
            <a:ext cx="3170238" cy="479425"/>
          </a:xfrm>
          <a:prstGeom prst="rect">
            <a:avLst/>
          </a:prstGeom>
          <a:noFill/>
        </p:spPr>
        <p:txBody>
          <a:bodyPr lIns="91088" tIns="45544" rIns="91088" bIns="45544"/>
          <a:lstStyle/>
          <a:p>
            <a:fld id="{796A7699-E0AC-418E-A006-3AE527C08148}" type="slidenum">
              <a:rPr lang="en-US"/>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pPr eaLnBrk="1" hangingPunct="1"/>
            <a:r>
              <a:rPr lang="en-US" dirty="0" smtClean="0"/>
              <a:t>The</a:t>
            </a:r>
            <a:r>
              <a:rPr lang="en-US" baseline="0" dirty="0" smtClean="0"/>
              <a:t> LabVIEW Help is full of useful information on how to use functions, tutorials, and tips. Open the help for a specific element from the Context Help, or by right-clicking and selecting help, or open the help and use the built in search tools to find the information you are looking for.</a:t>
            </a:r>
            <a:endParaRPr lang="en-US" dirty="0" smtClean="0"/>
          </a:p>
        </p:txBody>
      </p:sp>
      <p:sp>
        <p:nvSpPr>
          <p:cNvPr id="41988" name="Slide Number Placeholder 3"/>
          <p:cNvSpPr>
            <a:spLocks noGrp="1"/>
          </p:cNvSpPr>
          <p:nvPr>
            <p:ph type="sldNum" sz="quarter" idx="5"/>
          </p:nvPr>
        </p:nvSpPr>
        <p:spPr>
          <a:xfrm>
            <a:off x="4143376" y="9120190"/>
            <a:ext cx="3170238" cy="479425"/>
          </a:xfrm>
          <a:prstGeom prst="rect">
            <a:avLst/>
          </a:prstGeom>
          <a:noFill/>
        </p:spPr>
        <p:txBody>
          <a:bodyPr lIns="91088" tIns="45544" rIns="91088" bIns="45544"/>
          <a:lstStyle/>
          <a:p>
            <a:fld id="{42E03ECB-A8C7-4E23-A890-1818491E3E69}" type="slidenum">
              <a:rPr lang="en-US"/>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FRC LabVIEW</a:t>
            </a:r>
            <a:r>
              <a:rPr lang="en-US" baseline="0" dirty="0" smtClean="0"/>
              <a:t> includes hundreds of examples both specific to FRC as well as general LabVIEW examples. To open the example finder from the Getting Started window, select Support and click Find FRC Examples or from any LabVIEW Window select Help»Find Examples and browse to the FRC Robotics folder. </a:t>
            </a:r>
          </a:p>
          <a:p>
            <a:endParaRPr lang="en-US" baseline="0" dirty="0" smtClean="0"/>
          </a:p>
          <a:p>
            <a:r>
              <a:rPr lang="en-US" baseline="0" dirty="0" smtClean="0"/>
              <a:t>[animation]</a:t>
            </a:r>
          </a:p>
          <a:p>
            <a:r>
              <a:rPr lang="en-US" baseline="0" dirty="0" smtClean="0"/>
              <a:t>All of the examples include instructions and configuration information so you can drop it into your Robot Project.</a:t>
            </a:r>
            <a:endParaRPr lang="en-US" dirty="0"/>
          </a:p>
        </p:txBody>
      </p:sp>
      <p:sp>
        <p:nvSpPr>
          <p:cNvPr id="4" name="Slide Number Placeholder 3"/>
          <p:cNvSpPr>
            <a:spLocks noGrp="1"/>
          </p:cNvSpPr>
          <p:nvPr>
            <p:ph type="sldNum" sz="quarter" idx="10"/>
          </p:nvPr>
        </p:nvSpPr>
        <p:spPr/>
        <p:txBody>
          <a:bodyPr/>
          <a:lstStyle/>
          <a:p>
            <a:pPr>
              <a:defRPr/>
            </a:pPr>
            <a:fld id="{700C159B-3807-4063-BD97-AC3ECA18B34A}" type="slidenum">
              <a:rPr lang="en-US" smtClean="0">
                <a:solidFill>
                  <a:prstClr val="black"/>
                </a:solidFill>
              </a:rPr>
              <a:pPr>
                <a:defRPr/>
              </a:pPr>
              <a:t>56</a:t>
            </a:fld>
            <a:endParaRPr lang="en-US"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16DF15D-3125-422E-A44A-A272A6DF4EDD}" type="slidenum">
              <a:rPr lang="en-US"/>
              <a:pPr/>
              <a:t>57</a:t>
            </a:fld>
            <a:endParaRPr lang="en-US" dirty="0"/>
          </a:p>
        </p:txBody>
      </p:sp>
      <p:sp>
        <p:nvSpPr>
          <p:cNvPr id="45059" name="Rectangle 2"/>
          <p:cNvSpPr>
            <a:spLocks noGrp="1" noRot="1" noChangeAspect="1" noChangeArrowheads="1" noTextEdit="1"/>
          </p:cNvSpPr>
          <p:nvPr>
            <p:ph type="sldImg"/>
          </p:nvPr>
        </p:nvSpPr>
        <p:spPr>
          <a:xfrm>
            <a:off x="904875" y="471488"/>
            <a:ext cx="5353050" cy="4014787"/>
          </a:xfrm>
          <a:ln/>
        </p:spPr>
      </p:sp>
      <p:sp>
        <p:nvSpPr>
          <p:cNvPr id="45060" name="Rectangle 3"/>
          <p:cNvSpPr>
            <a:spLocks noGrp="1" noChangeArrowheads="1"/>
          </p:cNvSpPr>
          <p:nvPr>
            <p:ph type="body" idx="1"/>
          </p:nvPr>
        </p:nvSpPr>
        <p:spPr>
          <a:xfrm>
            <a:off x="731839" y="4732339"/>
            <a:ext cx="5851524" cy="4318000"/>
          </a:xfrm>
          <a:noFill/>
          <a:ln/>
        </p:spPr>
        <p:txBody>
          <a:bodyPr/>
          <a:lstStyle/>
          <a:p>
            <a:pPr eaLnBrk="1" hangingPunct="1"/>
            <a:r>
              <a:rPr lang="en-US" dirty="0" smtClean="0"/>
              <a:t>One of the most common debugging features used in LabVIEW is the compiler, which is always on. While you are developing a program, the compiler continuously checks for errors and provides semantic and syntactic feedback on the application. </a:t>
            </a:r>
          </a:p>
          <a:p>
            <a:pPr eaLnBrk="1" hangingPunct="1"/>
            <a:endParaRPr lang="en-US" dirty="0" smtClean="0"/>
          </a:p>
          <a:p>
            <a:pPr eaLnBrk="1" hangingPunct="1"/>
            <a:r>
              <a:rPr lang="en-US" dirty="0" smtClean="0"/>
              <a:t>When the </a:t>
            </a:r>
            <a:r>
              <a:rPr lang="en-US" b="1" dirty="0" smtClean="0"/>
              <a:t>Run</a:t>
            </a:r>
            <a:r>
              <a:rPr lang="en-US" baseline="0" dirty="0" smtClean="0"/>
              <a:t> button is not broken, the VI is compiled and can be executed. </a:t>
            </a:r>
            <a:r>
              <a:rPr lang="en-US" dirty="0" smtClean="0"/>
              <a:t>If an error exists, you cannot run the program. You see a broken </a:t>
            </a:r>
            <a:r>
              <a:rPr lang="en-US" b="1" dirty="0" smtClean="0"/>
              <a:t>Run</a:t>
            </a:r>
            <a:r>
              <a:rPr lang="en-US" dirty="0" smtClean="0"/>
              <a:t> button in the toolbar. The VI is not executable.</a:t>
            </a:r>
          </a:p>
          <a:p>
            <a:pPr eaLnBrk="1" hangingPunct="1"/>
            <a:endParaRPr lang="en-US" dirty="0" smtClean="0"/>
          </a:p>
          <a:p>
            <a:pPr eaLnBrk="1" hangingPunct="1"/>
            <a:r>
              <a:rPr lang="en-US" dirty="0" smtClean="0"/>
              <a:t>You must resolve any errors noted in the </a:t>
            </a:r>
            <a:r>
              <a:rPr lang="en-US" b="1" dirty="0" smtClean="0"/>
              <a:t>Errors List </a:t>
            </a:r>
            <a:r>
              <a:rPr lang="en-US" b="0" dirty="0" smtClean="0"/>
              <a:t>window be</a:t>
            </a:r>
            <a:r>
              <a:rPr lang="en-US" dirty="0" smtClean="0"/>
              <a:t>fore you can run the VI. </a:t>
            </a:r>
          </a:p>
          <a:p>
            <a:pPr eaLnBrk="1" hangingPunct="1"/>
            <a:endParaRPr lang="en-US" baseline="0" dirty="0" smtClean="0"/>
          </a:p>
          <a:p>
            <a:pPr eaLnBrk="1" hangingPunct="1"/>
            <a:r>
              <a:rPr lang="en-US" baseline="0" dirty="0" smtClean="0"/>
              <a:t>Instructors: This is a good opportunity to remind students that LabVIEW is a compiled language.  </a:t>
            </a:r>
            <a:endParaRPr 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pPr eaLnBrk="1" hangingPunct="1"/>
            <a:r>
              <a:rPr lang="en-US" dirty="0" smtClean="0"/>
              <a:t>Probes allow you to see the value on</a:t>
            </a:r>
            <a:r>
              <a:rPr lang="en-US" baseline="0" dirty="0" smtClean="0"/>
              <a:t> a wire as a VI executes. Unlike highlight execution, this allows your code to operate at a normal speed so you can watch it run. Create as many probes as you need, and the corresponding number in the Probe Watch Window will display the data.</a:t>
            </a:r>
          </a:p>
          <a:p>
            <a:pPr eaLnBrk="1" hangingPunct="1"/>
            <a:endParaRPr lang="en-US" baseline="0" dirty="0" smtClean="0"/>
          </a:p>
          <a:p>
            <a:pPr eaLnBrk="1" hangingPunct="1"/>
            <a:r>
              <a:rPr lang="en-US" baseline="0" dirty="0" smtClean="0"/>
              <a:t>To create a probe, right-click on a wire and select “probe.”</a:t>
            </a:r>
            <a:endParaRPr lang="en-US" dirty="0" smtClean="0"/>
          </a:p>
          <a:p>
            <a:pPr eaLnBrk="1" hangingPunct="1"/>
            <a:endParaRPr lang="en-US" dirty="0" smtClean="0"/>
          </a:p>
          <a:p>
            <a:pPr eaLnBrk="1" hangingPunct="1"/>
            <a:r>
              <a:rPr lang="en-US" dirty="0" smtClean="0"/>
              <a:t>More Details: </a:t>
            </a:r>
            <a:r>
              <a:rPr lang="en-US" dirty="0" smtClean="0">
                <a:hlinkClick r:id="rId3"/>
              </a:rPr>
              <a:t>http://zone.ni.com/reference/en-XX/help/371361H-01/lvhowto/using_the_probe_tool/</a:t>
            </a:r>
            <a:endParaRPr lang="en-US" dirty="0" smtClean="0"/>
          </a:p>
        </p:txBody>
      </p:sp>
      <p:sp>
        <p:nvSpPr>
          <p:cNvPr id="50180" name="Slide Number Placeholder 3"/>
          <p:cNvSpPr>
            <a:spLocks noGrp="1"/>
          </p:cNvSpPr>
          <p:nvPr>
            <p:ph type="sldNum" sz="quarter" idx="5"/>
          </p:nvPr>
        </p:nvSpPr>
        <p:spPr>
          <a:noFill/>
        </p:spPr>
        <p:txBody>
          <a:bodyPr/>
          <a:lstStyle/>
          <a:p>
            <a:fld id="{54F80595-3AB4-4CC3-8144-688A44D5EEC0}" type="slidenum">
              <a:rPr lang="en-US"/>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Now that you know the basics, explore the primary VIs you will be editing: </a:t>
            </a:r>
            <a:br>
              <a:rPr lang="en-US" dirty="0" smtClean="0"/>
            </a:br>
            <a:r>
              <a:rPr lang="en-US" dirty="0" smtClean="0"/>
              <a:t/>
            </a:r>
            <a:br>
              <a:rPr lang="en-US" dirty="0" smtClean="0"/>
            </a:br>
            <a:r>
              <a:rPr lang="en-US" b="1" dirty="0" smtClean="0"/>
              <a:t>Begin.vi</a:t>
            </a:r>
          </a:p>
          <a:p>
            <a:endParaRPr lang="en-US" dirty="0" smtClean="0"/>
          </a:p>
          <a:p>
            <a:r>
              <a:rPr lang="en-US" dirty="0" smtClean="0">
                <a:ea typeface="ヒラギノ角ゴ Pro W3"/>
                <a:cs typeface="ヒラギノ角ゴ Pro W3"/>
              </a:rPr>
              <a:t>This subVI is called once at the start of the Robot Main.vi.</a:t>
            </a:r>
          </a:p>
          <a:p>
            <a:r>
              <a:rPr lang="en-US" dirty="0" smtClean="0">
                <a:ea typeface="ヒラギノ角ゴ Pro W3"/>
                <a:cs typeface="ヒラギノ角ゴ Pro W3"/>
              </a:rPr>
              <a:t>Its purpose is to initialize and define all of the motors, sensors, I/O, and other items connected to your robot.</a:t>
            </a:r>
          </a:p>
          <a:p>
            <a:r>
              <a:rPr lang="en-US" dirty="0" smtClean="0">
                <a:ea typeface="ヒラギノ角ゴ Pro W3"/>
                <a:cs typeface="ヒラギノ角ゴ Pro W3"/>
              </a:rPr>
              <a:t>The default FRC robot code initializes the camera settings, two motors, and joystick.</a:t>
            </a:r>
          </a:p>
          <a:p>
            <a:r>
              <a:rPr lang="en-US" dirty="0" smtClean="0">
                <a:ea typeface="ヒラギノ角ゴ Pro W3"/>
                <a:cs typeface="ヒラギノ角ゴ Pro W3"/>
              </a:rPr>
              <a:t>Turn on the </a:t>
            </a:r>
            <a:r>
              <a:rPr lang="en-US" b="1" dirty="0" smtClean="0">
                <a:ea typeface="ヒラギノ角ゴ Pro W3"/>
                <a:cs typeface="ヒラギノ角ゴ Pro W3"/>
              </a:rPr>
              <a:t>Context Help</a:t>
            </a:r>
            <a:r>
              <a:rPr lang="en-US" dirty="0" smtClean="0">
                <a:ea typeface="ヒラギノ角ゴ Pro W3"/>
                <a:cs typeface="ヒラギノ角ゴ Pro W3"/>
              </a:rPr>
              <a:t> by pressing &lt;Ctrl-H&gt;. Then hover over each function on the block diagram to see its name and description. </a:t>
            </a:r>
          </a:p>
          <a:p>
            <a:endParaRPr lang="en-US" dirty="0" smtClean="0"/>
          </a:p>
          <a:p>
            <a:endParaRPr lang="en-US" dirty="0" smtClean="0"/>
          </a:p>
          <a:p>
            <a:r>
              <a:rPr lang="en-US" b="1" dirty="0" smtClean="0"/>
              <a:t>Teleop.vi</a:t>
            </a:r>
          </a:p>
          <a:p>
            <a:endParaRPr lang="en-US" dirty="0" smtClean="0"/>
          </a:p>
          <a:p>
            <a:r>
              <a:rPr lang="en-US" kern="1200" dirty="0" smtClean="0">
                <a:solidFill>
                  <a:schemeClr val="tx1"/>
                </a:solidFill>
                <a:ea typeface="+mn-ea"/>
                <a:cs typeface="+mn-cs"/>
              </a:rPr>
              <a:t>To see the block diagram of the Teleop subVI, select Teleop Enable in the Case structure</a:t>
            </a:r>
            <a:r>
              <a:rPr lang="en-US" kern="1200" baseline="0" dirty="0" smtClean="0">
                <a:solidFill>
                  <a:schemeClr val="tx1"/>
                </a:solidFill>
                <a:ea typeface="+mn-ea"/>
                <a:cs typeface="+mn-cs"/>
              </a:rPr>
              <a:t> and </a:t>
            </a:r>
            <a:r>
              <a:rPr lang="en-US" kern="1200" dirty="0" smtClean="0">
                <a:solidFill>
                  <a:schemeClr val="tx1"/>
                </a:solidFill>
                <a:ea typeface="+mn-ea"/>
                <a:cs typeface="+mn-cs"/>
              </a:rPr>
              <a:t>double-click it in the Robot Main VI. The front panel of the Teleop subVI opens. </a:t>
            </a:r>
          </a:p>
          <a:p>
            <a:r>
              <a:rPr lang="en-US" kern="1200" dirty="0" smtClean="0">
                <a:solidFill>
                  <a:schemeClr val="tx1"/>
                </a:solidFill>
                <a:ea typeface="+mn-ea"/>
                <a:cs typeface="+mn-cs"/>
              </a:rPr>
              <a:t>Switch to its block diagram.</a:t>
            </a:r>
          </a:p>
          <a:p>
            <a:r>
              <a:rPr lang="en-US" kern="1200" dirty="0" smtClean="0">
                <a:solidFill>
                  <a:schemeClr val="tx1"/>
                </a:solidFill>
                <a:ea typeface="+mn-ea"/>
                <a:cs typeface="+mn-cs"/>
              </a:rPr>
              <a:t>This is the code that reads the joystick and makes the robot move in Arcade Drive.</a:t>
            </a:r>
          </a:p>
          <a:p>
            <a:endParaRPr lang="en-US" dirty="0" smtClean="0"/>
          </a:p>
          <a:p>
            <a:r>
              <a:rPr lang="en-US" b="1" dirty="0" smtClean="0"/>
              <a:t>Finish.vi</a:t>
            </a:r>
          </a:p>
          <a:p>
            <a:endParaRPr lang="en-US" dirty="0" smtClean="0"/>
          </a:p>
          <a:p>
            <a:r>
              <a:rPr lang="en-US" dirty="0" smtClean="0">
                <a:ea typeface="ヒラギノ角ゴ Pro W3"/>
                <a:cs typeface="ヒラギノ角ゴ Pro W3"/>
              </a:rPr>
              <a:t>To see the block diagram of the Finish subVI, select Finish in the Case structure</a:t>
            </a:r>
            <a:r>
              <a:rPr lang="en-US" baseline="0" dirty="0" smtClean="0">
                <a:ea typeface="ヒラギノ角ゴ Pro W3"/>
                <a:cs typeface="ヒラギノ角ゴ Pro W3"/>
              </a:rPr>
              <a:t> and</a:t>
            </a:r>
            <a:r>
              <a:rPr lang="en-US" dirty="0" smtClean="0">
                <a:ea typeface="ヒラギノ角ゴ Pro W3"/>
                <a:cs typeface="ヒラギノ角ゴ Pro W3"/>
              </a:rPr>
              <a:t> then double-click it in Robot Main VI. </a:t>
            </a:r>
          </a:p>
          <a:p>
            <a:r>
              <a:rPr lang="en-US" dirty="0" smtClean="0">
                <a:ea typeface="ヒラギノ角ゴ Pro W3"/>
                <a:cs typeface="ヒラギノ角ゴ Pro W3"/>
              </a:rPr>
              <a:t>The default FRC robot code closes the reference of the camera settings, two motors, and joystick. </a:t>
            </a:r>
          </a:p>
          <a:p>
            <a:r>
              <a:rPr lang="en-US" dirty="0" smtClean="0">
                <a:ea typeface="ヒラギノ角ゴ Pro W3"/>
                <a:cs typeface="ヒラギノ角ゴ Pro W3"/>
              </a:rPr>
              <a:t>Whenever you add a device to Begin.vi, you should also close that device in Finish.vi.</a:t>
            </a:r>
          </a:p>
        </p:txBody>
      </p:sp>
      <p:sp>
        <p:nvSpPr>
          <p:cNvPr id="4" name="Slide Number Placeholder 3"/>
          <p:cNvSpPr>
            <a:spLocks noGrp="1"/>
          </p:cNvSpPr>
          <p:nvPr>
            <p:ph type="sldNum" sz="quarter" idx="10"/>
          </p:nvPr>
        </p:nvSpPr>
        <p:spPr/>
        <p:txBody>
          <a:bodyPr/>
          <a:lstStyle/>
          <a:p>
            <a:pPr>
              <a:defRPr/>
            </a:pPr>
            <a:fld id="{700C159B-3807-4063-BD97-AC3ECA18B34A}" type="slidenum">
              <a:rPr lang="en-US" smtClean="0">
                <a:solidFill>
                  <a:prstClr val="black"/>
                </a:solidFill>
              </a:rPr>
              <a:pPr>
                <a:defRPr/>
              </a:pPr>
              <a:t>59</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During the installation process, you will be prompted for</a:t>
            </a:r>
            <a:r>
              <a:rPr lang="en-US" baseline="0" dirty="0" smtClean="0"/>
              <a:t> the serial number on the back of the DVD envelope. Be sure to enter your team number for the organization. </a:t>
            </a:r>
          </a:p>
          <a:p>
            <a:endParaRPr lang="en-US" baseline="0" dirty="0" smtClean="0"/>
          </a:p>
          <a:p>
            <a:r>
              <a:rPr lang="en-US" baseline="0" dirty="0" smtClean="0"/>
              <a:t>If you don’t have your kit of parts yet, you can leave the serial number blank to install as a trial until you get your serial number. </a:t>
            </a:r>
          </a:p>
          <a:p>
            <a:endParaRPr lang="en-US" baseline="0" dirty="0" smtClean="0"/>
          </a:p>
          <a:p>
            <a:r>
              <a:rPr lang="en-US" baseline="0" dirty="0" smtClean="0"/>
              <a:t>Later in the installation process, you will be prompted to activate Vision. Use the same serial number.</a:t>
            </a:r>
          </a:p>
        </p:txBody>
      </p:sp>
      <p:sp>
        <p:nvSpPr>
          <p:cNvPr id="4" name="Slide Number Placeholder 3"/>
          <p:cNvSpPr>
            <a:spLocks noGrp="1"/>
          </p:cNvSpPr>
          <p:nvPr>
            <p:ph type="sldNum" sz="quarter" idx="10"/>
          </p:nvPr>
        </p:nvSpPr>
        <p:spPr/>
        <p:txBody>
          <a:bodyPr/>
          <a:lstStyle/>
          <a:p>
            <a:fld id="{29B424A6-7593-2C46-9CCA-8596FB18DBBE}" type="slidenum">
              <a:rPr lang="en-US" smtClean="0"/>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Autonomous mode, the Robot Main runs the</a:t>
            </a:r>
            <a:r>
              <a:rPr lang="en-US" baseline="0" dirty="0" smtClean="0"/>
              <a:t> same Begin.vi. Then start your Autonomous Independent VI.</a:t>
            </a:r>
          </a:p>
          <a:p>
            <a:endParaRPr lang="en-US" dirty="0"/>
          </a:p>
        </p:txBody>
      </p:sp>
      <p:sp>
        <p:nvSpPr>
          <p:cNvPr id="4" name="Slide Number Placeholder 3"/>
          <p:cNvSpPr>
            <a:spLocks noGrp="1"/>
          </p:cNvSpPr>
          <p:nvPr>
            <p:ph type="sldNum" sz="quarter" idx="10"/>
          </p:nvPr>
        </p:nvSpPr>
        <p:spPr/>
        <p:txBody>
          <a:bodyPr/>
          <a:lstStyle/>
          <a:p>
            <a:fld id="{6CA0A358-5169-402F-92B7-E8DDE87F5A49}" type="slidenum">
              <a:rPr lang="en-US" smtClean="0"/>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LabVIEW Quick Reference</a:t>
            </a:r>
            <a:r>
              <a:rPr lang="en-US" baseline="0" dirty="0" smtClean="0"/>
              <a:t> Guide, which features helpful information about the LabVIEW environment and hotkeys. You can download this at ni.com/frc. I recommend printing one and keeping it in your programming area for use throughout the season.</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presentation is a quick overview of all the systems. If you need more help on any of the steps, visit ni.com/frc and click on the FRC Quick Start Guide icon at the top. You can access this PowerPoint and all of the links for additional training info.</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module covers</a:t>
            </a:r>
            <a:r>
              <a:rPr lang="en-US" baseline="0" dirty="0" smtClean="0"/>
              <a:t> vision, </a:t>
            </a:r>
            <a:r>
              <a:rPr lang="en-US" dirty="0" smtClean="0"/>
              <a:t>proportional integral derivative (</a:t>
            </a:r>
            <a:r>
              <a:rPr lang="en-US" baseline="0" dirty="0" smtClean="0"/>
              <a:t>PID) control, and simulation. Though they are not required for competition, these tools help you build more advanced, smarter robots that can dynamically react to the game. These techniques are important in developing an advanced autonomous mode.</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LabVIEW includes a full suite of vision tools that you can use to set up and process images from your camera. </a:t>
            </a:r>
          </a:p>
          <a:p>
            <a:endParaRPr lang="en-US" baseline="0" dirty="0" smtClean="0"/>
          </a:p>
          <a:p>
            <a:r>
              <a:rPr lang="en-US" sz="1200" dirty="0" smtClean="0"/>
              <a:t>(with two cameras or if object size is known)</a:t>
            </a:r>
            <a:endParaRPr lang="en-US" baseline="0" dirty="0" smtClean="0"/>
          </a:p>
        </p:txBody>
      </p:sp>
      <p:sp>
        <p:nvSpPr>
          <p:cNvPr id="4" name="Slide Number Placeholder 3"/>
          <p:cNvSpPr>
            <a:spLocks noGrp="1"/>
          </p:cNvSpPr>
          <p:nvPr>
            <p:ph type="sldNum" sz="quarter" idx="10"/>
          </p:nvPr>
        </p:nvSpPr>
        <p:spPr/>
        <p:txBody>
          <a:bodyPr/>
          <a:lstStyle/>
          <a:p>
            <a:pPr>
              <a:defRPr/>
            </a:pPr>
            <a:fld id="{700C159B-3807-4063-BD97-AC3ECA18B34A}" type="slidenum">
              <a:rPr lang="en-US" smtClean="0"/>
              <a:pPr>
                <a:defRPr/>
              </a:pPr>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add vision code,</a:t>
            </a:r>
            <a:r>
              <a:rPr lang="en-US" baseline="0" dirty="0" smtClean="0"/>
              <a:t> you </a:t>
            </a:r>
            <a:r>
              <a:rPr lang="en-US" dirty="0" smtClean="0"/>
              <a:t>need to open Vision Processing.vi from the Team Code folder.</a:t>
            </a:r>
          </a:p>
          <a:p>
            <a:endParaRPr lang="en-US" dirty="0" smtClean="0"/>
          </a:p>
          <a:p>
            <a:r>
              <a:rPr lang="en-US" dirty="0" smtClean="0"/>
              <a:t>[Animation]</a:t>
            </a:r>
          </a:p>
          <a:p>
            <a:r>
              <a:rPr lang="en-US" dirty="0" smtClean="0"/>
              <a:t>	This</a:t>
            </a:r>
            <a:r>
              <a:rPr lang="en-US" baseline="0" dirty="0" smtClean="0"/>
              <a:t> is the block diagram for the Vision Processing VI.</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[Animation]</a:t>
            </a:r>
          </a:p>
          <a:p>
            <a:r>
              <a:rPr lang="en-US" dirty="0" smtClean="0"/>
              <a:t>	The first part on the left is the camera</a:t>
            </a:r>
            <a:r>
              <a:rPr lang="en-US" baseline="0" dirty="0" smtClean="0"/>
              <a:t> setup. You can see you set the image size, frame rate, brightness, and other settings. You can also select if you want to use a USB webcam or IP camera by changing the Boolean constant.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[Animation]</a:t>
            </a:r>
          </a:p>
          <a:p>
            <a:pPr lvl="1"/>
            <a:r>
              <a:rPr lang="en-US" dirty="0" smtClean="0"/>
              <a:t>You need t</a:t>
            </a:r>
            <a:r>
              <a:rPr lang="en-US" baseline="0" dirty="0" smtClean="0"/>
              <a:t>o add some custom vision processing code inside this loop. You can pull the image data from the “Get Image function” and then use the data to update motors and other I/O or global variables.</a:t>
            </a:r>
          </a:p>
          <a:p>
            <a:pPr lvl="1"/>
            <a:endParaRPr lang="en-US" baseline="0" dirty="0" smtClean="0"/>
          </a:p>
          <a:p>
            <a:pPr lvl="0"/>
            <a:r>
              <a:rPr lang="en-US" baseline="0" dirty="0" smtClean="0"/>
              <a:t>You can create LabVIEW code by browsing through the vision palettes and placing functions, but I recommend using the NI Vision Assistant to create your initial algorithm.</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NI Vision Assistant is stand-alone software you can use to create a vision script that can</a:t>
            </a:r>
            <a:r>
              <a:rPr lang="en-US" baseline="0" dirty="0" smtClean="0"/>
              <a:t> be converted into LabVIEW code. To open it, browse to the Start menu path shown here or search for it by name from the Start menu.</a:t>
            </a:r>
          </a:p>
          <a:p>
            <a:endParaRPr lang="en-US" baseline="0" dirty="0" smtClean="0"/>
          </a:p>
          <a:p>
            <a:r>
              <a:rPr lang="en-US" baseline="0" dirty="0" smtClean="0"/>
              <a:t>With Vision Assistant, you can walk through each step in your algorithm and tweak the settings along the way. You can use a test image or pull a live image from your camera and then test your algorithm. Vision Assistant helps you quickly use “guess and check” to find the right functions, settings, and order to extract the data you need from the picture. </a:t>
            </a:r>
          </a:p>
          <a:p>
            <a:endParaRPr lang="en-US" baseline="0" dirty="0" smtClean="0"/>
          </a:p>
          <a:p>
            <a:r>
              <a:rPr lang="en-US" baseline="0" dirty="0" smtClean="0"/>
              <a:t>This image shows a vision script that finds the center of the red, green, and blue areas. You can then use that location data to calculate angles, distances, and perspective.</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a:t>
            </a:r>
            <a:r>
              <a:rPr lang="en-US" baseline="0" dirty="0" smtClean="0"/>
              <a:t> can simplify most vision processing algorithms into 3 steps. This example uses a sample image from the 2012 FRC of the basketball goal vision targets. </a:t>
            </a:r>
          </a:p>
          <a:p>
            <a:endParaRPr lang="en-US" baseline="0" dirty="0" smtClean="0"/>
          </a:p>
          <a:p>
            <a:pPr marL="228600" indent="-228600">
              <a:buAutoNum type="arabicPeriod"/>
            </a:pPr>
            <a:r>
              <a:rPr lang="en-US" baseline="0" dirty="0" smtClean="0"/>
              <a:t>First, you need to segment or simplify the image so you have only the data you need. Typically, you start by converting your image to grayscale and using a threshold function to convert your image to a binary image (red and black). Most of the processing functions are designed to work with binary images.</a:t>
            </a:r>
          </a:p>
          <a:p>
            <a:pPr marL="228600" indent="-228600">
              <a:buAutoNum type="arabicPeriod"/>
            </a:pPr>
            <a:endParaRPr lang="en-US" baseline="0" dirty="0" smtClean="0"/>
          </a:p>
          <a:p>
            <a:pPr marL="228600" indent="-228600">
              <a:buAutoNum type="arabicPeriod"/>
            </a:pPr>
            <a:r>
              <a:rPr lang="en-US" baseline="0" dirty="0" smtClean="0"/>
              <a:t>Second, you need to clean up any stray objects or noise in your image. Once the image is binary, you can use functions to remove objects on the edge of the frame, remove small objects, or fill in shapes.  </a:t>
            </a:r>
          </a:p>
          <a:p>
            <a:pPr marL="228600" indent="-228600">
              <a:buAutoNum type="arabicPeriod"/>
            </a:pPr>
            <a:endParaRPr lang="en-US" baseline="0" dirty="0" smtClean="0"/>
          </a:p>
          <a:p>
            <a:pPr marL="228600" indent="-228600">
              <a:buAutoNum type="arabicPeriod"/>
            </a:pPr>
            <a:r>
              <a:rPr lang="en-US" baseline="0" dirty="0" smtClean="0"/>
              <a:t>Finally, extract the objects you need from the image so you can output the useful data you need.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52400" y="4560570"/>
            <a:ext cx="7010400" cy="4320540"/>
          </a:xfrm>
        </p:spPr>
        <p:txBody>
          <a:bodyPr>
            <a:normAutofit fontScale="77500" lnSpcReduction="20000"/>
          </a:bodyPr>
          <a:lstStyle/>
          <a:p>
            <a:r>
              <a:rPr lang="en-US" dirty="0" smtClean="0"/>
              <a:t>Here is a more detailed look</a:t>
            </a:r>
            <a:r>
              <a:rPr lang="en-US" baseline="0" dirty="0" smtClean="0"/>
              <a:t> at the example. Your goal is to find the X,Y coordinates for each of the four reflective targets.</a:t>
            </a:r>
          </a:p>
          <a:p>
            <a:endParaRPr lang="en-US" baseline="0" dirty="0" smtClean="0"/>
          </a:p>
          <a:p>
            <a:r>
              <a:rPr lang="en-US" baseline="0" dirty="0" smtClean="0"/>
              <a:t>[Animation]</a:t>
            </a:r>
          </a:p>
          <a:p>
            <a:pPr lvl="1"/>
            <a:r>
              <a:rPr lang="en-US" baseline="0" dirty="0" smtClean="0"/>
              <a:t>First you need to acquire an image. When you first open Vision Assistant, it prompts you to open an image. You can either pull an image directly from your AXIS camera or open a saved image from file.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[Animation]</a:t>
            </a:r>
          </a:p>
          <a:p>
            <a:pPr lvl="1"/>
            <a:r>
              <a:rPr lang="en-US" baseline="0" dirty="0" smtClean="0"/>
              <a:t>In this case, you want to open just an image from file and move over to the processing mode. You can always go back to Acquire Image if you want to grab a new image to try.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[Animation]</a:t>
            </a:r>
          </a:p>
          <a:p>
            <a:pPr lvl="1"/>
            <a:r>
              <a:rPr lang="en-US" dirty="0" smtClean="0"/>
              <a:t>Once you have the image, </a:t>
            </a:r>
            <a:r>
              <a:rPr lang="en-US" baseline="0" dirty="0" smtClean="0"/>
              <a:t>use the Extract Plane Function to pick one of the color planes to use as a grayscale image. I tried the different colors and found that the Blue Pane had the most contrast compared to other planes. </a:t>
            </a:r>
          </a:p>
          <a:p>
            <a:pPr lvl="0"/>
            <a:r>
              <a:rPr lang="en-US" baseline="0" dirty="0" smtClean="0"/>
              <a:t>[Animation]</a:t>
            </a:r>
          </a:p>
          <a:p>
            <a:pPr lvl="1"/>
            <a:r>
              <a:rPr lang="en-US" baseline="0" dirty="0" smtClean="0"/>
              <a:t>Next, use the threshold function to extract the reflective vision targets. You can adjust the slider to find the best value. There are still several extra objects in the image, so use some other functions to clean it up.</a:t>
            </a:r>
          </a:p>
          <a:p>
            <a:pPr lvl="0"/>
            <a:r>
              <a:rPr lang="en-US" baseline="0" dirty="0" smtClean="0"/>
              <a:t>[Animation]</a:t>
            </a:r>
          </a:p>
          <a:p>
            <a:pPr lvl="0"/>
            <a:r>
              <a:rPr lang="en-US" baseline="0" dirty="0" smtClean="0"/>
              <a:t>	You want to ignore any objects along the edge, so just use the remove edge objects mode of the Advanced 	Morphology function to clean them up.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[Animation]</a:t>
            </a:r>
          </a:p>
          <a:p>
            <a:pPr lvl="0"/>
            <a:r>
              <a:rPr lang="en-US" baseline="0" dirty="0" smtClean="0"/>
              <a:t>	Next use the remove small objects mode to get rid of the little splotches and shiny spots.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[Animation]</a:t>
            </a:r>
          </a:p>
          <a:p>
            <a:pPr lvl="0"/>
            <a:r>
              <a:rPr lang="en-US" baseline="0" dirty="0" smtClean="0"/>
              <a:t>	Now that you have the rough outline of each box, use the convex hull mode of the Advanced Morphology  function to convert the detected areas to solid shapes.</a:t>
            </a:r>
          </a:p>
          <a:p>
            <a:pPr lvl="0"/>
            <a:r>
              <a:rPr lang="en-US" baseline="0" dirty="0" smtClean="0"/>
              <a:t>[Animation]</a:t>
            </a:r>
          </a:p>
          <a:p>
            <a:pPr lvl="1"/>
            <a:r>
              <a:rPr lang="en-US" baseline="0" dirty="0" smtClean="0"/>
              <a:t>There is still an extra little blob on the screen, so use the remove small objects mode again. Now you have big clear boxes for the main targets. In the left pane, you can see the iteration is set to 4 for this step, so it runs “remove small objects” four times in this one step. In many cases, changing the order of clean-up functions or repeating them changes how well they work, so be sure to try different combinations. This type of experimentation is what Vision Assistant is made for.</a:t>
            </a:r>
          </a:p>
          <a:p>
            <a:pPr lvl="0"/>
            <a:r>
              <a:rPr lang="en-US" baseline="0" dirty="0" smtClean="0"/>
              <a:t>[Animation]</a:t>
            </a:r>
          </a:p>
          <a:p>
            <a:pPr lvl="1"/>
            <a:r>
              <a:rPr lang="en-US" baseline="0" dirty="0" smtClean="0"/>
              <a:t>Finally using the Particle Analysis function, you can extract the position data for the four objects on the screen. This function can give you the center of mass, edge dimensions, height, width, angle, and much more for each block. The values are represented in pixels based on the input image size. Once you have the raw numbers, you can bring them into LabVIEW and use them to determine various robot parameters. For example, you can have the robot turn until a target is in the middle of the camera image.</a:t>
            </a:r>
          </a:p>
          <a:p>
            <a:pPr lvl="0"/>
            <a:endParaRPr lang="en-US" baseline="0" dirty="0" smtClean="0"/>
          </a:p>
          <a:p>
            <a:pPr lvl="0"/>
            <a:r>
              <a:rPr lang="en-US" baseline="0" dirty="0" smtClean="0"/>
              <a:t>It helps to have multiple pictures so you can try your algorithm from different positions, different lighting conditions, and other variations to make sure your algorithm is robust and works reliably.</a:t>
            </a:r>
          </a:p>
          <a:p>
            <a:pPr lvl="1"/>
            <a:endParaRPr lang="en-US" baseline="0" dirty="0" smtClean="0"/>
          </a:p>
          <a:p>
            <a:pPr lvl="1"/>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also open the example Rebound Rumble Vision Script.vascr from the Quick Start Module zip file and step through it in Vision Assistant.)</a:t>
            </a:r>
          </a:p>
          <a:p>
            <a:pPr lvl="1"/>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you have tested your algorithm in Vision Assistant and</a:t>
            </a:r>
            <a:r>
              <a:rPr lang="en-US" baseline="0" dirty="0" smtClean="0"/>
              <a:t> you are happy with the results, you can export the script into a LabVIEW VI so you can paste it into your team code. </a:t>
            </a:r>
          </a:p>
          <a:p>
            <a:endParaRPr lang="en-US" baseline="0" dirty="0" smtClean="0"/>
          </a:p>
          <a:p>
            <a:r>
              <a:rPr lang="en-US" baseline="0" dirty="0" smtClean="0"/>
              <a:t>To export a VI, select Tools»Create LabVIEW VI…</a:t>
            </a:r>
          </a:p>
          <a:p>
            <a:endParaRPr lang="en-US" dirty="0" smtClean="0"/>
          </a:p>
          <a:p>
            <a:r>
              <a:rPr lang="en-US" dirty="0" smtClean="0"/>
              <a:t>[Animation]</a:t>
            </a:r>
          </a:p>
          <a:p>
            <a:r>
              <a:rPr lang="en-US" dirty="0" smtClean="0"/>
              <a:t>	First select LabVIEW</a:t>
            </a:r>
            <a:r>
              <a:rPr lang="en-US" baseline="0" dirty="0" smtClean="0"/>
              <a:t> 2013 f2, since that is the version you are using for FRC 2015, and browse to a path to 	save the generated VI.</a:t>
            </a:r>
          </a:p>
          <a:p>
            <a:r>
              <a:rPr lang="en-US" baseline="0" dirty="0" smtClean="0"/>
              <a:t>[Animation]</a:t>
            </a:r>
          </a:p>
          <a:p>
            <a:r>
              <a:rPr lang="en-US" baseline="0" dirty="0" smtClean="0"/>
              <a:t>	You can then select the current script you are working on or select a saved script from file.</a:t>
            </a:r>
          </a:p>
          <a:p>
            <a:r>
              <a:rPr lang="en-US" baseline="0" dirty="0" smtClean="0"/>
              <a:t>[Animation]</a:t>
            </a:r>
          </a:p>
          <a:p>
            <a:pPr lvl="1"/>
            <a:r>
              <a:rPr lang="en-US" baseline="0" dirty="0" smtClean="0"/>
              <a:t>Then select the image control option for image source since you are going to paste this code into the existing FRC template rather than acquiring it directly.</a:t>
            </a:r>
          </a:p>
          <a:p>
            <a:pPr lvl="0"/>
            <a:r>
              <a:rPr lang="en-US" baseline="0" dirty="0" smtClean="0"/>
              <a:t>[Animation]</a:t>
            </a:r>
          </a:p>
          <a:p>
            <a:pPr lvl="0"/>
            <a:r>
              <a:rPr lang="en-US" baseline="0" dirty="0" smtClean="0"/>
              <a:t>	Finally select which values you want to be able to change and monitor with controls and indicators. Click 	Finish to generate the VI.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FRC 2015 Update Suite contains</a:t>
            </a:r>
            <a:r>
              <a:rPr lang="en-US" baseline="0" dirty="0" smtClean="0"/>
              <a:t> all of the FRC-specific software made by NI. </a:t>
            </a:r>
          </a:p>
          <a:p>
            <a:endParaRPr lang="en-US" baseline="0" dirty="0" smtClean="0"/>
          </a:p>
          <a:p>
            <a:r>
              <a:rPr lang="en-US" baseline="0" dirty="0" smtClean="0"/>
              <a:t>[Animation]</a:t>
            </a:r>
          </a:p>
          <a:p>
            <a:r>
              <a:rPr lang="en-US" baseline="0" dirty="0" smtClean="0"/>
              <a:t>All teams need to install the FRC utilities to image the roboRIO controller and install the FRC Driver Station to control their robots. </a:t>
            </a:r>
          </a:p>
          <a:p>
            <a:r>
              <a:rPr lang="en-US" baseline="0" dirty="0" smtClean="0"/>
              <a:t>If you are using LabVIEW, you need the LabVIEW Updates to install the FRC specific content and FRC project templates. </a:t>
            </a:r>
          </a:p>
          <a:p>
            <a:endParaRPr lang="en-US" baseline="0" dirty="0" smtClean="0"/>
          </a:p>
          <a:p>
            <a:r>
              <a:rPr lang="en-US" baseline="0" dirty="0" smtClean="0"/>
              <a:t>[Animation]</a:t>
            </a:r>
          </a:p>
          <a:p>
            <a:r>
              <a:rPr lang="en-US" baseline="0" dirty="0" smtClean="0"/>
              <a:t>The FRC Update Suite include vision components that need to be activated, so use the same serial number from your FRC DVD envelope</a:t>
            </a:r>
          </a:p>
          <a:p>
            <a:endParaRPr lang="en-US" baseline="0"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code you generated from Vision</a:t>
            </a:r>
            <a:r>
              <a:rPr lang="en-US" baseline="0" dirty="0" smtClean="0"/>
              <a:t> Assistant. The Open Image code on the left opens an image on disc. If you want to keep testing with disc images, use it. When you are ready to integrate the code into the FRC project, you will not need it, so delete the Open Image code.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70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Paste your</a:t>
            </a:r>
            <a:r>
              <a:rPr lang="en-US" baseline="0" dirty="0" smtClean="0"/>
              <a:t> code into Vision Processing.vi. You now have the processed Data Output in your robot code, and you still need to add some math or decision making to make your robot respond to the images.</a:t>
            </a:r>
          </a:p>
          <a:p>
            <a:endParaRPr lang="en-US" baseline="0" dirty="0" smtClean="0"/>
          </a:p>
          <a:p>
            <a:r>
              <a:rPr lang="en-US" baseline="0" dirty="0" smtClean="0"/>
              <a:t>[Animation]</a:t>
            </a:r>
          </a:p>
          <a:p>
            <a:r>
              <a:rPr lang="en-US" baseline="0" dirty="0" smtClean="0"/>
              <a:t>I recommend using Edit»Create SubVI to convert this algorithm into a subVI to keep your vision code clean. You can connect the input controls to dashboard variables so you can easily edit the parameters before or during a match.</a:t>
            </a:r>
          </a:p>
        </p:txBody>
      </p:sp>
      <p:sp>
        <p:nvSpPr>
          <p:cNvPr id="4" name="Slide Number Placeholder 3"/>
          <p:cNvSpPr>
            <a:spLocks noGrp="1"/>
          </p:cNvSpPr>
          <p:nvPr>
            <p:ph type="sldNum" sz="quarter" idx="10"/>
          </p:nvPr>
        </p:nvSpPr>
        <p:spPr/>
        <p:txBody>
          <a:bodyPr/>
          <a:lstStyle/>
          <a:p>
            <a:fld id="{29B424A6-7593-2C46-9CCA-8596FB18DBBE}" type="slidenum">
              <a:rPr lang="en-US" smtClean="0"/>
              <a:pPr/>
              <a:t>71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 sure to check out the vision examples in NI Example</a:t>
            </a:r>
            <a:r>
              <a:rPr lang="en-US" baseline="0" dirty="0" smtClean="0"/>
              <a:t> Finder. Several of these examples can give you a great start. </a:t>
            </a:r>
          </a:p>
          <a:p>
            <a:endParaRPr lang="en-US" baseline="0" dirty="0" smtClean="0"/>
          </a:p>
          <a:p>
            <a:r>
              <a:rPr lang="en-US" baseline="0" dirty="0" smtClean="0"/>
              <a:t>There are two 2015 game-specific examples for this season.</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Closed Loop control is</a:t>
            </a:r>
            <a:r>
              <a:rPr lang="en-US" baseline="0" dirty="0" smtClean="0"/>
              <a:t> the principle of using sensors or other inputs to make decisions rather than just operating based on time constraints.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73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Imagine trying to fill a glass of water from a</a:t>
            </a:r>
            <a:r>
              <a:rPr lang="en-US" baseline="0" dirty="0" smtClean="0"/>
              <a:t> bottle without looking. There are lots of reasons this could go wrong based on variations in how the bottle pours. What are some other factors that could play a factor in causing errors.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use your eyes as</a:t>
            </a:r>
            <a:r>
              <a:rPr lang="en-US" baseline="0" dirty="0" smtClean="0"/>
              <a:t> a sensor you can close the loop so if there are any small differences you can compensate by pouring for more or less time.</a:t>
            </a:r>
            <a:br>
              <a:rPr lang="en-US" baseline="0" dirty="0" smtClean="0"/>
            </a:br>
            <a:r>
              <a:rPr lang="en-US" baseline="0" dirty="0" smtClean="0"/>
              <a:t/>
            </a:r>
            <a:br>
              <a:rPr lang="en-US" baseline="0" dirty="0" smtClean="0"/>
            </a:br>
            <a:r>
              <a:rPr lang="en-US" baseline="0" dirty="0" smtClean="0"/>
              <a:t>Question: What kind of closed loop control can a blind person use to make sure they fill up their glass without over pouring?</a:t>
            </a:r>
          </a:p>
          <a:p>
            <a:r>
              <a:rPr lang="en-US" baseline="0" dirty="0" smtClean="0"/>
              <a:t>A: They can stick their finger in by the rim and feel when the water reaches the top, just like robotics there are different methods and sensors you can use to close the loop.</a:t>
            </a:r>
          </a:p>
          <a:p>
            <a:endParaRPr lang="en-US" baseline="0" dirty="0" smtClean="0"/>
          </a:p>
          <a:p>
            <a:r>
              <a:rPr lang="en-US" baseline="0" dirty="0" smtClean="0"/>
              <a:t>A smart person will always look at their glass to make sure they fill it up all the way without going over, and a smart programmer will always try to use closed loop control to make their programs more reliable in different conditions.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75</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PID control is a fundamental engineering tool</a:t>
            </a:r>
            <a:r>
              <a:rPr lang="en-US" baseline="0" dirty="0" smtClean="0"/>
              <a:t> that you can use to control dynamic movements smoothly and efficiently.</a:t>
            </a:r>
          </a:p>
          <a:p>
            <a:endParaRPr lang="en-US" baseline="0" dirty="0" smtClean="0"/>
          </a:p>
          <a:p>
            <a:r>
              <a:rPr lang="en-US" baseline="0" dirty="0" smtClean="0"/>
              <a:t>PID is a common form of “closed-loop feedback,” meaning the input is set based on the current output. </a:t>
            </a:r>
          </a:p>
          <a:p>
            <a:endParaRPr lang="en-US" baseline="0" dirty="0" smtClean="0"/>
          </a:p>
          <a:p>
            <a:r>
              <a:rPr lang="en-US" baseline="0" dirty="0" smtClean="0"/>
              <a:t>To use PID, you need to be able to monitor the output, for instance, a potentiometer or encoder that can detect rotation.</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76</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PID is used in many engineering systems in the real world. Consider having a giant cannon on a battleship, and you need to rotate it 90 deg. If you turn the rotation motor on full and then abruptly stop when it reaches the end, the cannon shakes violently when you stop it (red line). If you move it really smoothly, it might take too long (red line). Often it is fastest if you overshoot your target a little and go back (green line). Using PID, you can find the best movement profile for your system.</a:t>
            </a:r>
          </a:p>
          <a:p>
            <a:endParaRPr lang="en-US" baseline="0" dirty="0" smtClean="0"/>
          </a:p>
          <a:p>
            <a:r>
              <a:rPr lang="en-US" baseline="0" dirty="0" smtClean="0"/>
              <a:t>With PID, you can adjust the motor power while you monitor the current position. Tweak the P, I, and D coefficients to change the settings and find the best movement for your system.</a:t>
            </a:r>
          </a:p>
          <a:p>
            <a:endParaRPr lang="en-US" baseline="0" dirty="0" smtClean="0"/>
          </a:p>
          <a:p>
            <a:r>
              <a:rPr lang="en-US" baseline="0" dirty="0" smtClean="0"/>
              <a:t>PID is important when</a:t>
            </a:r>
          </a:p>
          <a:p>
            <a:pPr>
              <a:buFont typeface="Arial" pitchFamily="34" charset="0"/>
              <a:buChar char="•"/>
            </a:pPr>
            <a:r>
              <a:rPr lang="en-US" baseline="0" dirty="0" smtClean="0"/>
              <a:t>	The moving parts are large and heavy (like your robot)</a:t>
            </a:r>
          </a:p>
          <a:p>
            <a:r>
              <a:rPr lang="en-US" baseline="0" dirty="0" smtClean="0"/>
              <a:t>	For example, if you turn your robot to face a moving target, you don’t want it to violently jerk around.</a:t>
            </a:r>
          </a:p>
          <a:p>
            <a:pPr>
              <a:buFont typeface="Arial" pitchFamily="34" charset="0"/>
              <a:buChar char="•"/>
            </a:pPr>
            <a:r>
              <a:rPr lang="en-US" baseline="0" dirty="0" smtClean="0"/>
              <a:t>	You need precision balance</a:t>
            </a:r>
          </a:p>
          <a:p>
            <a:r>
              <a:rPr lang="en-US" baseline="0" dirty="0" smtClean="0"/>
              <a:t>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77</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graph shows the movement over time as the setpoint changes. </a:t>
            </a:r>
          </a:p>
          <a:p>
            <a:endParaRPr lang="en-US" dirty="0" smtClean="0"/>
          </a:p>
          <a:p>
            <a:r>
              <a:rPr lang="en-US" dirty="0" smtClean="0"/>
              <a:t>Rise time</a:t>
            </a:r>
            <a:r>
              <a:rPr lang="en-US" baseline="0" dirty="0" smtClean="0"/>
              <a:t> is the time it takes to reach a setpoint.</a:t>
            </a:r>
          </a:p>
          <a:p>
            <a:r>
              <a:rPr lang="en-US" baseline="0" dirty="0" smtClean="0"/>
              <a:t>Overshoot is how far you go over.</a:t>
            </a:r>
          </a:p>
          <a:p>
            <a:r>
              <a:rPr lang="en-US" baseline="0" dirty="0" smtClean="0"/>
              <a:t>Settling time is how long it takes to stabilize.</a:t>
            </a:r>
          </a:p>
          <a:p>
            <a:r>
              <a:rPr lang="en-US" baseline="0" dirty="0" smtClean="0"/>
              <a:t>Steady-state error is how far off the measured value will be form the set point when it is allowed to settle for a long time.</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78</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smtClean="0"/>
              <a:t>The only VI you need to construct a regular PID controller is the PID VI. The other VIs in this palette implement more advanced functions and can be useful for some specific applications.</a:t>
            </a:r>
            <a:endParaRPr lang="en-US" dirty="0"/>
          </a:p>
        </p:txBody>
      </p:sp>
      <p:sp>
        <p:nvSpPr>
          <p:cNvPr id="4" name="Slide Number Placeholder 3"/>
          <p:cNvSpPr>
            <a:spLocks noGrp="1"/>
          </p:cNvSpPr>
          <p:nvPr>
            <p:ph type="sldNum" sz="quarter" idx="10"/>
          </p:nvPr>
        </p:nvSpPr>
        <p:spPr/>
        <p:txBody>
          <a:bodyPr/>
          <a:lstStyle/>
          <a:p>
            <a:fld id="{F73004E4-4E5A-405D-8F7C-15DA2D9BA553}" type="slidenum">
              <a:rPr lang="en-US" smtClean="0"/>
              <a:pPr/>
              <a:t>79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you install LabVIEW and</a:t>
            </a:r>
            <a:r>
              <a:rPr lang="en-US" baseline="0" dirty="0" smtClean="0"/>
              <a:t> the Update Suite and when you start LabVIEW, you will see the FRC Getting Started window.</a:t>
            </a:r>
          </a:p>
          <a:p>
            <a:r>
              <a:rPr lang="en-US" baseline="0" dirty="0" smtClean="0"/>
              <a:t> </a:t>
            </a:r>
            <a:endParaRPr lang="en-US" dirty="0" smtClean="0"/>
          </a:p>
          <a:p>
            <a:r>
              <a:rPr lang="en-US" baseline="0" dirty="0" smtClean="0"/>
              <a:t>This window is packed with useful information and tools.</a:t>
            </a:r>
          </a:p>
          <a:p>
            <a:endParaRPr lang="en-US" baseline="0" dirty="0" smtClean="0"/>
          </a:p>
          <a:p>
            <a:r>
              <a:rPr lang="en-US" baseline="0" dirty="0" smtClean="0"/>
              <a:t>Note: You can open the Getting Started window by closing all VIs and projects OR you can go </a:t>
            </a:r>
            <a:r>
              <a:rPr lang="en-US" b="0" baseline="0" dirty="0" smtClean="0"/>
              <a:t>to</a:t>
            </a:r>
            <a:r>
              <a:rPr lang="en-US" b="1" baseline="0" dirty="0" smtClean="0"/>
              <a:t> View»Getting Started Window </a:t>
            </a:r>
            <a:r>
              <a:rPr lang="en-US" baseline="0" dirty="0" smtClean="0"/>
              <a:t>from any LabVIEW window.</a:t>
            </a:r>
          </a:p>
          <a:p>
            <a:endParaRPr lang="en-US" baseline="0" dirty="0" smtClean="0"/>
          </a:p>
          <a:p>
            <a:r>
              <a:rPr lang="en-US" baseline="0" dirty="0" smtClean="0"/>
              <a:t>Project: When you are ready to start programming, just create a new FRC cRIO Robot Project to get a project with everything set up and ready to go.</a:t>
            </a:r>
          </a:p>
          <a:p>
            <a:r>
              <a:rPr lang="en-US" baseline="0" dirty="0" smtClean="0"/>
              <a:t>[Animation]</a:t>
            </a:r>
          </a:p>
          <a:p>
            <a:r>
              <a:rPr lang="en-US" baseline="0" dirty="0" smtClean="0"/>
              <a:t>Tutorials: Start with the tutorials to explore in detail different aspects of LabVIEW and the roboRIO controller.</a:t>
            </a:r>
          </a:p>
          <a:p>
            <a:r>
              <a:rPr lang="en-US" baseline="0" dirty="0" smtClean="0"/>
              <a:t>[Animation]</a:t>
            </a:r>
            <a:endParaRPr lang="en-US" dirty="0" smtClean="0"/>
          </a:p>
          <a:p>
            <a:r>
              <a:rPr lang="en-US" dirty="0" smtClean="0"/>
              <a:t>Utilities: This</a:t>
            </a:r>
            <a:r>
              <a:rPr lang="en-US" baseline="0" dirty="0" smtClean="0"/>
              <a:t> section offers q</a:t>
            </a:r>
            <a:r>
              <a:rPr lang="en-US" dirty="0" smtClean="0"/>
              <a:t>uick links to all of the tools</a:t>
            </a:r>
            <a:r>
              <a:rPr lang="en-US" baseline="0" dirty="0" smtClean="0"/>
              <a:t> and utilities you need for FRC.</a:t>
            </a:r>
          </a:p>
          <a:p>
            <a:r>
              <a:rPr lang="en-US" baseline="0" dirty="0" smtClean="0"/>
              <a:t>[Animation]</a:t>
            </a:r>
          </a:p>
          <a:p>
            <a:r>
              <a:rPr lang="en-US" baseline="0" dirty="0" smtClean="0"/>
              <a:t>Support: If you ever get stuck, use the link to the forums as well as the phone support number to get help from an engineer during the build season.</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8</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 example from the NI Example Finder called General PID Simulator.vi.</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80</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are new to</a:t>
            </a:r>
            <a:r>
              <a:rPr lang="en-US" baseline="0" dirty="0" smtClean="0"/>
              <a:t> the concept of pulse-width modulation (PWM), I recommend playing around with the PID Simulator example. Search “PID” in the example finder and select “General PID Simulator” to evaluate your ability to tune the P, I, and D coefficients to optimize the changes shown on the graph.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81</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Using closed loop control will allow your program to be more dynamic, but it is not perfect so</a:t>
            </a:r>
            <a:r>
              <a:rPr lang="en-US" baseline="0" dirty="0" smtClean="0"/>
              <a:t> you should do lots of testing to make sure everything works the way you want it to under varying conditions.</a:t>
            </a:r>
          </a:p>
          <a:p>
            <a:endParaRPr lang="en-US" baseline="0" dirty="0" smtClean="0"/>
          </a:p>
          <a:p>
            <a:r>
              <a:rPr lang="en-US" baseline="0" dirty="0" smtClean="0"/>
              <a:t>When developing autonomous closed loop systems the key is testing with LOTS of different variables. Change light levels, starting position, bump the robot as it moves,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82</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simulator offers the following options:</a:t>
            </a:r>
            <a:endParaRPr lang="en-US" baseline="0" dirty="0" smtClean="0"/>
          </a:p>
          <a:p>
            <a:endParaRPr lang="en-US" baseline="0" dirty="0" smtClean="0"/>
          </a:p>
          <a:p>
            <a:pPr marL="241653" indent="-241653">
              <a:buAutoNum type="arabicPeriod"/>
            </a:pPr>
            <a:r>
              <a:rPr lang="en-US" baseline="0" dirty="0" smtClean="0"/>
              <a:t>Simulate—Play/pause the simulator without stopping code execution.</a:t>
            </a:r>
          </a:p>
          <a:p>
            <a:pPr marL="241653" indent="-241653">
              <a:buAutoNum type="arabicPeriod"/>
            </a:pPr>
            <a:r>
              <a:rPr lang="en-US" baseline="0" dirty="0" smtClean="0"/>
              <a:t>Time Factor—For slower computers, increasing the time factor can help speed up the responsiveness of the robot drive.</a:t>
            </a:r>
          </a:p>
          <a:p>
            <a:pPr marL="241653" indent="-241653">
              <a:buAutoNum type="arabicPeriod"/>
            </a:pPr>
            <a:r>
              <a:rPr lang="en-US" baseline="0" dirty="0" smtClean="0"/>
              <a:t>View—From the “Driver” view, you see the stage as a competitor. From the “Side” view, you see the stage as a spectator.</a:t>
            </a:r>
          </a:p>
          <a:p>
            <a:pPr marL="241653" indent="-241653">
              <a:buAutoNum type="arabicPeriod"/>
            </a:pPr>
            <a:r>
              <a:rPr lang="en-US" dirty="0" smtClean="0"/>
              <a:t>Follow </a:t>
            </a:r>
            <a:r>
              <a:rPr lang="en-US" baseline="0" dirty="0" smtClean="0"/>
              <a:t>—</a:t>
            </a:r>
            <a:r>
              <a:rPr lang="en-US" dirty="0" smtClean="0"/>
              <a:t>Set camera</a:t>
            </a:r>
            <a:r>
              <a:rPr lang="en-US" baseline="0" dirty="0" smtClean="0"/>
              <a:t> focus on robot (ZOOM).</a:t>
            </a:r>
          </a:p>
          <a:p>
            <a:pPr marL="241653" indent="-241653">
              <a:buAutoNum type="arabicPeriod"/>
            </a:pPr>
            <a:r>
              <a:rPr lang="en-US" dirty="0" smtClean="0"/>
              <a:t>Color</a:t>
            </a:r>
            <a:r>
              <a:rPr lang="en-US" baseline="0" dirty="0" smtClean="0"/>
              <a:t>—</a:t>
            </a:r>
            <a:r>
              <a:rPr lang="en-US" dirty="0" smtClean="0"/>
              <a:t>Change the background color of the simulator.</a:t>
            </a:r>
          </a:p>
          <a:p>
            <a:pPr marL="241653" indent="-241653">
              <a:buAutoNum type="arabicPeriod"/>
            </a:pPr>
            <a:r>
              <a:rPr lang="en-US" dirty="0" smtClean="0"/>
              <a:t>Driver Station IP</a:t>
            </a:r>
            <a:r>
              <a:rPr lang="en-US" baseline="0" dirty="0" smtClean="0"/>
              <a:t>—Use a static IP address for the simulated robot. For most applications, you can leave it as “Auto.”</a:t>
            </a:r>
            <a:endParaRPr lang="en-US" dirty="0"/>
          </a:p>
        </p:txBody>
      </p:sp>
      <p:sp>
        <p:nvSpPr>
          <p:cNvPr id="4" name="Slide Number Placeholder 3"/>
          <p:cNvSpPr>
            <a:spLocks noGrp="1"/>
          </p:cNvSpPr>
          <p:nvPr>
            <p:ph type="sldNum" sz="quarter" idx="10"/>
          </p:nvPr>
        </p:nvSpPr>
        <p:spPr/>
        <p:txBody>
          <a:bodyPr/>
          <a:lstStyle/>
          <a:p>
            <a:fld id="{F73004E4-4E5A-405D-8F7C-15DA2D9BA553}" type="slidenum">
              <a:rPr lang="en-US" smtClean="0"/>
              <a:pPr/>
              <a:t>83</a:t>
            </a:fld>
            <a:endParaRPr lang="en-US" dirty="0"/>
          </a:p>
        </p:txBody>
      </p:sp>
    </p:spTree>
    <p:extLst>
      <p:ext uri="{BB962C8B-B14F-4D97-AF65-F5344CB8AC3E}">
        <p14:creationId xmlns:p14="http://schemas.microsoft.com/office/powerpoint/2010/main" xmlns="" val="25238329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smtClean="0"/>
              <a:t>1. Start the Driver Station.</a:t>
            </a:r>
            <a:r>
              <a:rPr lang="en-US" sz="1300" baseline="0" dirty="0" smtClean="0"/>
              <a:t> You need it </a:t>
            </a:r>
            <a:r>
              <a:rPr lang="en-US" sz="1300" dirty="0" smtClean="0"/>
              <a:t>for both real and simulated robots.</a:t>
            </a:r>
          </a:p>
          <a:p>
            <a:r>
              <a:rPr lang="en-US" sz="1300" dirty="0" smtClean="0"/>
              <a:t>Open Robot Main.vi (under the roboRIO context).</a:t>
            </a:r>
          </a:p>
          <a:p>
            <a:endParaRPr lang="en-US" sz="1300" dirty="0" smtClean="0"/>
          </a:p>
          <a:p>
            <a:r>
              <a:rPr lang="en-US" sz="1300" dirty="0" smtClean="0"/>
              <a:t>2. Right-click in the lower left corner of Robot Main.vi and choose </a:t>
            </a:r>
            <a:r>
              <a:rPr lang="en-US" sz="1300" b="1" dirty="0" smtClean="0"/>
              <a:t>2015 Robot Project.lvproj/My Computer</a:t>
            </a:r>
            <a:r>
              <a:rPr lang="en-US" sz="1300" b="0" dirty="0" smtClean="0"/>
              <a:t>.</a:t>
            </a:r>
          </a:p>
          <a:p>
            <a:endParaRPr lang="en-US" sz="1300" dirty="0" smtClean="0"/>
          </a:p>
          <a:p>
            <a:r>
              <a:rPr lang="en-US" sz="1300" dirty="0" smtClean="0"/>
              <a:t>3. Wait a moment while some subVIs reload.</a:t>
            </a:r>
          </a:p>
          <a:p>
            <a:endParaRPr lang="en-US" sz="1300" dirty="0" smtClean="0"/>
          </a:p>
          <a:p>
            <a:r>
              <a:rPr lang="en-US" sz="1300" dirty="0" smtClean="0"/>
              <a:t>4. Run Robot Main.vi and note that the FRC Simulation Viewer opens.</a:t>
            </a:r>
          </a:p>
          <a:p>
            <a:r>
              <a:rPr lang="en-US" sz="1300" dirty="0" smtClean="0"/>
              <a:t>The Driver Station should show that you are in Simulated Mode. You need to enable Teleop Mode to drive the simulated robot.</a:t>
            </a:r>
          </a:p>
          <a:p>
            <a:endParaRPr lang="en-US" sz="1300" dirty="0" smtClean="0"/>
          </a:p>
          <a:p>
            <a:r>
              <a:rPr lang="en-US" sz="1300" dirty="0" smtClean="0"/>
              <a:t>5. To run Robot Main.vi on the roboRIO</a:t>
            </a:r>
            <a:r>
              <a:rPr lang="en-US" sz="1300" baseline="0" dirty="0" smtClean="0"/>
              <a:t> controller</a:t>
            </a:r>
            <a:r>
              <a:rPr lang="en-US" sz="1300" dirty="0" smtClean="0"/>
              <a:t>, right-click in the lower left corner of Robot Main.vi and choose </a:t>
            </a:r>
            <a:r>
              <a:rPr lang="en-US" sz="1300" b="1" dirty="0" smtClean="0"/>
              <a:t>2015 Robot </a:t>
            </a:r>
            <a:r>
              <a:rPr lang="en-US" sz="1300" b="1" dirty="0" err="1" smtClean="0"/>
              <a:t>Project.lvproj</a:t>
            </a:r>
            <a:r>
              <a:rPr lang="en-US" sz="1300" b="1" dirty="0" smtClean="0"/>
              <a:t>/RT roboRIO Target</a:t>
            </a:r>
            <a:r>
              <a:rPr lang="en-US" sz="1300" b="0" dirty="0" smtClean="0"/>
              <a:t>.</a:t>
            </a:r>
          </a:p>
          <a:p>
            <a:endParaRPr lang="en-US" dirty="0" smtClean="0"/>
          </a:p>
          <a:p>
            <a:endParaRPr lang="en-US" dirty="0" smtClean="0"/>
          </a:p>
          <a:p>
            <a:r>
              <a:rPr lang="en-US" b="1" dirty="0" smtClean="0"/>
              <a:t>To switch back</a:t>
            </a:r>
            <a:r>
              <a:rPr lang="en-US" b="1" baseline="0" dirty="0" smtClean="0"/>
              <a:t> to the roboRIO controller, simply right-click in the lower left corner of Robot Main.vi again and choose 2015 Robot </a:t>
            </a:r>
            <a:r>
              <a:rPr lang="en-US" b="1" baseline="0" dirty="0" err="1" smtClean="0"/>
              <a:t>Project.lvproj</a:t>
            </a:r>
            <a:r>
              <a:rPr lang="en-US" b="1" baseline="0" dirty="0" smtClean="0"/>
              <a:t>/RT roboRIO Target.</a:t>
            </a:r>
            <a:endParaRPr lang="en-US" b="1" dirty="0"/>
          </a:p>
        </p:txBody>
      </p:sp>
      <p:sp>
        <p:nvSpPr>
          <p:cNvPr id="4" name="Slide Number Placeholder 3"/>
          <p:cNvSpPr>
            <a:spLocks noGrp="1"/>
          </p:cNvSpPr>
          <p:nvPr>
            <p:ph type="sldNum" sz="quarter" idx="10"/>
          </p:nvPr>
        </p:nvSpPr>
        <p:spPr/>
        <p:txBody>
          <a:bodyPr/>
          <a:lstStyle/>
          <a:p>
            <a:fld id="{F73004E4-4E5A-405D-8F7C-15DA2D9BA553}" type="slidenum">
              <a:rPr lang="en-US" smtClean="0"/>
              <a:pPr/>
              <a:t>84</a:t>
            </a:fld>
            <a:endParaRPr lang="en-US" dirty="0"/>
          </a:p>
        </p:txBody>
      </p:sp>
    </p:spTree>
    <p:extLst>
      <p:ext uri="{BB962C8B-B14F-4D97-AF65-F5344CB8AC3E}">
        <p14:creationId xmlns:p14="http://schemas.microsoft.com/office/powerpoint/2010/main" xmlns="" val="15337143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a:t>
            </a:r>
            <a:r>
              <a:rPr lang="en-US" baseline="0" dirty="0" smtClean="0"/>
              <a:t> (15 Minutes)</a:t>
            </a:r>
          </a:p>
          <a:p>
            <a:endParaRPr lang="en-US" baseline="0" dirty="0" smtClean="0"/>
          </a:p>
          <a:p>
            <a:pPr marL="342900" indent="-342900">
              <a:buAutoNum type="arabicPeriod"/>
            </a:pPr>
            <a:r>
              <a:rPr lang="en-US" sz="1300" dirty="0" smtClean="0"/>
              <a:t>Start the Driver Station—You</a:t>
            </a:r>
            <a:r>
              <a:rPr lang="en-US" sz="1300" baseline="0" dirty="0" smtClean="0"/>
              <a:t> need it </a:t>
            </a:r>
            <a:r>
              <a:rPr lang="en-US" sz="1300" dirty="0" smtClean="0"/>
              <a:t>for real and simulated robots. </a:t>
            </a:r>
          </a:p>
          <a:p>
            <a:pPr marL="342900" indent="-342900">
              <a:buAutoNum type="arabicPeriod"/>
            </a:pPr>
            <a:r>
              <a:rPr lang="en-US" sz="1300" dirty="0" smtClean="0"/>
              <a:t>Open your robot Project and Open Robot Main.vi.</a:t>
            </a:r>
          </a:p>
          <a:p>
            <a:pPr marL="342900" indent="-342900">
              <a:buAutoNum type="arabicPeriod"/>
            </a:pPr>
            <a:r>
              <a:rPr lang="en-US" sz="1300" dirty="0" smtClean="0"/>
              <a:t>Right-click in the lower left corner of Robot Main.vi and choose </a:t>
            </a:r>
            <a:r>
              <a:rPr lang="en-US" sz="1300" b="1" dirty="0" smtClean="0"/>
              <a:t>2015 Robot Project.lvproj/My Computer</a:t>
            </a:r>
            <a:r>
              <a:rPr lang="en-US" sz="1300" dirty="0" smtClean="0"/>
              <a:t>.</a:t>
            </a:r>
            <a:endParaRPr lang="en-US" sz="1300" b="1" dirty="0" smtClean="0"/>
          </a:p>
          <a:p>
            <a:pPr marL="342900" indent="-342900">
              <a:buAutoNum type="arabicPeriod"/>
            </a:pPr>
            <a:r>
              <a:rPr lang="en-US" sz="1300" dirty="0" smtClean="0"/>
              <a:t>Wait a moment while some subVIs reload</a:t>
            </a:r>
          </a:p>
          <a:p>
            <a:pPr marL="342900" indent="-342900">
              <a:buAutoNum type="arabicPeriod"/>
            </a:pPr>
            <a:r>
              <a:rPr lang="en-US" sz="1300" dirty="0" smtClean="0"/>
              <a:t>Run Robot Main.vi and note that the FRC Simulation Viewer opens.</a:t>
            </a:r>
          </a:p>
          <a:p>
            <a:r>
              <a:rPr lang="en-US" sz="1300" dirty="0" smtClean="0"/>
              <a:t>The Driver Station should show that you are in Simulated Mode.</a:t>
            </a:r>
            <a:r>
              <a:rPr lang="en-US" sz="1300" baseline="0" dirty="0" smtClean="0"/>
              <a:t> Y</a:t>
            </a:r>
            <a:r>
              <a:rPr lang="en-US" sz="1300" dirty="0" smtClean="0"/>
              <a:t>ou need to </a:t>
            </a:r>
            <a:r>
              <a:rPr lang="en-US" sz="1300" b="1" dirty="0" smtClean="0"/>
              <a:t>enable Teleop Mode</a:t>
            </a:r>
            <a:r>
              <a:rPr lang="en-US" sz="1300" dirty="0" smtClean="0"/>
              <a:t> to drive the simulated robot.</a:t>
            </a:r>
          </a:p>
        </p:txBody>
      </p:sp>
      <p:sp>
        <p:nvSpPr>
          <p:cNvPr id="4" name="Slide Number Placeholder 3"/>
          <p:cNvSpPr>
            <a:spLocks noGrp="1"/>
          </p:cNvSpPr>
          <p:nvPr>
            <p:ph type="sldNum" sz="quarter" idx="10"/>
          </p:nvPr>
        </p:nvSpPr>
        <p:spPr/>
        <p:txBody>
          <a:bodyPr/>
          <a:lstStyle/>
          <a:p>
            <a:fld id="{F73004E4-4E5A-405D-8F7C-15DA2D9BA553}" type="slidenum">
              <a:rPr lang="en-US" smtClean="0"/>
              <a:pPr/>
              <a:t>85</a:t>
            </a:fld>
            <a:endParaRPr lang="en-US" dirty="0"/>
          </a:p>
        </p:txBody>
      </p:sp>
    </p:spTree>
    <p:extLst>
      <p:ext uri="{BB962C8B-B14F-4D97-AF65-F5344CB8AC3E}">
        <p14:creationId xmlns:p14="http://schemas.microsoft.com/office/powerpoint/2010/main" xmlns="" val="6104352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a:t>
            </a:r>
            <a:r>
              <a:rPr lang="en-US" baseline="0" dirty="0" smtClean="0"/>
              <a:t> have developed your code and tested it with the simulator, deploy to a real FRC robot!</a:t>
            </a:r>
            <a:endParaRPr lang="en-US" dirty="0"/>
          </a:p>
        </p:txBody>
      </p:sp>
      <p:sp>
        <p:nvSpPr>
          <p:cNvPr id="4" name="Slide Number Placeholder 3"/>
          <p:cNvSpPr>
            <a:spLocks noGrp="1"/>
          </p:cNvSpPr>
          <p:nvPr>
            <p:ph type="sldNum" sz="quarter" idx="10"/>
          </p:nvPr>
        </p:nvSpPr>
        <p:spPr/>
        <p:txBody>
          <a:bodyPr/>
          <a:lstStyle/>
          <a:p>
            <a:fld id="{F73004E4-4E5A-405D-8F7C-15DA2D9BA553}" type="slidenum">
              <a:rPr lang="en-US" smtClean="0"/>
              <a:pPr/>
              <a:t>86</a:t>
            </a:fld>
            <a:endParaRPr lang="en-US" dirty="0"/>
          </a:p>
        </p:txBody>
      </p:sp>
    </p:spTree>
    <p:extLst>
      <p:ext uri="{BB962C8B-B14F-4D97-AF65-F5344CB8AC3E}">
        <p14:creationId xmlns:p14="http://schemas.microsoft.com/office/powerpoint/2010/main" xmlns="" val="40434074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Configure an AXIS Camera</a:t>
            </a:r>
          </a:p>
          <a:p>
            <a:r>
              <a:rPr lang="en-US" dirty="0" smtClean="0"/>
              <a:t>	http://wpilib.screenstepslive.com/s/3120/m/8559/l/89729-configuring-an-axis-camera</a:t>
            </a:r>
          </a:p>
          <a:p>
            <a:r>
              <a:rPr lang="en-US" dirty="0" smtClean="0"/>
              <a:t>Image Processing Tutorial</a:t>
            </a:r>
          </a:p>
          <a:p>
            <a:r>
              <a:rPr lang="en-US" dirty="0" smtClean="0"/>
              <a:t>	https://decibel.ni.com/content/docs/DOC-26318</a:t>
            </a:r>
          </a:p>
          <a:p>
            <a:r>
              <a:rPr lang="en-US" dirty="0" smtClean="0"/>
              <a:t>Using Vision Targets</a:t>
            </a:r>
          </a:p>
          <a:p>
            <a:r>
              <a:rPr lang="en-US" dirty="0" smtClean="0"/>
              <a:t>	https://decibel.ni.com/content/docs/DOC-20173</a:t>
            </a:r>
          </a:p>
          <a:p>
            <a:r>
              <a:rPr lang="en-US" dirty="0" smtClean="0"/>
              <a:t>List of NI Vision Functions</a:t>
            </a:r>
          </a:p>
          <a:p>
            <a:r>
              <a:rPr lang="en-US" dirty="0" smtClean="0"/>
              <a:t>	http://zone.ni.com/reference/en-XX/help/370281M-01/nivisionlvbasics/ni_vision_function_palettes/</a:t>
            </a:r>
          </a:p>
          <a:p>
            <a:r>
              <a:rPr lang="en-US" dirty="0" smtClean="0"/>
              <a:t>LabVIEW PID Tutorial</a:t>
            </a:r>
          </a:p>
          <a:p>
            <a:r>
              <a:rPr lang="en-US" dirty="0" smtClean="0"/>
              <a:t>	https://decibel.ni.com/content/docs/DOC-26317</a:t>
            </a:r>
          </a:p>
          <a:p>
            <a:r>
              <a:rPr lang="en-US" dirty="0" smtClean="0"/>
              <a:t>PID Theory Explained</a:t>
            </a:r>
          </a:p>
          <a:p>
            <a:r>
              <a:rPr lang="en-US" dirty="0" smtClean="0"/>
              <a:t>	http://www.ni.com/white-paper/3782/en/</a:t>
            </a:r>
          </a:p>
          <a:p>
            <a:r>
              <a:rPr lang="en-US" dirty="0" smtClean="0"/>
              <a:t>Robot Simulator Tutorial</a:t>
            </a:r>
          </a:p>
          <a:p>
            <a:r>
              <a:rPr lang="en-US" dirty="0" smtClean="0"/>
              <a:t>	https://decibel.ni.com/content/docs/DOC-26300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87</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module covers some advanced LabVIEW</a:t>
            </a:r>
            <a:r>
              <a:rPr lang="en-US" baseline="0" dirty="0" smtClean="0"/>
              <a:t> programming concepts. </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88</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want to display some of your custom data or add custom controls,</a:t>
            </a:r>
            <a:r>
              <a:rPr lang="en-US" baseline="0" dirty="0" smtClean="0"/>
              <a:t> you can customize your dashboard so you can see exactly what you need to compete and hide what you don’t need. To start, go to the Getting Started window and create a new FRC Dashboard Project.</a:t>
            </a:r>
            <a:endParaRPr lang="en-US" dirty="0"/>
          </a:p>
        </p:txBody>
      </p:sp>
      <p:sp>
        <p:nvSpPr>
          <p:cNvPr id="4" name="Slide Number Placeholder 3"/>
          <p:cNvSpPr>
            <a:spLocks noGrp="1"/>
          </p:cNvSpPr>
          <p:nvPr>
            <p:ph type="sldNum" sz="quarter" idx="10"/>
          </p:nvPr>
        </p:nvSpPr>
        <p:spPr/>
        <p:txBody>
          <a:bodyPr/>
          <a:lstStyle/>
          <a:p>
            <a:fld id="{F1881A6B-89B5-425E-8369-FD2F8900197C}" type="slidenum">
              <a:rPr lang="en-US" smtClean="0"/>
              <a:pPr/>
              <a:t>89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 the LabVIEW project</a:t>
            </a:r>
            <a:r>
              <a:rPr lang="en-US" baseline="0" dirty="0" smtClean="0"/>
              <a:t> to organize many LabVIEW programs or virtual instruments (VIs) in one place. When you create a new roboRIO Robot Project, it includes all of the VIs you need. </a:t>
            </a:r>
          </a:p>
          <a:p>
            <a:endParaRPr lang="en-US" baseline="0" dirty="0" smtClean="0"/>
          </a:p>
          <a:p>
            <a:r>
              <a:rPr lang="en-US" baseline="0" dirty="0" smtClean="0"/>
              <a:t>Robot Main is the program that communicates with the field control system and runs all of your team code. You should not need to edit this.</a:t>
            </a:r>
          </a:p>
          <a:p>
            <a:endParaRPr lang="en-US" baseline="0" dirty="0" smtClean="0"/>
          </a:p>
          <a:p>
            <a:r>
              <a:rPr lang="en-US" baseline="0" dirty="0" smtClean="0"/>
              <a:t>The VIs your team needs to edit are included in the Team Code folder. Each VI features instructions and example code to help you get started.</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9</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Open the Dashboard main and add any controls or</a:t>
            </a:r>
            <a:r>
              <a:rPr lang="en-US" baseline="0" dirty="0" smtClean="0"/>
              <a:t> indicators you want. You can place them on any of the tabs to help you stay organized. Don’t add too much or your interface will be too cluttered at game time. </a:t>
            </a:r>
          </a:p>
          <a:p>
            <a:endParaRPr lang="en-US" baseline="0" dirty="0" smtClean="0"/>
          </a:p>
          <a:p>
            <a:r>
              <a:rPr lang="en-US" baseline="0" dirty="0" smtClean="0"/>
              <a:t>In this example, I added a color selector so I can pick the color my camera is looking for, a slider to adjust maximum robot speed, an indicator showing me how many discs I have in the hopper, and a return to home button. </a:t>
            </a:r>
          </a:p>
          <a:p>
            <a:endParaRPr lang="en-US" baseline="0" dirty="0" smtClean="0"/>
          </a:p>
          <a:p>
            <a:r>
              <a:rPr lang="en-US" baseline="0" dirty="0" smtClean="0"/>
              <a:t>Once you have placed controls and indicators on the front panel, you need to add some code in your roboRIO robot project to make them 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1881A6B-89B5-425E-8369-FD2F8900197C}" type="slidenum">
              <a:rPr lang="en-US" smtClean="0"/>
              <a:pPr/>
              <a:t>90</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 example of the modified code in the roboRIO</a:t>
            </a:r>
            <a:r>
              <a:rPr lang="en-US" baseline="0" dirty="0" smtClean="0"/>
              <a:t> r</a:t>
            </a:r>
            <a:r>
              <a:rPr lang="en-US" dirty="0" smtClean="0"/>
              <a:t>obot project. To display the Joystick values during teleop,</a:t>
            </a:r>
            <a:r>
              <a:rPr lang="en-US" baseline="0" dirty="0" smtClean="0"/>
              <a:t> </a:t>
            </a:r>
            <a:r>
              <a:rPr lang="en-US" dirty="0" smtClean="0"/>
              <a:t>add</a:t>
            </a:r>
            <a:r>
              <a:rPr lang="en-US" baseline="0" dirty="0" smtClean="0"/>
              <a:t> this code to the Teleop VI and use the (Smart Dashboard) SD Write Number.vi to send the data to the dashboard by name. Be sure the names are exactly the same or it might not work. </a:t>
            </a:r>
          </a:p>
          <a:p>
            <a:endParaRPr lang="en-US" baseline="0" dirty="0" smtClean="0"/>
          </a:p>
          <a:p>
            <a:r>
              <a:rPr lang="en-US" baseline="0" dirty="0" smtClean="0"/>
              <a:t>You can also modify Begin.vi, Finish.vi, or any other VI in the team code to make the data accessible via the dashboard.</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91</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You can use the dashboard to easily record drive sessions and then play them back. This new feature helps you with the verification and testing phases of the robot. In addition, the record option makes it easier to spot any irregularities in your input or output data from the robot.</a:t>
            </a:r>
            <a:endParaRPr lang="en-US" dirty="0"/>
          </a:p>
        </p:txBody>
      </p:sp>
      <p:sp>
        <p:nvSpPr>
          <p:cNvPr id="4" name="Slide Number Placeholder 3"/>
          <p:cNvSpPr>
            <a:spLocks noGrp="1"/>
          </p:cNvSpPr>
          <p:nvPr>
            <p:ph type="sldNum" sz="quarter" idx="10"/>
          </p:nvPr>
        </p:nvSpPr>
        <p:spPr/>
        <p:txBody>
          <a:bodyPr/>
          <a:lstStyle/>
          <a:p>
            <a:fld id="{F1881A6B-89B5-425E-8369-FD2F8900197C}" type="slidenum">
              <a:rPr lang="en-US" smtClean="0"/>
              <a:pPr/>
              <a:t>92</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begin recording your current drive session</a:t>
            </a:r>
            <a:r>
              <a:rPr lang="en-US" dirty="0" smtClean="0"/>
              <a:t>,</a:t>
            </a:r>
            <a:r>
              <a:rPr lang="en-US" baseline="0" dirty="0" smtClean="0"/>
              <a:t> simply click on the red circle. The recording is stored at </a:t>
            </a:r>
            <a:r>
              <a:rPr lang="en-US" b="1" dirty="0" smtClean="0"/>
              <a:t>C:\Users\Public\Documents\FRC\Log Files\Dashboard</a:t>
            </a:r>
            <a:r>
              <a:rPr lang="en-US" dirty="0" smtClean="0"/>
              <a:t>.</a:t>
            </a:r>
          </a:p>
        </p:txBody>
      </p:sp>
      <p:sp>
        <p:nvSpPr>
          <p:cNvPr id="4" name="Slide Number Placeholder 3"/>
          <p:cNvSpPr>
            <a:spLocks noGrp="1"/>
          </p:cNvSpPr>
          <p:nvPr>
            <p:ph type="sldNum" sz="quarter" idx="10"/>
          </p:nvPr>
        </p:nvSpPr>
        <p:spPr/>
        <p:txBody>
          <a:bodyPr/>
          <a:lstStyle/>
          <a:p>
            <a:fld id="{F1881A6B-89B5-425E-8369-FD2F8900197C}" type="slidenum">
              <a:rPr lang="en-US" smtClean="0"/>
              <a:pPr/>
              <a:t>93</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play back your recordings,</a:t>
            </a:r>
            <a:r>
              <a:rPr lang="en-US" baseline="0" dirty="0" smtClean="0"/>
              <a:t> simply click on the green play triangle and select the log file you want to play back. </a:t>
            </a:r>
          </a:p>
          <a:p>
            <a:endParaRPr lang="en-US" baseline="0" dirty="0" smtClean="0"/>
          </a:p>
          <a:p>
            <a:r>
              <a:rPr lang="en-US" baseline="0" dirty="0" smtClean="0"/>
              <a:t>You can change your playback speed. You can speed up the playback to skip over unimportant parts and slow down the playback to monitor points of interest.</a:t>
            </a:r>
            <a:endParaRPr lang="en-US" dirty="0"/>
          </a:p>
        </p:txBody>
      </p:sp>
      <p:sp>
        <p:nvSpPr>
          <p:cNvPr id="4" name="Slide Number Placeholder 3"/>
          <p:cNvSpPr>
            <a:spLocks noGrp="1"/>
          </p:cNvSpPr>
          <p:nvPr>
            <p:ph type="sldNum" sz="quarter" idx="10"/>
          </p:nvPr>
        </p:nvSpPr>
        <p:spPr/>
        <p:txBody>
          <a:bodyPr/>
          <a:lstStyle/>
          <a:p>
            <a:fld id="{F1881A6B-89B5-425E-8369-FD2F8900197C}" type="slidenum">
              <a:rPr lang="en-US" smtClean="0"/>
              <a:pPr/>
              <a:t>94</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keep losing your</a:t>
            </a:r>
            <a:r>
              <a:rPr lang="en-US" baseline="0" dirty="0" smtClean="0"/>
              <a:t> </a:t>
            </a:r>
            <a:r>
              <a:rPr lang="en-US" dirty="0" smtClean="0"/>
              <a:t>connection with your robot or if you are</a:t>
            </a:r>
            <a:r>
              <a:rPr lang="en-US" baseline="0" dirty="0" smtClean="0"/>
              <a:t> having communication and control issues, use the charts view on the Driver Station for useful info. If you are having network issues, you see a lot of lost data packets or a long trip time. </a:t>
            </a:r>
          </a:p>
          <a:p>
            <a:endParaRPr lang="en-US" baseline="0" dirty="0" smtClean="0"/>
          </a:p>
          <a:p>
            <a:r>
              <a:rPr lang="en-US" dirty="0" smtClean="0"/>
              <a:t>You can also use the FRC Driver Station Charts tab</a:t>
            </a:r>
            <a:r>
              <a:rPr lang="en-US" baseline="0" dirty="0" smtClean="0"/>
              <a:t> to view performance statistics. The roboRIO controller is a real-time controller, which means if it gets overloaded, it starts to drop low-priority tasks to keep the high-priority tasks on time. Network communication is a low-priority task, so it may be the first thing to stop working if the roboRIO CPU is overloaded. Ideally, CPU usage should be below 80%. Two common causes of CPU overload are:</a:t>
            </a:r>
            <a:br>
              <a:rPr lang="en-US" baseline="0" dirty="0" smtClean="0"/>
            </a:br>
            <a:endParaRPr lang="en-US" baseline="0" dirty="0" smtClean="0"/>
          </a:p>
          <a:p>
            <a:pPr marL="241653" indent="-241653">
              <a:buFont typeface="+mj-lt"/>
              <a:buAutoNum type="arabicPeriod"/>
            </a:pPr>
            <a:r>
              <a:rPr lang="en-US" baseline="0" dirty="0" smtClean="0"/>
              <a:t>Loops without delays in them</a:t>
            </a:r>
          </a:p>
          <a:p>
            <a:pPr marL="241653" indent="-241653">
              <a:buFont typeface="+mj-lt"/>
              <a:buAutoNum type="arabicPeriod"/>
            </a:pPr>
            <a:r>
              <a:rPr lang="en-US" baseline="0" dirty="0" smtClean="0"/>
              <a:t>Loops with code that takes longer to run than the defined loop delay</a:t>
            </a:r>
          </a:p>
          <a:p>
            <a:pPr marL="241653" indent="-241653"/>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1881A6B-89B5-425E-8369-FD2F8900197C}" type="slidenum">
              <a:rPr lang="en-US" smtClean="0"/>
              <a:pPr/>
              <a:t>95</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driving sessions,</a:t>
            </a:r>
            <a:r>
              <a:rPr lang="en-US" baseline="0" dirty="0" smtClean="0"/>
              <a:t> the Driver Station logs the low-level data of the robot network and notes if any errors occurred. These logs are extremely helpful in identifying errors that you may not capture in your robot code.</a:t>
            </a:r>
          </a:p>
          <a:p>
            <a:endParaRPr lang="en-US" baseline="0" dirty="0" smtClean="0"/>
          </a:p>
          <a:p>
            <a:r>
              <a:rPr lang="en-US" baseline="0" dirty="0" smtClean="0"/>
              <a:t>To view these logs, click on the Launch Viewer button on the Charts tab of the Driver Station.</a:t>
            </a:r>
          </a:p>
          <a:p>
            <a:endParaRPr lang="en-US" baseline="0" dirty="0" smtClean="0"/>
          </a:p>
          <a:p>
            <a:r>
              <a:rPr lang="en-US" baseline="0" dirty="0" smtClean="0"/>
              <a:t>Once in the Driver Station Log File Viewer, you can view logs on the left side of the screen. Notice that there are two tabs on the top.</a:t>
            </a:r>
          </a:p>
          <a:p>
            <a:endParaRPr lang="en-US" baseline="0" dirty="0" smtClean="0"/>
          </a:p>
          <a:p>
            <a:r>
              <a:rPr lang="en-US" baseline="0" dirty="0" smtClean="0"/>
              <a:t>Data and Events versus Time tab—Graphical representation that provides a “big picture” view of what happened when the robot was driving.</a:t>
            </a:r>
          </a:p>
          <a:p>
            <a:endParaRPr lang="en-US" baseline="0" dirty="0" smtClean="0"/>
          </a:p>
          <a:p>
            <a:r>
              <a:rPr lang="en-US" baseline="0" dirty="0" smtClean="0"/>
              <a:t>(continued…)</a:t>
            </a:r>
          </a:p>
        </p:txBody>
      </p:sp>
      <p:sp>
        <p:nvSpPr>
          <p:cNvPr id="4" name="Slide Number Placeholder 3"/>
          <p:cNvSpPr>
            <a:spLocks noGrp="1"/>
          </p:cNvSpPr>
          <p:nvPr>
            <p:ph type="sldNum" sz="quarter" idx="10"/>
          </p:nvPr>
        </p:nvSpPr>
        <p:spPr/>
        <p:txBody>
          <a:bodyPr/>
          <a:lstStyle/>
          <a:p>
            <a:fld id="{F1881A6B-89B5-425E-8369-FD2F8900197C}" type="slidenum">
              <a:rPr lang="en-US" smtClean="0"/>
              <a:pPr/>
              <a:t>96</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Event</a:t>
            </a:r>
            <a:r>
              <a:rPr lang="en-US" baseline="0" dirty="0" smtClean="0"/>
              <a:t> List tab—Lists representations of messages that provide more details on the events.</a:t>
            </a:r>
          </a:p>
          <a:p>
            <a:endParaRPr lang="en-US" baseline="0" dirty="0" smtClean="0"/>
          </a:p>
          <a:p>
            <a:r>
              <a:rPr lang="en-US" baseline="0" dirty="0" smtClean="0"/>
              <a:t>The Events List tab is particularly helpful in identifying Watchdog or Safety Config timeouts. In addition, it can provide valuable information in between matches when the robot fails to respond.</a:t>
            </a:r>
            <a:endParaRPr lang="en-US" dirty="0"/>
          </a:p>
        </p:txBody>
      </p:sp>
      <p:sp>
        <p:nvSpPr>
          <p:cNvPr id="4" name="Slide Number Placeholder 3"/>
          <p:cNvSpPr>
            <a:spLocks noGrp="1"/>
          </p:cNvSpPr>
          <p:nvPr>
            <p:ph type="sldNum" sz="quarter" idx="10"/>
          </p:nvPr>
        </p:nvSpPr>
        <p:spPr/>
        <p:txBody>
          <a:bodyPr/>
          <a:lstStyle/>
          <a:p>
            <a:fld id="{F1881A6B-89B5-425E-8369-FD2F8900197C}" type="slidenum">
              <a:rPr lang="en-US" smtClean="0"/>
              <a:pPr/>
              <a:t>97</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pPr eaLnBrk="1" hangingPunct="1"/>
            <a:r>
              <a:rPr lang="en-US" dirty="0" smtClean="0"/>
              <a:t>Breakpoints can be useful when you are trying to track down bugs in your code. </a:t>
            </a:r>
          </a:p>
          <a:p>
            <a:pPr eaLnBrk="1" hangingPunct="1"/>
            <a:endParaRPr lang="en-US" dirty="0" smtClean="0"/>
          </a:p>
          <a:p>
            <a:pPr eaLnBrk="1" hangingPunct="1"/>
            <a:r>
              <a:rPr lang="en-US" dirty="0" smtClean="0"/>
              <a:t>Note: Breakpoints pause your code and set off watchdogs if</a:t>
            </a:r>
            <a:r>
              <a:rPr lang="en-US" baseline="0" dirty="0" smtClean="0"/>
              <a:t> you are running code on your roboRIO controller.</a:t>
            </a:r>
            <a:r>
              <a:rPr lang="en-US" dirty="0" smtClean="0"/>
              <a:t> </a:t>
            </a:r>
          </a:p>
        </p:txBody>
      </p:sp>
      <p:sp>
        <p:nvSpPr>
          <p:cNvPr id="51204" name="Slide Number Placeholder 3"/>
          <p:cNvSpPr>
            <a:spLocks noGrp="1"/>
          </p:cNvSpPr>
          <p:nvPr>
            <p:ph type="sldNum" sz="quarter" idx="5"/>
          </p:nvPr>
        </p:nvSpPr>
        <p:spPr>
          <a:noFill/>
        </p:spPr>
        <p:txBody>
          <a:bodyPr/>
          <a:lstStyle/>
          <a:p>
            <a:fld id="{31B6F712-808E-4EA4-9362-0C1EB6AC7D2A}" type="slidenum">
              <a:rPr lang="en-US"/>
              <a:pPr/>
              <a:t>98</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lvl="1" defTabSz="966612" eaLnBrk="0" fontAlgn="base" hangingPunct="0">
              <a:spcBef>
                <a:spcPct val="30000"/>
              </a:spcBef>
              <a:spcAft>
                <a:spcPct val="0"/>
              </a:spcAft>
              <a:defRPr/>
            </a:pPr>
            <a:r>
              <a:rPr lang="en-US" dirty="0" smtClean="0"/>
              <a:t>Tools»Profile»Performance and Memory</a:t>
            </a:r>
          </a:p>
          <a:p>
            <a:endParaRPr lang="en-US" dirty="0" smtClean="0"/>
          </a:p>
          <a:p>
            <a:r>
              <a:rPr lang="en-US" dirty="0" smtClean="0"/>
              <a:t>If you</a:t>
            </a:r>
            <a:r>
              <a:rPr lang="en-US" baseline="0" dirty="0" smtClean="0"/>
              <a:t> want just </a:t>
            </a:r>
            <a:r>
              <a:rPr lang="en-US" dirty="0" smtClean="0"/>
              <a:t>the speed of a single VI, this may be an easier solution than editing Elapsed Times.vi.</a:t>
            </a:r>
            <a:r>
              <a:rPr lang="en-US" baseline="0" dirty="0" smtClean="0"/>
              <a:t> In this example, note</a:t>
            </a:r>
            <a:r>
              <a:rPr lang="en-US" dirty="0" smtClean="0"/>
              <a:t> that</a:t>
            </a:r>
            <a:r>
              <a:rPr lang="en-US" baseline="0" dirty="0" smtClean="0"/>
              <a:t> </a:t>
            </a:r>
            <a:r>
              <a:rPr lang="en-US" dirty="0" smtClean="0"/>
              <a:t>the average</a:t>
            </a:r>
            <a:r>
              <a:rPr lang="en-US" baseline="0" dirty="0" smtClean="0"/>
              <a:t> run time for Build Dashboard Data.vi is basically the same value you found in the previous slide.</a:t>
            </a:r>
          </a:p>
          <a:p>
            <a:endParaRPr lang="en-US" baseline="0" dirty="0" smtClean="0"/>
          </a:p>
          <a:p>
            <a:r>
              <a:rPr lang="en-US" sz="1300" b="1" dirty="0" smtClean="0"/>
              <a:t>Timing statistics</a:t>
            </a:r>
            <a:r>
              <a:rPr lang="en-US" sz="1300" dirty="0" smtClean="0"/>
              <a:t>—Displays the following statistics for the VI run time:</a:t>
            </a:r>
          </a:p>
          <a:p>
            <a:r>
              <a:rPr lang="en-US" sz="1300" dirty="0" smtClean="0"/>
              <a:t>	</a:t>
            </a:r>
            <a:r>
              <a:rPr lang="en-US" sz="1300" b="1" dirty="0" smtClean="0"/>
              <a:t># Runs</a:t>
            </a:r>
            <a:r>
              <a:rPr lang="en-US" sz="1300" dirty="0" smtClean="0"/>
              <a:t>—Number of times that the VI completed a run. For global VIs, this time is the total number of 	times any of its controls were accessed.</a:t>
            </a:r>
          </a:p>
          <a:p>
            <a:r>
              <a:rPr lang="en-US" sz="1300" dirty="0" smtClean="0"/>
              <a:t>	</a:t>
            </a:r>
            <a:r>
              <a:rPr lang="en-US" sz="1300" b="1" dirty="0" smtClean="0"/>
              <a:t>Average</a:t>
            </a:r>
            <a:r>
              <a:rPr lang="en-US" sz="1300" dirty="0" smtClean="0"/>
              <a:t>—Average amount of time spent by the VI per run. This is the VI time divided by the number of 	runs.</a:t>
            </a:r>
          </a:p>
          <a:p>
            <a:r>
              <a:rPr lang="en-US" sz="1300" dirty="0" smtClean="0"/>
              <a:t>	</a:t>
            </a:r>
            <a:r>
              <a:rPr lang="en-US" sz="1300" b="1" dirty="0" smtClean="0"/>
              <a:t>Shortest</a:t>
            </a:r>
            <a:r>
              <a:rPr lang="en-US" sz="1300" dirty="0" smtClean="0"/>
              <a:t>—Minimum amount of time the VI spent in a run.</a:t>
            </a:r>
          </a:p>
          <a:p>
            <a:r>
              <a:rPr lang="en-US" sz="1300" dirty="0" smtClean="0"/>
              <a:t>	</a:t>
            </a:r>
            <a:r>
              <a:rPr lang="en-US" sz="1300" b="1" dirty="0" smtClean="0"/>
              <a:t>Longest</a:t>
            </a:r>
            <a:r>
              <a:rPr lang="en-US" sz="1300" dirty="0" smtClean="0"/>
              <a:t>—Maximum amount of time the VI spent in a run.</a:t>
            </a:r>
          </a:p>
          <a:p>
            <a:endParaRPr lang="en-US" baseline="0" dirty="0" smtClean="0"/>
          </a:p>
          <a:p>
            <a:endParaRPr lang="en-US" baseline="0" dirty="0" smtClean="0"/>
          </a:p>
          <a:p>
            <a:r>
              <a:rPr lang="en-US" sz="1300" b="1" dirty="0" smtClean="0"/>
              <a:t>Memory usage</a:t>
            </a:r>
            <a:r>
              <a:rPr lang="en-US" sz="1300" dirty="0" smtClean="0"/>
              <a:t>—Displays statistics about the number of bytes and the number of independent memory blocks that a VI uses.</a:t>
            </a:r>
          </a:p>
          <a:p>
            <a:pPr lvl="1"/>
            <a:r>
              <a:rPr lang="en-US" sz="1300" b="1" dirty="0" smtClean="0"/>
              <a:t>Avg Bytes</a:t>
            </a:r>
            <a:r>
              <a:rPr lang="en-US" sz="1300" dirty="0" smtClean="0"/>
              <a:t>—Average number of bytes used by the data space of the VI per run.</a:t>
            </a:r>
          </a:p>
          <a:p>
            <a:r>
              <a:rPr lang="en-US" sz="1300" b="1" dirty="0" smtClean="0"/>
              <a:t>	Min Bytes</a:t>
            </a:r>
            <a:r>
              <a:rPr lang="en-US" sz="1300" dirty="0" smtClean="0"/>
              <a:t>—Minimum number of bytes used by the data space of the VI for an individual run.</a:t>
            </a:r>
          </a:p>
          <a:p>
            <a:r>
              <a:rPr lang="en-US" sz="1300" b="1" dirty="0" smtClean="0"/>
              <a:t>	Max Bytes</a:t>
            </a:r>
            <a:r>
              <a:rPr lang="en-US" sz="1300" dirty="0" smtClean="0"/>
              <a:t>—Maximum number of bytes used by the data space of the VI for an individual run.</a:t>
            </a:r>
          </a:p>
          <a:p>
            <a:r>
              <a:rPr lang="en-US" sz="1300" b="1" dirty="0" smtClean="0"/>
              <a:t>	Avg Blocks</a:t>
            </a:r>
            <a:r>
              <a:rPr lang="en-US" sz="1300" dirty="0" smtClean="0"/>
              <a:t>—Average number of blocks used by the data space of the VI per run.</a:t>
            </a:r>
          </a:p>
          <a:p>
            <a:r>
              <a:rPr lang="en-US" sz="1300" b="1" dirty="0" smtClean="0"/>
              <a:t>	Min Blocks</a:t>
            </a:r>
            <a:r>
              <a:rPr lang="en-US" sz="1300" dirty="0" smtClean="0"/>
              <a:t>—Minimum number of blocks used by the data space of the VI for an individual run.</a:t>
            </a:r>
          </a:p>
          <a:p>
            <a:r>
              <a:rPr lang="en-US" sz="1300" b="1" dirty="0" smtClean="0"/>
              <a:t>	Max Blocks</a:t>
            </a:r>
            <a:r>
              <a:rPr lang="en-US" sz="1300" dirty="0" smtClean="0"/>
              <a:t>—Maximum number of blocks used by the data space of the VI for an individual run.</a:t>
            </a:r>
          </a:p>
          <a:p>
            <a:endParaRPr lang="en-US" dirty="0"/>
          </a:p>
        </p:txBody>
      </p:sp>
      <p:sp>
        <p:nvSpPr>
          <p:cNvPr id="4" name="Slide Number Placeholder 3"/>
          <p:cNvSpPr>
            <a:spLocks noGrp="1"/>
          </p:cNvSpPr>
          <p:nvPr>
            <p:ph type="sldNum" sz="quarter" idx="10"/>
          </p:nvPr>
        </p:nvSpPr>
        <p:spPr/>
        <p:txBody>
          <a:bodyPr/>
          <a:lstStyle/>
          <a:p>
            <a:fld id="{F1881A6B-89B5-425E-8369-FD2F8900197C}" type="slidenum">
              <a:rPr lang="en-US" smtClean="0"/>
              <a:pPr/>
              <a:t>99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3" name="TextBox 2"/>
          <p:cNvSpPr txBox="1"/>
          <p:nvPr userDrawn="1"/>
        </p:nvSpPr>
        <p:spPr>
          <a:xfrm>
            <a:off x="350489" y="6330950"/>
            <a:ext cx="830356" cy="276999"/>
          </a:xfrm>
          <a:prstGeom prst="rect">
            <a:avLst/>
          </a:prstGeom>
          <a:noFill/>
        </p:spPr>
        <p:txBody>
          <a:bodyPr wrap="none" rtlCol="0">
            <a:spAutoFit/>
          </a:bodyPr>
          <a:lstStyle/>
          <a:p>
            <a:r>
              <a:rPr lang="en-US" sz="1200" dirty="0" smtClean="0">
                <a:solidFill>
                  <a:prstClr val="black"/>
                </a:solidFill>
              </a:rPr>
              <a:t>ni.com/</a:t>
            </a:r>
            <a:r>
              <a:rPr lang="en-US" sz="1200" dirty="0" err="1" smtClean="0">
                <a:solidFill>
                  <a:prstClr val="black"/>
                </a:solidFill>
              </a:rPr>
              <a:t>frc</a:t>
            </a:r>
            <a:endParaRPr lang="en-US" sz="1200" dirty="0">
              <a:solidFill>
                <a:prstClr val="black"/>
              </a:solidFill>
            </a:endParaRPr>
          </a:p>
        </p:txBody>
      </p:sp>
    </p:spTree>
    <p:extLst>
      <p:ext uri="{BB962C8B-B14F-4D97-AF65-F5344CB8AC3E}">
        <p14:creationId xmlns="" xmlns:p14="http://schemas.microsoft.com/office/powerpoint/2010/main" val="96356662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endParaRPr lang="en-US" dirty="0"/>
          </a:p>
        </p:txBody>
      </p:sp>
    </p:spTree>
    <p:extLst>
      <p:ext uri="{BB962C8B-B14F-4D97-AF65-F5344CB8AC3E}">
        <p14:creationId xmlns="" xmlns:p14="http://schemas.microsoft.com/office/powerpoint/2010/main" val="117205795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290336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 xmlns:p14="http://schemas.microsoft.com/office/powerpoint/2010/main" val="2609444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 xmlns:p14="http://schemas.microsoft.com/office/powerpoint/2010/main" val="3105942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 xmlns:p14="http://schemas.microsoft.com/office/powerpoint/2010/main" val="1591873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2768965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 xmlns:p14="http://schemas.microsoft.com/office/powerpoint/2010/main" val="418747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endParaRPr lang="en-US" dirty="0"/>
          </a:p>
        </p:txBody>
      </p:sp>
    </p:spTree>
    <p:extLst>
      <p:ext uri="{BB962C8B-B14F-4D97-AF65-F5344CB8AC3E}">
        <p14:creationId xmlns="" xmlns:p14="http://schemas.microsoft.com/office/powerpoint/2010/main" val="3105127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350489" y="6330950"/>
            <a:ext cx="830356" cy="276999"/>
          </a:xfrm>
          <a:prstGeom prst="rect">
            <a:avLst/>
          </a:prstGeom>
          <a:noFill/>
        </p:spPr>
        <p:txBody>
          <a:bodyPr wrap="none" rtlCol="0">
            <a:spAutoFit/>
          </a:bodyPr>
          <a:lstStyle/>
          <a:p>
            <a:r>
              <a:rPr lang="en-US" sz="1200" dirty="0" smtClean="0">
                <a:solidFill>
                  <a:prstClr val="black"/>
                </a:solidFill>
              </a:rPr>
              <a:t>ni.com/</a:t>
            </a:r>
            <a:r>
              <a:rPr lang="en-US" sz="1200" dirty="0" err="1" smtClean="0">
                <a:solidFill>
                  <a:prstClr val="black"/>
                </a:solidFill>
              </a:rPr>
              <a:t>frc</a:t>
            </a:r>
            <a:endParaRPr lang="en-US" sz="1200" dirty="0">
              <a:solidFill>
                <a:prstClr val="black"/>
              </a:solidFill>
            </a:endParaRPr>
          </a:p>
        </p:txBody>
      </p:sp>
    </p:spTree>
    <p:extLst>
      <p:ext uri="{BB962C8B-B14F-4D97-AF65-F5344CB8AC3E}">
        <p14:creationId xmlns="" xmlns:p14="http://schemas.microsoft.com/office/powerpoint/2010/main" val="7542163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 xmlns:p14="http://schemas.microsoft.com/office/powerpoint/2010/main" val="135915800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30080519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 xmlns:p14="http://schemas.microsoft.com/office/powerpoint/2010/main" val="231507187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 xmlns:p14="http://schemas.microsoft.com/office/powerpoint/2010/main" val="181447078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5" name="TextBox 4"/>
          <p:cNvSpPr txBox="1"/>
          <p:nvPr userDrawn="1"/>
        </p:nvSpPr>
        <p:spPr>
          <a:xfrm>
            <a:off x="350489" y="6330950"/>
            <a:ext cx="830356" cy="276999"/>
          </a:xfrm>
          <a:prstGeom prst="rect">
            <a:avLst/>
          </a:prstGeom>
          <a:noFill/>
        </p:spPr>
        <p:txBody>
          <a:bodyPr wrap="none" rtlCol="0">
            <a:spAutoFit/>
          </a:bodyPr>
          <a:lstStyle/>
          <a:p>
            <a:r>
              <a:rPr lang="en-US" sz="1200" dirty="0" smtClean="0"/>
              <a:t>ni.com/</a:t>
            </a:r>
            <a:r>
              <a:rPr lang="en-US" sz="1200" dirty="0" err="1" smtClean="0"/>
              <a:t>frc</a:t>
            </a:r>
            <a:endParaRPr lang="en-US" sz="1200" b="0" dirty="0">
              <a:solidFill>
                <a:schemeClr val="tx1"/>
              </a:solidFill>
              <a:latin typeface="+mn-lt"/>
            </a:endParaRPr>
          </a:p>
        </p:txBody>
      </p:sp>
    </p:spTree>
    <p:extLst>
      <p:ext uri="{BB962C8B-B14F-4D97-AF65-F5344CB8AC3E}">
        <p14:creationId xmlns="" xmlns:p14="http://schemas.microsoft.com/office/powerpoint/2010/main" val="373870906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 xmlns:p14="http://schemas.microsoft.com/office/powerpoint/2010/main" val="22499737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830356" cy="276999"/>
          </a:xfrm>
          <a:prstGeom prst="rect">
            <a:avLst/>
          </a:prstGeom>
          <a:noFill/>
        </p:spPr>
        <p:txBody>
          <a:bodyPr wrap="none" rtlCol="0">
            <a:spAutoFit/>
          </a:bodyPr>
          <a:lstStyle/>
          <a:p>
            <a:r>
              <a:rPr lang="en-US" sz="1200" dirty="0" smtClean="0">
                <a:solidFill>
                  <a:prstClr val="black"/>
                </a:solidFill>
              </a:rPr>
              <a:t>ni.com/</a:t>
            </a:r>
            <a:r>
              <a:rPr lang="en-US" sz="1200" dirty="0" err="1" smtClean="0">
                <a:solidFill>
                  <a:prstClr val="black"/>
                </a:solidFill>
              </a:rPr>
              <a:t>frc</a:t>
            </a:r>
            <a:endParaRPr lang="en-US" sz="1200" dirty="0">
              <a:solidFill>
                <a:prstClr val="black"/>
              </a:solidFill>
            </a:endParaRPr>
          </a:p>
        </p:txBody>
      </p:sp>
    </p:spTree>
    <p:extLst>
      <p:ext uri="{BB962C8B-B14F-4D97-AF65-F5344CB8AC3E}">
        <p14:creationId xmlns="" xmlns:p14="http://schemas.microsoft.com/office/powerpoint/2010/main" val="7946048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4" r:id="rId7"/>
    <p:sldLayoutId id="2147483660" r:id="rId8"/>
    <p:sldLayoutId id="2147483681" r:id="rId9"/>
    <p:sldLayoutId id="2147483655" r:id="rId10"/>
    <p:sldLayoutId id="2147483695" r:id="rId11"/>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 xmlns:p14="http://schemas.microsoft.com/office/powerpoint/2010/main" val="5695105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8" r:id="rId4"/>
    <p:sldLayoutId id="2147483683" r:id="rId5"/>
    <p:sldLayoutId id="2147483680"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103.xml"/><Relationship Id="rId1" Type="http://schemas.openxmlformats.org/officeDocument/2006/relationships/slideLayout" Target="../slideLayouts/slideLayout3.xml"/><Relationship Id="rId4" Type="http://schemas.openxmlformats.org/officeDocument/2006/relationships/image" Target="../media/image309.png"/></Relationships>
</file>

<file path=ppt/slides/_rels/slide104.xml.rels><?xml version="1.0" encoding="UTF-8" standalone="yes"?>
<Relationships xmlns="http://schemas.openxmlformats.org/package/2006/relationships"><Relationship Id="rId3" Type="http://schemas.openxmlformats.org/officeDocument/2006/relationships/hyperlink" Target="https://decibel.ni.com/content/docs/DOC-26302" TargetMode="External"/><Relationship Id="rId7" Type="http://schemas.openxmlformats.org/officeDocument/2006/relationships/image" Target="../media/image47.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hyperlink" Target="https://decibel.ni.com/content/docs/DOC-26295" TargetMode="External"/><Relationship Id="rId5" Type="http://schemas.openxmlformats.org/officeDocument/2006/relationships/hyperlink" Target="https://decibel.ni.com/content/docs/DOC-26313" TargetMode="External"/><Relationship Id="rId4" Type="http://schemas.openxmlformats.org/officeDocument/2006/relationships/hyperlink" Target="https://decibel.ni.com/content/docs/DOC-26293" TargetMode="External"/></Relationships>
</file>

<file path=ppt/slides/_rels/slide105.xml.rels><?xml version="1.0" encoding="UTF-8" standalone="yes"?>
<Relationships xmlns="http://schemas.openxmlformats.org/package/2006/relationships"><Relationship Id="rId8" Type="http://schemas.openxmlformats.org/officeDocument/2006/relationships/image" Target="../media/image315.jpeg"/><Relationship Id="rId13" Type="http://schemas.openxmlformats.org/officeDocument/2006/relationships/image" Target="../media/image320.png"/><Relationship Id="rId18" Type="http://schemas.openxmlformats.org/officeDocument/2006/relationships/image" Target="../media/image325.png"/><Relationship Id="rId3" Type="http://schemas.openxmlformats.org/officeDocument/2006/relationships/image" Target="../media/image310.jpeg"/><Relationship Id="rId21" Type="http://schemas.openxmlformats.org/officeDocument/2006/relationships/image" Target="../media/image328.png"/><Relationship Id="rId7" Type="http://schemas.openxmlformats.org/officeDocument/2006/relationships/image" Target="../media/image314.jpeg"/><Relationship Id="rId12" Type="http://schemas.openxmlformats.org/officeDocument/2006/relationships/image" Target="../media/image319.png"/><Relationship Id="rId17" Type="http://schemas.openxmlformats.org/officeDocument/2006/relationships/image" Target="../media/image324.png"/><Relationship Id="rId2" Type="http://schemas.openxmlformats.org/officeDocument/2006/relationships/notesSlide" Target="../notesSlides/notesSlide105.xml"/><Relationship Id="rId16" Type="http://schemas.openxmlformats.org/officeDocument/2006/relationships/image" Target="../media/image323.png"/><Relationship Id="rId20" Type="http://schemas.openxmlformats.org/officeDocument/2006/relationships/image" Target="../media/image327.png"/><Relationship Id="rId1" Type="http://schemas.openxmlformats.org/officeDocument/2006/relationships/slideLayout" Target="../slideLayouts/slideLayout3.xml"/><Relationship Id="rId6" Type="http://schemas.openxmlformats.org/officeDocument/2006/relationships/image" Target="../media/image313.jpeg"/><Relationship Id="rId11" Type="http://schemas.openxmlformats.org/officeDocument/2006/relationships/image" Target="../media/image318.png"/><Relationship Id="rId5" Type="http://schemas.openxmlformats.org/officeDocument/2006/relationships/image" Target="../media/image312.png"/><Relationship Id="rId15" Type="http://schemas.openxmlformats.org/officeDocument/2006/relationships/image" Target="../media/image322.jpeg"/><Relationship Id="rId10" Type="http://schemas.openxmlformats.org/officeDocument/2006/relationships/image" Target="../media/image317.png"/><Relationship Id="rId19" Type="http://schemas.openxmlformats.org/officeDocument/2006/relationships/image" Target="../media/image326.png"/><Relationship Id="rId4" Type="http://schemas.openxmlformats.org/officeDocument/2006/relationships/image" Target="../media/image311.png"/><Relationship Id="rId9" Type="http://schemas.openxmlformats.org/officeDocument/2006/relationships/image" Target="../media/image316.jpeg"/><Relationship Id="rId14" Type="http://schemas.openxmlformats.org/officeDocument/2006/relationships/image" Target="../media/image321.jpeg"/><Relationship Id="rId22" Type="http://schemas.openxmlformats.org/officeDocument/2006/relationships/image" Target="../media/image329.png"/></Relationships>
</file>

<file path=ppt/slides/_rels/slide106.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333.jpeg"/><Relationship Id="rId5" Type="http://schemas.openxmlformats.org/officeDocument/2006/relationships/image" Target="../media/image332.png"/><Relationship Id="rId4" Type="http://schemas.openxmlformats.org/officeDocument/2006/relationships/image" Target="../media/image331.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decibel.ni.com/content/docs/DOC-26297"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decibel.ni.com/content/docs/DOC-26297"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decibel.ni.com/content/docs/DOC-26297"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ecibel.ni.com/content/docs/DOC-26297"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decibel.ni.com/content/docs/DOC-26297"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decibel.ni.com/content/docs/DOC-2629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6.gi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hyperlink" Target="https://decibel.ni.com/content/docs/DOC-26299" TargetMode="External"/><Relationship Id="rId3" Type="http://schemas.openxmlformats.org/officeDocument/2006/relationships/hyperlink" Target="http://www.ni.com/download/labview-for-frc-14.0/4515/en" TargetMode="External"/><Relationship Id="rId7" Type="http://schemas.openxmlformats.org/officeDocument/2006/relationships/hyperlink" Target="https://decibel.ni.com/content/docs/DOC-26296"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decibel.ni.com/content/docs/DOC-26297" TargetMode="External"/><Relationship Id="rId5" Type="http://schemas.openxmlformats.org/officeDocument/2006/relationships/hyperlink" Target="http://digital.ni.com/public.nsf/allkb/ABE4BC247E8AC9BC8625734E005CAB42" TargetMode="External"/><Relationship Id="rId10" Type="http://schemas.openxmlformats.org/officeDocument/2006/relationships/image" Target="../media/image47.png"/><Relationship Id="rId4" Type="http://schemas.openxmlformats.org/officeDocument/2006/relationships/hyperlink" Target="http://wpilib.screenstepslive.com/s/3120/m/8559/l/89727-imaging-your-crio" TargetMode="External"/><Relationship Id="rId9" Type="http://schemas.openxmlformats.org/officeDocument/2006/relationships/hyperlink" Target="https://decibel.ni.com/content/docs/DOC-26300"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63.xml"/><Relationship Id="rId4" Type="http://schemas.openxmlformats.org/officeDocument/2006/relationships/slide" Target="slide88.xml"/></Relationships>
</file>

<file path=ppt/slides/_rels/slide30.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1.png"/><Relationship Id="rId39" Type="http://schemas.openxmlformats.org/officeDocument/2006/relationships/image" Target="../media/image84.png"/><Relationship Id="rId21" Type="http://schemas.openxmlformats.org/officeDocument/2006/relationships/image" Target="../media/image67.png"/><Relationship Id="rId34" Type="http://schemas.openxmlformats.org/officeDocument/2006/relationships/image" Target="../media/image79.png"/><Relationship Id="rId42" Type="http://schemas.openxmlformats.org/officeDocument/2006/relationships/image" Target="../media/image87.jpeg"/><Relationship Id="rId47" Type="http://schemas.openxmlformats.org/officeDocument/2006/relationships/image" Target="../media/image92.png"/><Relationship Id="rId50" Type="http://schemas.openxmlformats.org/officeDocument/2006/relationships/image" Target="../media/image95.png"/><Relationship Id="rId55" Type="http://schemas.openxmlformats.org/officeDocument/2006/relationships/image" Target="../media/image99.jpe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png"/><Relationship Id="rId59" Type="http://schemas.openxmlformats.org/officeDocument/2006/relationships/image" Target="../media/image103.gif"/><Relationship Id="rId2" Type="http://schemas.openxmlformats.org/officeDocument/2006/relationships/notesSlide" Target="../notesSlides/notesSlide30.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4.png"/><Relationship Id="rId41" Type="http://schemas.openxmlformats.org/officeDocument/2006/relationships/image" Target="../media/image86.png"/><Relationship Id="rId54"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hyperlink" Target="http://www.mit.edu/site/aboutsite.html" TargetMode="External"/><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png"/><Relationship Id="rId53" Type="http://schemas.openxmlformats.org/officeDocument/2006/relationships/image" Target="../media/image97.png"/><Relationship Id="rId58" Type="http://schemas.openxmlformats.org/officeDocument/2006/relationships/image" Target="../media/image102.jpe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57" Type="http://schemas.openxmlformats.org/officeDocument/2006/relationships/image" Target="../media/image101.png"/><Relationship Id="rId10" Type="http://schemas.openxmlformats.org/officeDocument/2006/relationships/image" Target="../media/image56.png"/><Relationship Id="rId19" Type="http://schemas.openxmlformats.org/officeDocument/2006/relationships/image" Target="../media/image65.png"/><Relationship Id="rId31" Type="http://schemas.openxmlformats.org/officeDocument/2006/relationships/image" Target="../media/image76.png"/><Relationship Id="rId44" Type="http://schemas.openxmlformats.org/officeDocument/2006/relationships/image" Target="../media/image89.png"/><Relationship Id="rId52" Type="http://schemas.openxmlformats.org/officeDocument/2006/relationships/image" Target="../media/image96.png"/><Relationship Id="rId60" Type="http://schemas.openxmlformats.org/officeDocument/2006/relationships/image" Target="../media/image104.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png"/><Relationship Id="rId56" Type="http://schemas.openxmlformats.org/officeDocument/2006/relationships/image" Target="../media/image100.gif"/><Relationship Id="rId8" Type="http://schemas.openxmlformats.org/officeDocument/2006/relationships/image" Target="../media/image54.png"/><Relationship Id="rId51" Type="http://schemas.openxmlformats.org/officeDocument/2006/relationships/hyperlink" Target="http://upload.wikimedia.org/wikipedia/en/2/28/RoseSeal.png" TargetMode="Externa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image" Target="../media/image105.tiff"/><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notesSlide" Target="../notesSlides/notesSlide31.xml"/><Relationship Id="rId16" Type="http://schemas.openxmlformats.org/officeDocument/2006/relationships/image" Target="../media/image118.png"/><Relationship Id="rId20" Type="http://schemas.openxmlformats.org/officeDocument/2006/relationships/image" Target="../media/image122.png"/><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jpe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1.png"/><Relationship Id="rId4" Type="http://schemas.openxmlformats.org/officeDocument/2006/relationships/image" Target="../media/image106.jpeg"/><Relationship Id="rId9" Type="http://schemas.openxmlformats.org/officeDocument/2006/relationships/image" Target="../media/image111.png"/><Relationship Id="rId14" Type="http://schemas.openxmlformats.org/officeDocument/2006/relationships/image" Target="../media/image116.png"/></Relationships>
</file>

<file path=ppt/slides/_rels/slide32.xml.rels><?xml version="1.0" encoding="UTF-8" standalone="yes"?>
<Relationships xmlns="http://schemas.openxmlformats.org/package/2006/relationships"><Relationship Id="rId13" Type="http://schemas.openxmlformats.org/officeDocument/2006/relationships/image" Target="../media/image132.jpeg"/><Relationship Id="rId18" Type="http://schemas.openxmlformats.org/officeDocument/2006/relationships/image" Target="../media/image137.jpeg"/><Relationship Id="rId26" Type="http://schemas.openxmlformats.org/officeDocument/2006/relationships/image" Target="../media/image145.jpeg"/><Relationship Id="rId39" Type="http://schemas.openxmlformats.org/officeDocument/2006/relationships/image" Target="../media/image158.jpeg"/><Relationship Id="rId21" Type="http://schemas.openxmlformats.org/officeDocument/2006/relationships/image" Target="../media/image140.jpeg"/><Relationship Id="rId34" Type="http://schemas.openxmlformats.org/officeDocument/2006/relationships/image" Target="../media/image153.jpeg"/><Relationship Id="rId42" Type="http://schemas.openxmlformats.org/officeDocument/2006/relationships/image" Target="../media/image161.jpeg"/><Relationship Id="rId47" Type="http://schemas.openxmlformats.org/officeDocument/2006/relationships/image" Target="../media/image166.png"/><Relationship Id="rId50" Type="http://schemas.openxmlformats.org/officeDocument/2006/relationships/image" Target="../media/image169.jpeg"/><Relationship Id="rId55" Type="http://schemas.openxmlformats.org/officeDocument/2006/relationships/image" Target="../media/image174.gif"/><Relationship Id="rId63" Type="http://schemas.openxmlformats.org/officeDocument/2006/relationships/image" Target="../media/image182.png"/><Relationship Id="rId68" Type="http://schemas.openxmlformats.org/officeDocument/2006/relationships/image" Target="../media/image186.jpeg"/><Relationship Id="rId76" Type="http://schemas.openxmlformats.org/officeDocument/2006/relationships/image" Target="../media/image194.png"/><Relationship Id="rId7" Type="http://schemas.openxmlformats.org/officeDocument/2006/relationships/image" Target="../media/image127.jpeg"/><Relationship Id="rId71" Type="http://schemas.openxmlformats.org/officeDocument/2006/relationships/image" Target="../media/image189.png"/><Relationship Id="rId2" Type="http://schemas.openxmlformats.org/officeDocument/2006/relationships/notesSlide" Target="../notesSlides/notesSlide32.xml"/><Relationship Id="rId16" Type="http://schemas.openxmlformats.org/officeDocument/2006/relationships/image" Target="../media/image135.jpeg"/><Relationship Id="rId29" Type="http://schemas.openxmlformats.org/officeDocument/2006/relationships/image" Target="../media/image148.gif"/><Relationship Id="rId11" Type="http://schemas.openxmlformats.org/officeDocument/2006/relationships/image" Target="../media/image130.png"/><Relationship Id="rId24" Type="http://schemas.openxmlformats.org/officeDocument/2006/relationships/image" Target="../media/image143.gif"/><Relationship Id="rId32" Type="http://schemas.openxmlformats.org/officeDocument/2006/relationships/image" Target="../media/image151.jpeg"/><Relationship Id="rId37" Type="http://schemas.openxmlformats.org/officeDocument/2006/relationships/image" Target="../media/image156.jpeg"/><Relationship Id="rId40" Type="http://schemas.openxmlformats.org/officeDocument/2006/relationships/image" Target="../media/image159.jpeg"/><Relationship Id="rId45" Type="http://schemas.openxmlformats.org/officeDocument/2006/relationships/image" Target="../media/image164.jpeg"/><Relationship Id="rId53" Type="http://schemas.openxmlformats.org/officeDocument/2006/relationships/image" Target="../media/image172.jpeg"/><Relationship Id="rId58" Type="http://schemas.openxmlformats.org/officeDocument/2006/relationships/image" Target="../media/image177.gif"/><Relationship Id="rId66" Type="http://schemas.openxmlformats.org/officeDocument/2006/relationships/image" Target="../media/image184.png"/><Relationship Id="rId74" Type="http://schemas.openxmlformats.org/officeDocument/2006/relationships/image" Target="../media/image192.png"/><Relationship Id="rId5" Type="http://schemas.openxmlformats.org/officeDocument/2006/relationships/image" Target="../media/image125.jpeg"/><Relationship Id="rId15" Type="http://schemas.openxmlformats.org/officeDocument/2006/relationships/image" Target="../media/image134.jpeg"/><Relationship Id="rId23" Type="http://schemas.openxmlformats.org/officeDocument/2006/relationships/image" Target="../media/image142.gif"/><Relationship Id="rId28" Type="http://schemas.openxmlformats.org/officeDocument/2006/relationships/image" Target="../media/image147.gif"/><Relationship Id="rId36" Type="http://schemas.openxmlformats.org/officeDocument/2006/relationships/image" Target="../media/image155.gif"/><Relationship Id="rId49" Type="http://schemas.openxmlformats.org/officeDocument/2006/relationships/image" Target="../media/image168.jpeg"/><Relationship Id="rId57" Type="http://schemas.openxmlformats.org/officeDocument/2006/relationships/image" Target="../media/image176.gif"/><Relationship Id="rId61" Type="http://schemas.openxmlformats.org/officeDocument/2006/relationships/image" Target="../media/image180.jpeg"/><Relationship Id="rId10" Type="http://schemas.openxmlformats.org/officeDocument/2006/relationships/image" Target="../media/image129.png"/><Relationship Id="rId19" Type="http://schemas.openxmlformats.org/officeDocument/2006/relationships/image" Target="../media/image138.jpeg"/><Relationship Id="rId31" Type="http://schemas.openxmlformats.org/officeDocument/2006/relationships/image" Target="../media/image150.png"/><Relationship Id="rId44" Type="http://schemas.openxmlformats.org/officeDocument/2006/relationships/image" Target="../media/image163.gif"/><Relationship Id="rId52" Type="http://schemas.openxmlformats.org/officeDocument/2006/relationships/image" Target="../media/image171.jpeg"/><Relationship Id="rId60" Type="http://schemas.openxmlformats.org/officeDocument/2006/relationships/image" Target="../media/image179.gif"/><Relationship Id="rId65" Type="http://schemas.openxmlformats.org/officeDocument/2006/relationships/hyperlink" Target="http://www.xilinx.com/" TargetMode="External"/><Relationship Id="rId73" Type="http://schemas.openxmlformats.org/officeDocument/2006/relationships/image" Target="../media/image191.png"/><Relationship Id="rId4" Type="http://schemas.openxmlformats.org/officeDocument/2006/relationships/image" Target="../media/image124.png"/><Relationship Id="rId9" Type="http://schemas.openxmlformats.org/officeDocument/2006/relationships/hyperlink" Target="http://www.intel.com/index.htm?iid=homepage+hdr_logo" TargetMode="External"/><Relationship Id="rId14" Type="http://schemas.openxmlformats.org/officeDocument/2006/relationships/image" Target="../media/image133.jpeg"/><Relationship Id="rId22" Type="http://schemas.openxmlformats.org/officeDocument/2006/relationships/image" Target="../media/image141.gif"/><Relationship Id="rId27" Type="http://schemas.openxmlformats.org/officeDocument/2006/relationships/image" Target="../media/image146.jpeg"/><Relationship Id="rId30" Type="http://schemas.openxmlformats.org/officeDocument/2006/relationships/image" Target="../media/image149.jpeg"/><Relationship Id="rId35" Type="http://schemas.openxmlformats.org/officeDocument/2006/relationships/image" Target="../media/image154.jpeg"/><Relationship Id="rId43" Type="http://schemas.openxmlformats.org/officeDocument/2006/relationships/image" Target="../media/image162.gif"/><Relationship Id="rId48" Type="http://schemas.openxmlformats.org/officeDocument/2006/relationships/image" Target="../media/image167.jpeg"/><Relationship Id="rId56" Type="http://schemas.openxmlformats.org/officeDocument/2006/relationships/image" Target="../media/image175.jpeg"/><Relationship Id="rId64" Type="http://schemas.openxmlformats.org/officeDocument/2006/relationships/image" Target="../media/image183.gif"/><Relationship Id="rId69" Type="http://schemas.openxmlformats.org/officeDocument/2006/relationships/image" Target="../media/image187.jpeg"/><Relationship Id="rId77" Type="http://schemas.openxmlformats.org/officeDocument/2006/relationships/image" Target="../media/image195.png"/><Relationship Id="rId8" Type="http://schemas.openxmlformats.org/officeDocument/2006/relationships/image" Target="../media/image128.png"/><Relationship Id="rId51" Type="http://schemas.openxmlformats.org/officeDocument/2006/relationships/image" Target="../media/image170.jpeg"/><Relationship Id="rId72" Type="http://schemas.openxmlformats.org/officeDocument/2006/relationships/image" Target="../media/image190.jpeg"/><Relationship Id="rId3" Type="http://schemas.openxmlformats.org/officeDocument/2006/relationships/image" Target="../media/image123.jpeg"/><Relationship Id="rId12" Type="http://schemas.openxmlformats.org/officeDocument/2006/relationships/image" Target="../media/image131.png"/><Relationship Id="rId17" Type="http://schemas.openxmlformats.org/officeDocument/2006/relationships/image" Target="../media/image136.jpeg"/><Relationship Id="rId25" Type="http://schemas.openxmlformats.org/officeDocument/2006/relationships/image" Target="../media/image144.png"/><Relationship Id="rId33" Type="http://schemas.openxmlformats.org/officeDocument/2006/relationships/image" Target="../media/image152.jpeg"/><Relationship Id="rId38" Type="http://schemas.openxmlformats.org/officeDocument/2006/relationships/image" Target="../media/image157.gif"/><Relationship Id="rId46" Type="http://schemas.openxmlformats.org/officeDocument/2006/relationships/image" Target="../media/image165.jpeg"/><Relationship Id="rId59" Type="http://schemas.openxmlformats.org/officeDocument/2006/relationships/image" Target="../media/image178.jpeg"/><Relationship Id="rId67" Type="http://schemas.openxmlformats.org/officeDocument/2006/relationships/image" Target="../media/image185.png"/><Relationship Id="rId20" Type="http://schemas.openxmlformats.org/officeDocument/2006/relationships/image" Target="../media/image139.jpeg"/><Relationship Id="rId41" Type="http://schemas.openxmlformats.org/officeDocument/2006/relationships/image" Target="../media/image160.jpeg"/><Relationship Id="rId54" Type="http://schemas.openxmlformats.org/officeDocument/2006/relationships/image" Target="../media/image173.jpeg"/><Relationship Id="rId62" Type="http://schemas.openxmlformats.org/officeDocument/2006/relationships/image" Target="../media/image181.gif"/><Relationship Id="rId70" Type="http://schemas.openxmlformats.org/officeDocument/2006/relationships/image" Target="../media/image188.jpeg"/><Relationship Id="rId75" Type="http://schemas.openxmlformats.org/officeDocument/2006/relationships/image" Target="../media/image193.png"/><Relationship Id="rId1" Type="http://schemas.openxmlformats.org/officeDocument/2006/relationships/slideLayout" Target="../slideLayouts/slideLayout5.xml"/><Relationship Id="rId6" Type="http://schemas.openxmlformats.org/officeDocument/2006/relationships/image" Target="../media/image126.jpeg"/></Relationships>
</file>

<file path=ppt/slides/_rels/slide33.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198.png"/><Relationship Id="rId4" Type="http://schemas.openxmlformats.org/officeDocument/2006/relationships/image" Target="../media/image19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video" Target="file:///C:\Users\husmith\Documents\Hunter%20Drive\Competitions\FRC\Getting%20Started\FRC%202014%20Quick%20Start%20Guide\enviroment.mp4" TargetMode="External"/><Relationship Id="rId4" Type="http://schemas.openxmlformats.org/officeDocument/2006/relationships/image" Target="../media/image199.png"/></Relationships>
</file>

<file path=ppt/slides/_rels/slide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02.png"/><Relationship Id="rId4" Type="http://schemas.openxmlformats.org/officeDocument/2006/relationships/image" Target="../media/image201.png"/></Relationships>
</file>

<file path=ppt/slides/_rels/slide3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207.png"/><Relationship Id="rId4" Type="http://schemas.openxmlformats.org/officeDocument/2006/relationships/image" Target="../media/image206.png"/></Relationships>
</file>

<file path=ppt/slides/_rels/slide3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www.ni.com/FRC"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12.png"/><Relationship Id="rId4" Type="http://schemas.openxmlformats.org/officeDocument/2006/relationships/image" Target="../media/image211.png"/></Relationships>
</file>

<file path=ppt/slides/_rels/slide4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14.gif"/></Relationships>
</file>

<file path=ppt/slides/_rels/slide4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217.png"/><Relationship Id="rId4" Type="http://schemas.openxmlformats.org/officeDocument/2006/relationships/image" Target="../media/image21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219.png"/></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222.png"/><Relationship Id="rId4" Type="http://schemas.openxmlformats.org/officeDocument/2006/relationships/image" Target="../media/image221.png"/></Relationships>
</file>

<file path=ppt/slides/_rels/slide4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226.png"/><Relationship Id="rId4" Type="http://schemas.openxmlformats.org/officeDocument/2006/relationships/image" Target="../media/image225.png"/></Relationships>
</file>

<file path=ppt/slides/_rels/slide4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2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231.png"/><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230.png"/><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oleObject" Target="../embeddings/oleObject4.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5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242.png"/><Relationship Id="rId4" Type="http://schemas.openxmlformats.org/officeDocument/2006/relationships/image" Target="../media/image241.png"/></Relationships>
</file>

<file path=ppt/slides/_rels/slide5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244.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246.png"/></Relationships>
</file>

<file path=ppt/slides/_rels/slide5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251.png"/></Relationships>
</file>

<file path=ppt/slides/_rels/slide6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hyperlink" Target="http://www.ni.com/gettingstarted/labviewbasics/datastructures.htm" TargetMode="External"/><Relationship Id="rId3" Type="http://schemas.openxmlformats.org/officeDocument/2006/relationships/hyperlink" Target="http://www.ni.com/academic/students/learn-labview/" TargetMode="External"/><Relationship Id="rId7" Type="http://schemas.openxmlformats.org/officeDocument/2006/relationships/hyperlink" Target="http://www.ni.com/gettingstarted/labviewbasics/tools.htm"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hyperlink" Target="http://www.ni.com/gettingstarted/labviewbasics/dataflow.htm" TargetMode="External"/><Relationship Id="rId11" Type="http://schemas.openxmlformats.org/officeDocument/2006/relationships/image" Target="../media/image47.png"/><Relationship Id="rId5" Type="http://schemas.openxmlformats.org/officeDocument/2006/relationships/hyperlink" Target="https://decibel.ni.com/content/docs/DOC-4819" TargetMode="External"/><Relationship Id="rId10" Type="http://schemas.openxmlformats.org/officeDocument/2006/relationships/hyperlink" Target="https://decibel.ni.com/content/docs/DOC-14708" TargetMode="External"/><Relationship Id="rId4" Type="http://schemas.openxmlformats.org/officeDocument/2006/relationships/hyperlink" Target="http://www.ni.com/academic/students/learn-labview/environment/" TargetMode="External"/><Relationship Id="rId9" Type="http://schemas.openxmlformats.org/officeDocument/2006/relationships/hyperlink" Target="http://www.ni.com/gettingstarted/labviewbasics/debug.htm"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258.png"/></Relationships>
</file>

<file path=ppt/slides/_rels/slide6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68.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267.png"/><Relationship Id="rId11" Type="http://schemas.openxmlformats.org/officeDocument/2006/relationships/image" Target="../media/image272.png"/><Relationship Id="rId5" Type="http://schemas.openxmlformats.org/officeDocument/2006/relationships/image" Target="../media/image266.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s>
</file>

<file path=ppt/slides/_rels/slide69.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80.png"/></Relationships>
</file>

<file path=ppt/slides/_rels/slide7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285.png"/></Relationships>
</file>

<file path=ppt/slides/_rels/slide7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46.gi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43.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46.gif"/><Relationship Id="rId4" Type="http://schemas.openxmlformats.org/officeDocument/2006/relationships/image" Target="../media/image291.png"/></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8" Type="http://schemas.openxmlformats.org/officeDocument/2006/relationships/hyperlink" Target="http://www.ni.com/white-paper/3782/en/" TargetMode="External"/><Relationship Id="rId3" Type="http://schemas.openxmlformats.org/officeDocument/2006/relationships/hyperlink" Target="http://wpilib.screenstepslive.com/s/3120/m/8559/l/89729-configuring-an-axis-camera" TargetMode="External"/><Relationship Id="rId7" Type="http://schemas.openxmlformats.org/officeDocument/2006/relationships/hyperlink" Target="https://decibel.ni.com/content/docs/DOC-26317"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hyperlink" Target="http://zone.ni.com/reference/en-XX/help/370281M-01/nivisionlvbasics/ni_vision_function_palettes/" TargetMode="External"/><Relationship Id="rId5" Type="http://schemas.openxmlformats.org/officeDocument/2006/relationships/hyperlink" Target="https://decibel.ni.com/content/docs/DOC-20173" TargetMode="External"/><Relationship Id="rId10" Type="http://schemas.openxmlformats.org/officeDocument/2006/relationships/image" Target="../media/image47.png"/><Relationship Id="rId4" Type="http://schemas.openxmlformats.org/officeDocument/2006/relationships/hyperlink" Target="https://decibel.ni.com/content/docs/DOC-26318" TargetMode="External"/><Relationship Id="rId9" Type="http://schemas.openxmlformats.org/officeDocument/2006/relationships/hyperlink" Target="https://decibel.ni.com/content/docs/DOC-26300"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9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294.png"/></Relationships>
</file>

<file path=ppt/slides/_rels/slide9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295.png"/><Relationship Id="rId4" Type="http://schemas.openxmlformats.org/officeDocument/2006/relationships/image" Target="../media/image25.png"/></Relationships>
</file>

<file path=ppt/slides/_rels/slide9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300.png"/></Relationships>
</file>

<file path=ppt/slides/_rels/slide9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98.xml"/><Relationship Id="rId1" Type="http://schemas.openxmlformats.org/officeDocument/2006/relationships/slideLayout" Target="../slideLayouts/slideLayout3.xml"/><Relationship Id="rId5" Type="http://schemas.openxmlformats.org/officeDocument/2006/relationships/image" Target="../media/image304.png"/><Relationship Id="rId4" Type="http://schemas.openxmlformats.org/officeDocument/2006/relationships/image" Target="../media/image303.png"/></Relationships>
</file>

<file path=ppt/slides/_rels/slide9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Use This Training Deck</a:t>
            </a:r>
            <a:endParaRPr lang="en-US" dirty="0"/>
          </a:p>
        </p:txBody>
      </p:sp>
      <p:sp>
        <p:nvSpPr>
          <p:cNvPr id="5" name="Content Placeholder 4"/>
          <p:cNvSpPr>
            <a:spLocks noGrp="1"/>
          </p:cNvSpPr>
          <p:nvPr>
            <p:ph idx="1"/>
          </p:nvPr>
        </p:nvSpPr>
        <p:spPr>
          <a:xfrm>
            <a:off x="228600" y="990600"/>
            <a:ext cx="8686800" cy="5638800"/>
          </a:xfrm>
          <a:solidFill>
            <a:srgbClr val="FFC000"/>
          </a:solidFill>
        </p:spPr>
        <p:txBody>
          <a:bodyPr>
            <a:normAutofit fontScale="92500" lnSpcReduction="20000"/>
          </a:bodyPr>
          <a:lstStyle/>
          <a:p>
            <a:endParaRPr lang="en-US" dirty="0" smtClean="0"/>
          </a:p>
          <a:p>
            <a:r>
              <a:rPr lang="en-US" dirty="0" smtClean="0"/>
              <a:t>This slide deck is designed to give teams and mentors an overview of important concepts so they can achieve a quick start in using  FRC LabVIEW on their own. </a:t>
            </a:r>
          </a:p>
          <a:p>
            <a:endParaRPr lang="en-US" dirty="0" smtClean="0"/>
          </a:p>
          <a:p>
            <a:r>
              <a:rPr lang="en-US" dirty="0" smtClean="0"/>
              <a:t>At the end of each section, there is a list of links with more detailed tutorials, training, and troubleshooting info if you want to explore a certain topic in more detail. </a:t>
            </a:r>
            <a:br>
              <a:rPr lang="en-US" dirty="0" smtClean="0"/>
            </a:br>
            <a:r>
              <a:rPr lang="en-US" dirty="0" smtClean="0"/>
              <a:t>(All Quick Start Links are listed on ni.com/frc.)</a:t>
            </a:r>
          </a:p>
          <a:p>
            <a:endParaRPr lang="en-US" dirty="0" smtClean="0"/>
          </a:p>
          <a:p>
            <a:r>
              <a:rPr lang="en-US" dirty="0" smtClean="0"/>
              <a:t>This training will be updated throughout the FRC season as I get more feedback on ni.com/frc.</a:t>
            </a:r>
          </a:p>
          <a:p>
            <a:endParaRPr lang="en-US" dirty="0" smtClean="0"/>
          </a:p>
          <a:p>
            <a:r>
              <a:rPr lang="en-US" dirty="0" smtClean="0"/>
              <a:t>Be sure to </a:t>
            </a:r>
            <a:r>
              <a:rPr lang="en-US" u="sng" dirty="0" smtClean="0"/>
              <a:t>install LabVIEW </a:t>
            </a:r>
            <a:r>
              <a:rPr lang="en-US" dirty="0" smtClean="0"/>
              <a:t>before the presentation and read the notes because they contain a lot of additional information.</a:t>
            </a:r>
          </a:p>
          <a:p>
            <a:endParaRPr lang="en-US" dirty="0" smtClean="0"/>
          </a:p>
          <a:p>
            <a:r>
              <a:rPr lang="en-US" dirty="0" smtClean="0"/>
              <a:t>This slide is hidden by default.</a:t>
            </a:r>
            <a:endParaRPr lang="en-US" dirty="0"/>
          </a:p>
        </p:txBody>
      </p:sp>
      <p:sp>
        <p:nvSpPr>
          <p:cNvPr id="6" name="Rectangle 5"/>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Updated </a:t>
            </a:r>
          </a:p>
          <a:p>
            <a:pPr algn="ctr"/>
            <a:r>
              <a:rPr lang="en-US" sz="1100" b="1" dirty="0" smtClean="0">
                <a:latin typeface="Arial" pitchFamily="34" charset="0"/>
                <a:cs typeface="Arial" pitchFamily="34" charset="0"/>
              </a:rPr>
              <a:t>12/4/14</a:t>
            </a:r>
            <a:endParaRPr lang="en-US" sz="1100" b="1" dirty="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7" name="Picture 1"/>
          <p:cNvPicPr>
            <a:picLocks noChangeAspect="1" noChangeArrowheads="1"/>
          </p:cNvPicPr>
          <p:nvPr/>
        </p:nvPicPr>
        <p:blipFill>
          <a:blip r:embed="rId3" cstate="print"/>
          <a:srcRect/>
          <a:stretch>
            <a:fillRect/>
          </a:stretch>
        </p:blipFill>
        <p:spPr bwMode="auto">
          <a:xfrm>
            <a:off x="1255488" y="1600200"/>
            <a:ext cx="6400800" cy="460663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Software Orientation: Team Code</a:t>
            </a:r>
            <a:endParaRPr lang="en-US" dirty="0"/>
          </a:p>
        </p:txBody>
      </p:sp>
      <p:sp>
        <p:nvSpPr>
          <p:cNvPr id="6" name="Rectangle 5"/>
          <p:cNvSpPr/>
          <p:nvPr/>
        </p:nvSpPr>
        <p:spPr>
          <a:xfrm>
            <a:off x="150588" y="2293620"/>
            <a:ext cx="9144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Instructions Included</a:t>
            </a:r>
            <a:endParaRPr lang="en-US" sz="1200" dirty="0"/>
          </a:p>
        </p:txBody>
      </p:sp>
      <p:sp>
        <p:nvSpPr>
          <p:cNvPr id="7" name="Isosceles Triangle 6"/>
          <p:cNvSpPr/>
          <p:nvPr/>
        </p:nvSpPr>
        <p:spPr>
          <a:xfrm rot="5400000">
            <a:off x="1064988" y="2293620"/>
            <a:ext cx="381000" cy="381000"/>
          </a:xfrm>
          <a:prstGeom prst="triangle">
            <a:avLst>
              <a:gd name="adj" fmla="val 6956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7848600" y="3048000"/>
            <a:ext cx="11430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Edit this code</a:t>
            </a:r>
            <a:endParaRPr lang="en-US" sz="1200" dirty="0"/>
          </a:p>
        </p:txBody>
      </p:sp>
      <p:sp>
        <p:nvSpPr>
          <p:cNvPr id="9" name="Isosceles Triangle 8"/>
          <p:cNvSpPr/>
          <p:nvPr/>
        </p:nvSpPr>
        <p:spPr>
          <a:xfrm rot="16200000">
            <a:off x="7467600" y="2971800"/>
            <a:ext cx="304800" cy="457200"/>
          </a:xfrm>
          <a:prstGeom prst="triangle">
            <a:avLst>
              <a:gd name="adj" fmla="val 2384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7010400" y="4724400"/>
            <a:ext cx="11430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Edit this code</a:t>
            </a:r>
            <a:endParaRPr lang="en-US" sz="1200" dirty="0"/>
          </a:p>
        </p:txBody>
      </p:sp>
      <p:sp>
        <p:nvSpPr>
          <p:cNvPr id="12" name="Isosceles Triangle 11"/>
          <p:cNvSpPr/>
          <p:nvPr/>
        </p:nvSpPr>
        <p:spPr>
          <a:xfrm rot="16200000">
            <a:off x="6629400" y="4648200"/>
            <a:ext cx="304800" cy="457200"/>
          </a:xfrm>
          <a:prstGeom prst="triangle">
            <a:avLst>
              <a:gd name="adj" fmla="val 2384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1143000" y="838200"/>
            <a:ext cx="6705600" cy="923330"/>
          </a:xfrm>
          <a:prstGeom prst="rect">
            <a:avLst/>
          </a:prstGeom>
          <a:noFill/>
        </p:spPr>
        <p:txBody>
          <a:bodyPr wrap="square" rtlCol="0">
            <a:spAutoFit/>
          </a:bodyPr>
          <a:lstStyle/>
          <a:p>
            <a:r>
              <a:rPr lang="en-US" dirty="0" smtClean="0"/>
              <a:t>This is the Autonomous Independent VI for creating your autonomous program. This is one of the VIs you need to edit.</a:t>
            </a:r>
          </a:p>
          <a:p>
            <a:endParaRPr lang="en-US" dirty="0"/>
          </a:p>
        </p:txBody>
      </p:sp>
      <p:sp>
        <p:nvSpPr>
          <p:cNvPr id="13" name="Rectangle 12"/>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Watchdog</a:t>
            </a:r>
            <a:endParaRPr lang="en-US" dirty="0"/>
          </a:p>
        </p:txBody>
      </p:sp>
      <p:sp>
        <p:nvSpPr>
          <p:cNvPr id="3" name="Content Placeholder 2"/>
          <p:cNvSpPr>
            <a:spLocks noGrp="1"/>
          </p:cNvSpPr>
          <p:nvPr>
            <p:ph idx="1"/>
          </p:nvPr>
        </p:nvSpPr>
        <p:spPr/>
        <p:txBody>
          <a:bodyPr/>
          <a:lstStyle/>
          <a:p>
            <a:r>
              <a:rPr lang="en-US" dirty="0" smtClean="0"/>
              <a:t>System Watchdog</a:t>
            </a:r>
          </a:p>
          <a:p>
            <a:pPr lvl="1"/>
            <a:r>
              <a:rPr lang="en-US" dirty="0" smtClean="0"/>
              <a:t>Monitors communication from Driver Station</a:t>
            </a:r>
          </a:p>
          <a:p>
            <a:pPr lvl="1"/>
            <a:r>
              <a:rPr lang="en-US" dirty="0" smtClean="0"/>
              <a:t>Turns off outputs if there is no robot communication in 100 ms</a:t>
            </a:r>
          </a:p>
          <a:p>
            <a:pPr lvl="1"/>
            <a:r>
              <a:rPr lang="en-US" dirty="0" smtClean="0"/>
              <a:t>Causes</a:t>
            </a:r>
          </a:p>
          <a:p>
            <a:pPr marL="1371600" lvl="2" indent="-457200">
              <a:buFont typeface="+mj-lt"/>
              <a:buAutoNum type="arabicPeriod"/>
            </a:pPr>
            <a:r>
              <a:rPr lang="en-US" dirty="0" smtClean="0"/>
              <a:t>No communication—radio issues?</a:t>
            </a:r>
          </a:p>
          <a:p>
            <a:pPr marL="1371600" lvl="2" indent="-457200">
              <a:buFont typeface="+mj-lt"/>
              <a:buAutoNum type="arabicPeriod"/>
            </a:pPr>
            <a:r>
              <a:rPr lang="en-US" dirty="0" smtClean="0"/>
              <a:t>Slow  communication—CPU overload?</a:t>
            </a:r>
          </a:p>
          <a:p>
            <a:pPr marL="1371600" lvl="2" indent="-457200">
              <a:buFont typeface="+mj-lt"/>
              <a:buAutoNum type="arabicPeriod"/>
            </a:pPr>
            <a:r>
              <a:rPr lang="en-US" dirty="0" smtClean="0"/>
              <a:t>Driver Station running too slowly—dashboard hogging CPU</a:t>
            </a:r>
          </a:p>
          <a:p>
            <a:endParaRPr lang="en-US" dirty="0"/>
          </a:p>
        </p:txBody>
      </p:sp>
      <p:sp>
        <p:nvSpPr>
          <p:cNvPr id="4" name="Rectangle 3"/>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Config Timeouts</a:t>
            </a:r>
            <a:endParaRPr lang="en-US" dirty="0"/>
          </a:p>
        </p:txBody>
      </p:sp>
      <p:sp>
        <p:nvSpPr>
          <p:cNvPr id="3" name="Content Placeholder 2"/>
          <p:cNvSpPr>
            <a:spLocks noGrp="1"/>
          </p:cNvSpPr>
          <p:nvPr>
            <p:ph idx="1"/>
          </p:nvPr>
        </p:nvSpPr>
        <p:spPr/>
        <p:txBody>
          <a:bodyPr/>
          <a:lstStyle/>
          <a:p>
            <a:r>
              <a:rPr lang="en-US" dirty="0" smtClean="0"/>
              <a:t>You can turn on/off safety timeouts</a:t>
            </a:r>
          </a:p>
          <a:p>
            <a:r>
              <a:rPr lang="en-US" dirty="0" smtClean="0"/>
              <a:t>Available for RobotDrive, MotorControl, PWM, Relay, and Solenoid</a:t>
            </a:r>
          </a:p>
        </p:txBody>
      </p:sp>
      <p:pic>
        <p:nvPicPr>
          <p:cNvPr id="2050" name="Picture 2"/>
          <p:cNvPicPr>
            <a:picLocks noChangeAspect="1" noChangeArrowheads="1"/>
          </p:cNvPicPr>
          <p:nvPr/>
        </p:nvPicPr>
        <p:blipFill>
          <a:blip r:embed="rId3" cstate="print"/>
          <a:srcRect/>
          <a:stretch>
            <a:fillRect/>
          </a:stretch>
        </p:blipFill>
        <p:spPr bwMode="auto">
          <a:xfrm>
            <a:off x="609600" y="2819400"/>
            <a:ext cx="7591908" cy="2876550"/>
          </a:xfrm>
          <a:prstGeom prst="rect">
            <a:avLst/>
          </a:prstGeom>
          <a:noFill/>
          <a:ln w="9525">
            <a:noFill/>
            <a:miter lim="800000"/>
            <a:headEnd/>
            <a:tailEnd/>
          </a:ln>
        </p:spPr>
      </p:pic>
      <p:sp>
        <p:nvSpPr>
          <p:cNvPr id="5" name="Rectangle 4"/>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Autonomous Strategies</a:t>
            </a:r>
            <a:endParaRPr lang="en-US" dirty="0"/>
          </a:p>
        </p:txBody>
      </p:sp>
      <p:sp>
        <p:nvSpPr>
          <p:cNvPr id="3" name="Content Placeholder 2"/>
          <p:cNvSpPr>
            <a:spLocks noGrp="1"/>
          </p:cNvSpPr>
          <p:nvPr>
            <p:ph idx="1"/>
          </p:nvPr>
        </p:nvSpPr>
        <p:spPr/>
        <p:txBody>
          <a:bodyPr/>
          <a:lstStyle/>
          <a:p>
            <a:r>
              <a:rPr lang="en-US" dirty="0" smtClean="0"/>
              <a:t>Easiest Autonomous—Tell the robot to do the same thing every time!</a:t>
            </a:r>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228600" y="2362200"/>
            <a:ext cx="8602579" cy="2476500"/>
          </a:xfrm>
          <a:prstGeom prst="rect">
            <a:avLst/>
          </a:prstGeom>
          <a:noFill/>
          <a:ln w="9525">
            <a:noFill/>
            <a:miter lim="800000"/>
            <a:headEnd/>
            <a:tailEnd/>
          </a:ln>
        </p:spPr>
      </p:pic>
      <p:sp>
        <p:nvSpPr>
          <p:cNvPr id="5" name="Rectangle 4"/>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Autonomous Strategies</a:t>
            </a:r>
            <a:endParaRPr lang="en-US" dirty="0"/>
          </a:p>
        </p:txBody>
      </p:sp>
      <p:sp>
        <p:nvSpPr>
          <p:cNvPr id="3" name="Content Placeholder 2"/>
          <p:cNvSpPr>
            <a:spLocks noGrp="1"/>
          </p:cNvSpPr>
          <p:nvPr>
            <p:ph idx="1"/>
          </p:nvPr>
        </p:nvSpPr>
        <p:spPr/>
        <p:txBody>
          <a:bodyPr/>
          <a:lstStyle/>
          <a:p>
            <a:r>
              <a:rPr lang="en-US" dirty="0" smtClean="0"/>
              <a:t>Closed-loop feedback</a:t>
            </a:r>
            <a:endParaRPr lang="en-US" dirty="0"/>
          </a:p>
        </p:txBody>
      </p:sp>
      <p:pic>
        <p:nvPicPr>
          <p:cNvPr id="9219" name="Picture 3"/>
          <p:cNvPicPr>
            <a:picLocks noChangeAspect="1" noChangeArrowheads="1"/>
          </p:cNvPicPr>
          <p:nvPr/>
        </p:nvPicPr>
        <p:blipFill>
          <a:blip r:embed="rId3" cstate="print"/>
          <a:srcRect/>
          <a:stretch>
            <a:fillRect/>
          </a:stretch>
        </p:blipFill>
        <p:spPr bwMode="auto">
          <a:xfrm>
            <a:off x="209550" y="3200400"/>
            <a:ext cx="2686050" cy="2552700"/>
          </a:xfrm>
          <a:prstGeom prst="rect">
            <a:avLst/>
          </a:prstGeom>
          <a:noFill/>
          <a:ln w="9525">
            <a:noFill/>
            <a:miter lim="800000"/>
            <a:headEnd/>
            <a:tailEnd/>
          </a:ln>
        </p:spPr>
      </p:pic>
      <p:pic>
        <p:nvPicPr>
          <p:cNvPr id="9220" name="Picture 4" descr="C:\Users\aarizmen\Desktop\Test\FRC\AutonomousFeedback.png"/>
          <p:cNvPicPr>
            <a:picLocks noChangeAspect="1" noChangeArrowheads="1"/>
          </p:cNvPicPr>
          <p:nvPr/>
        </p:nvPicPr>
        <p:blipFill>
          <a:blip r:embed="rId4" cstate="print"/>
          <a:srcRect/>
          <a:stretch>
            <a:fillRect/>
          </a:stretch>
        </p:blipFill>
        <p:spPr bwMode="auto">
          <a:xfrm>
            <a:off x="3065462" y="2819400"/>
            <a:ext cx="6078538" cy="3581400"/>
          </a:xfrm>
          <a:prstGeom prst="rect">
            <a:avLst/>
          </a:prstGeom>
          <a:noFill/>
        </p:spPr>
      </p:pic>
      <p:sp>
        <p:nvSpPr>
          <p:cNvPr id="6" name="Rectangle 5"/>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Programming Resources</a:t>
            </a:r>
            <a:endParaRPr lang="en-US" dirty="0"/>
          </a:p>
        </p:txBody>
      </p:sp>
      <p:sp>
        <p:nvSpPr>
          <p:cNvPr id="3" name="Content Placeholder 2"/>
          <p:cNvSpPr>
            <a:spLocks noGrp="1"/>
          </p:cNvSpPr>
          <p:nvPr>
            <p:ph idx="1"/>
          </p:nvPr>
        </p:nvSpPr>
        <p:spPr/>
        <p:txBody>
          <a:bodyPr>
            <a:normAutofit lnSpcReduction="10000"/>
          </a:bodyPr>
          <a:lstStyle/>
          <a:p>
            <a:r>
              <a:rPr lang="en-US" dirty="0" smtClean="0">
                <a:hlinkClick r:id="rId3"/>
              </a:rPr>
              <a:t>Full FRC LabVIEW Training (Beginner and Advanced—4.5 Hours Each)</a:t>
            </a:r>
            <a:endParaRPr lang="en-US" dirty="0" smtClean="0"/>
          </a:p>
          <a:p>
            <a:r>
              <a:rPr lang="en-US" dirty="0" smtClean="0">
                <a:hlinkClick r:id="rId4"/>
              </a:rPr>
              <a:t>Programming for Performance</a:t>
            </a:r>
            <a:endParaRPr lang="en-US" dirty="0" smtClean="0"/>
          </a:p>
          <a:p>
            <a:r>
              <a:rPr lang="en-US" dirty="0" smtClean="0">
                <a:hlinkClick r:id="rId5"/>
              </a:rPr>
              <a:t>Sensor Fusion Tutorial</a:t>
            </a:r>
            <a:endParaRPr lang="en-US" dirty="0" smtClean="0"/>
          </a:p>
          <a:p>
            <a:r>
              <a:rPr lang="en-US" dirty="0" smtClean="0">
                <a:hlinkClick r:id="rId6"/>
              </a:rPr>
              <a:t>Autonomous Timed Movement</a:t>
            </a:r>
            <a:endParaRPr lang="en-US" dirty="0" smtClean="0"/>
          </a:p>
          <a:p>
            <a:endParaRPr lang="en-US" dirty="0" smtClean="0"/>
          </a:p>
          <a:p>
            <a:endParaRPr lang="en-US" dirty="0" smtClean="0"/>
          </a:p>
          <a:p>
            <a:endParaRPr lang="en-US" dirty="0" smtClean="0"/>
          </a:p>
          <a:p>
            <a:r>
              <a:rPr lang="en-US" dirty="0" smtClean="0"/>
              <a:t>Forum Support (year round)</a:t>
            </a:r>
          </a:p>
          <a:p>
            <a:pPr lvl="1"/>
            <a:r>
              <a:rPr lang="en-US" dirty="0" smtClean="0"/>
              <a:t>ni.com/frc</a:t>
            </a:r>
          </a:p>
          <a:p>
            <a:r>
              <a:rPr lang="en-US" dirty="0" smtClean="0"/>
              <a:t>Phone Support (during build season only)</a:t>
            </a:r>
          </a:p>
          <a:p>
            <a:pPr lvl="1"/>
            <a:r>
              <a:rPr lang="en-US" dirty="0" smtClean="0"/>
              <a:t>(866) 511-6285 from 1:00 to 7:00 p.m. (Central Time)</a:t>
            </a:r>
          </a:p>
          <a:p>
            <a:endParaRPr lang="en-US" dirty="0"/>
          </a:p>
        </p:txBody>
      </p:sp>
      <p:pic>
        <p:nvPicPr>
          <p:cNvPr id="6" name="Picture 7" descr="C:\Users\husmith\Documents\Hunter Drive\Competitions\FRC\Screenshots\FRC GSW.png"/>
          <p:cNvPicPr>
            <a:picLocks noChangeAspect="1" noChangeArrowheads="1"/>
          </p:cNvPicPr>
          <p:nvPr/>
        </p:nvPicPr>
        <p:blipFill>
          <a:blip r:embed="rId7" cstate="print"/>
          <a:srcRect l="-2"/>
          <a:stretch>
            <a:fillRect/>
          </a:stretch>
        </p:blipFill>
        <p:spPr bwMode="auto">
          <a:xfrm>
            <a:off x="6553200" y="3200400"/>
            <a:ext cx="2133600" cy="1600200"/>
          </a:xfrm>
          <a:prstGeom prst="rect">
            <a:avLst/>
          </a:prstGeom>
          <a:noFill/>
          <a:ln w="3175">
            <a:solidFill>
              <a:srgbClr val="000000"/>
            </a:solidFill>
          </a:ln>
        </p:spPr>
      </p:pic>
      <p:sp>
        <p:nvSpPr>
          <p:cNvPr id="7" name="Rectangle 6"/>
          <p:cNvSpPr/>
          <p:nvPr/>
        </p:nvSpPr>
        <p:spPr>
          <a:xfrm>
            <a:off x="6705600" y="3276600"/>
            <a:ext cx="1913965" cy="14478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FRC LabVIEW Quick Start Guide</a:t>
            </a:r>
          </a:p>
        </p:txBody>
      </p:sp>
      <p:sp>
        <p:nvSpPr>
          <p:cNvPr id="8" name="Rectangle 7"/>
          <p:cNvSpPr/>
          <p:nvPr/>
        </p:nvSpPr>
        <p:spPr>
          <a:xfrm>
            <a:off x="6400800" y="1905000"/>
            <a:ext cx="2011833" cy="914400"/>
          </a:xfrm>
          <a:prstGeom prst="rect">
            <a:avLst/>
          </a:prstGeom>
          <a:solidFill>
            <a:srgbClr val="FFBB00"/>
          </a:solidFill>
        </p:spPr>
        <p:txBody>
          <a:bodyPr wrap="square">
            <a:spAutoFit/>
          </a:bodyPr>
          <a:lstStyle/>
          <a:p>
            <a:pPr algn="ctr"/>
            <a:r>
              <a:rPr lang="en-US" dirty="0" smtClean="0"/>
              <a:t>All links available at</a:t>
            </a:r>
          </a:p>
          <a:p>
            <a:pPr algn="ctr"/>
            <a:r>
              <a:rPr lang="en-US" dirty="0" smtClean="0"/>
              <a:t>ni.com/frc or</a:t>
            </a:r>
          </a:p>
          <a:p>
            <a:pPr algn="ctr"/>
            <a:r>
              <a:rPr lang="en-US" dirty="0" smtClean="0"/>
              <a:t>click this button</a:t>
            </a:r>
            <a:endParaRPr lang="en-US" dirty="0"/>
          </a:p>
        </p:txBody>
      </p:sp>
      <p:sp>
        <p:nvSpPr>
          <p:cNvPr id="9" name="Isosceles Triangle 8"/>
          <p:cNvSpPr/>
          <p:nvPr/>
        </p:nvSpPr>
        <p:spPr>
          <a:xfrm rot="10800000">
            <a:off x="6400800" y="2819400"/>
            <a:ext cx="1981200" cy="609600"/>
          </a:xfrm>
          <a:prstGeom prst="triangle">
            <a:avLst>
              <a:gd name="adj" fmla="val 2431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0" name="Picture 2" descr="http://john.do/wp-content/uploads/2013/09/all-the-things.jpg"/>
          <p:cNvPicPr>
            <a:picLocks noChangeAspect="1" noChangeArrowheads="1"/>
          </p:cNvPicPr>
          <p:nvPr/>
        </p:nvPicPr>
        <p:blipFill>
          <a:blip r:embed="rId3" cstate="screen"/>
          <a:srcRect/>
          <a:stretch>
            <a:fillRect/>
          </a:stretch>
        </p:blipFill>
        <p:spPr bwMode="auto">
          <a:xfrm>
            <a:off x="0" y="910889"/>
            <a:ext cx="9144000" cy="5947111"/>
          </a:xfrm>
          <a:prstGeom prst="rect">
            <a:avLst/>
          </a:prstGeom>
          <a:noFill/>
        </p:spPr>
      </p:pic>
      <p:sp>
        <p:nvSpPr>
          <p:cNvPr id="27" name="TextBox 26"/>
          <p:cNvSpPr txBox="1"/>
          <p:nvPr/>
        </p:nvSpPr>
        <p:spPr>
          <a:xfrm>
            <a:off x="-76200" y="1368089"/>
            <a:ext cx="9144000" cy="5016758"/>
          </a:xfrm>
          <a:prstGeom prst="rect">
            <a:avLst/>
          </a:prstGeom>
          <a:noFill/>
        </p:spPr>
        <p:txBody>
          <a:bodyPr wrap="square" rtlCol="0">
            <a:spAutoFit/>
          </a:bodyPr>
          <a:lstStyle/>
          <a:p>
            <a:pPr algn="ctr"/>
            <a:r>
              <a:rPr lang="en-US" sz="8000" b="1" dirty="0" smtClean="0">
                <a:ln>
                  <a:solidFill>
                    <a:schemeClr val="tx1"/>
                  </a:solidFill>
                </a:ln>
                <a:solidFill>
                  <a:schemeClr val="bg1"/>
                </a:solidFill>
              </a:rPr>
              <a:t>LABVIEW </a:t>
            </a:r>
          </a:p>
          <a:p>
            <a:pPr algn="ctr"/>
            <a:r>
              <a:rPr lang="en-US" sz="8000" b="1" dirty="0" smtClean="0">
                <a:ln>
                  <a:solidFill>
                    <a:schemeClr val="tx1"/>
                  </a:solidFill>
                </a:ln>
                <a:solidFill>
                  <a:schemeClr val="bg1"/>
                </a:solidFill>
              </a:rPr>
              <a:t>      </a:t>
            </a:r>
          </a:p>
          <a:p>
            <a:pPr algn="ctr"/>
            <a:endParaRPr lang="en-US" sz="8000" b="1" dirty="0" smtClean="0">
              <a:ln>
                <a:solidFill>
                  <a:schemeClr val="tx1"/>
                </a:solidFill>
              </a:ln>
              <a:solidFill>
                <a:schemeClr val="bg1"/>
              </a:solidFill>
            </a:endParaRPr>
          </a:p>
          <a:p>
            <a:pPr algn="ctr"/>
            <a:r>
              <a:rPr lang="en-US" sz="8000" b="1" dirty="0" smtClean="0">
                <a:ln>
                  <a:solidFill>
                    <a:schemeClr val="tx1"/>
                  </a:solidFill>
                </a:ln>
                <a:solidFill>
                  <a:schemeClr val="bg1"/>
                </a:solidFill>
              </a:rPr>
              <a:t>ALL THE THINGS</a:t>
            </a:r>
            <a:endParaRPr lang="en-US" sz="8000" b="1" dirty="0">
              <a:ln>
                <a:solidFill>
                  <a:schemeClr val="tx1"/>
                </a:solidFill>
              </a:ln>
              <a:solidFill>
                <a:schemeClr val="bg1"/>
              </a:solidFill>
            </a:endParaRPr>
          </a:p>
        </p:txBody>
      </p:sp>
      <p:sp>
        <p:nvSpPr>
          <p:cNvPr id="12" name="Rectangle 11"/>
          <p:cNvSpPr/>
          <p:nvPr/>
        </p:nvSpPr>
        <p:spPr>
          <a:xfrm>
            <a:off x="0" y="0"/>
            <a:ext cx="914400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6" descr="http://www.labviewhacker.com/lib/tpl/lvh/images/LabVIEWHacker.png"/>
          <p:cNvPicPr>
            <a:picLocks noChangeAspect="1" noChangeArrowheads="1"/>
          </p:cNvPicPr>
          <p:nvPr/>
        </p:nvPicPr>
        <p:blipFill>
          <a:blip r:embed="rId4" cstate="screen"/>
          <a:srcRect/>
          <a:stretch>
            <a:fillRect/>
          </a:stretch>
        </p:blipFill>
        <p:spPr bwMode="auto">
          <a:xfrm>
            <a:off x="1143000" y="0"/>
            <a:ext cx="5829300" cy="661704"/>
          </a:xfrm>
          <a:prstGeom prst="rect">
            <a:avLst/>
          </a:prstGeom>
          <a:noFill/>
        </p:spPr>
      </p:pic>
      <p:sp>
        <p:nvSpPr>
          <p:cNvPr id="15" name="TextBox 14"/>
          <p:cNvSpPr txBox="1"/>
          <p:nvPr/>
        </p:nvSpPr>
        <p:spPr>
          <a:xfrm>
            <a:off x="6858000" y="228600"/>
            <a:ext cx="1371600" cy="461665"/>
          </a:xfrm>
          <a:prstGeom prst="rect">
            <a:avLst/>
          </a:prstGeom>
          <a:noFill/>
        </p:spPr>
        <p:txBody>
          <a:bodyPr wrap="square" rtlCol="0">
            <a:spAutoFit/>
          </a:bodyPr>
          <a:lstStyle/>
          <a:p>
            <a:r>
              <a:rPr lang="en-US" sz="2400" b="1" dirty="0" smtClean="0">
                <a:solidFill>
                  <a:schemeClr val="bg1"/>
                </a:solidFill>
                <a:latin typeface="Arial Black" pitchFamily="34" charset="0"/>
                <a:cs typeface="Aharoni" pitchFamily="2" charset="-79"/>
              </a:rPr>
              <a:t>.com</a:t>
            </a:r>
            <a:endParaRPr lang="en-US" sz="2400" b="1" dirty="0">
              <a:solidFill>
                <a:schemeClr val="bg1"/>
              </a:solidFill>
              <a:latin typeface="Arial Black" pitchFamily="34" charset="0"/>
              <a:cs typeface="Aharoni" pitchFamily="2" charset="-79"/>
            </a:endParaRPr>
          </a:p>
        </p:txBody>
      </p:sp>
      <p:sp>
        <p:nvSpPr>
          <p:cNvPr id="28" name="Rectangle 27"/>
          <p:cNvSpPr/>
          <p:nvPr/>
        </p:nvSpPr>
        <p:spPr>
          <a:xfrm>
            <a:off x="1981200" y="533400"/>
            <a:ext cx="5334000"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srgbClr val="FFFF00"/>
                </a:solidFill>
              </a:rPr>
              <a:t>Driver Station Ideas, and Offseason Projects</a:t>
            </a:r>
          </a:p>
        </p:txBody>
      </p:sp>
      <p:grpSp>
        <p:nvGrpSpPr>
          <p:cNvPr id="2" name="Group 35"/>
          <p:cNvGrpSpPr/>
          <p:nvPr/>
        </p:nvGrpSpPr>
        <p:grpSpPr>
          <a:xfrm>
            <a:off x="0" y="838200"/>
            <a:ext cx="9766296" cy="6019800"/>
            <a:chOff x="-14514" y="838200"/>
            <a:chExt cx="9766296" cy="6019800"/>
          </a:xfrm>
        </p:grpSpPr>
        <p:sp>
          <p:nvSpPr>
            <p:cNvPr id="25" name="Rectangle 24"/>
            <p:cNvSpPr/>
            <p:nvPr/>
          </p:nvSpPr>
          <p:spPr>
            <a:xfrm>
              <a:off x="0" y="914400"/>
              <a:ext cx="9158514" cy="5943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p:cNvSpPr/>
            <p:nvPr/>
          </p:nvSpPr>
          <p:spPr>
            <a:xfrm>
              <a:off x="-14514" y="5939970"/>
              <a:ext cx="9158514" cy="73297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9" descr="C:\Users\NIK12\Desktop\Untitled.png"/>
            <p:cNvPicPr>
              <a:picLocks noChangeAspect="1" noChangeArrowheads="1"/>
            </p:cNvPicPr>
            <p:nvPr/>
          </p:nvPicPr>
          <p:blipFill>
            <a:blip r:embed="rId5" cstate="screen"/>
            <a:srcRect/>
            <a:stretch>
              <a:fillRect/>
            </a:stretch>
          </p:blipFill>
          <p:spPr bwMode="auto">
            <a:xfrm>
              <a:off x="6477000" y="5577908"/>
              <a:ext cx="2656865" cy="1203892"/>
            </a:xfrm>
            <a:prstGeom prst="rect">
              <a:avLst/>
            </a:prstGeom>
            <a:noFill/>
          </p:spPr>
        </p:pic>
        <p:pic>
          <p:nvPicPr>
            <p:cNvPr id="5" name="Picture 4" descr="http://droneflyers.com/wp-content/uploads/2011/12/ar_drone_2.jpg"/>
            <p:cNvPicPr>
              <a:picLocks noChangeAspect="1" noChangeArrowheads="1"/>
            </p:cNvPicPr>
            <p:nvPr/>
          </p:nvPicPr>
          <p:blipFill>
            <a:blip r:embed="rId6" cstate="screen">
              <a:clrChange>
                <a:clrFrom>
                  <a:srgbClr val="FFFFFF"/>
                </a:clrFrom>
                <a:clrTo>
                  <a:srgbClr val="FFFFFF">
                    <a:alpha val="0"/>
                  </a:srgbClr>
                </a:clrTo>
              </a:clrChange>
            </a:blip>
            <a:srcRect/>
            <a:stretch>
              <a:fillRect/>
            </a:stretch>
          </p:blipFill>
          <p:spPr bwMode="auto">
            <a:xfrm>
              <a:off x="6796314" y="2648856"/>
              <a:ext cx="2955468" cy="1460349"/>
            </a:xfrm>
            <a:prstGeom prst="rect">
              <a:avLst/>
            </a:prstGeom>
            <a:noFill/>
          </p:spPr>
        </p:pic>
        <p:pic>
          <p:nvPicPr>
            <p:cNvPr id="6" name="Picture 4" descr="http://www.thinkgeek.com/images/products/zoom/e9e5_neurosky_mindwave.jpg"/>
            <p:cNvPicPr>
              <a:picLocks noChangeAspect="1" noChangeArrowheads="1"/>
            </p:cNvPicPr>
            <p:nvPr/>
          </p:nvPicPr>
          <p:blipFill>
            <a:blip r:embed="rId7" cstate="screen">
              <a:clrChange>
                <a:clrFrom>
                  <a:srgbClr val="FFFFFF"/>
                </a:clrFrom>
                <a:clrTo>
                  <a:srgbClr val="FFFFFF">
                    <a:alpha val="0"/>
                  </a:srgbClr>
                </a:clrTo>
              </a:clrChange>
            </a:blip>
            <a:srcRect/>
            <a:stretch>
              <a:fillRect/>
            </a:stretch>
          </p:blipFill>
          <p:spPr bwMode="auto">
            <a:xfrm rot="1090156">
              <a:off x="7758485" y="1067816"/>
              <a:ext cx="1339907" cy="1498111"/>
            </a:xfrm>
            <a:prstGeom prst="rect">
              <a:avLst/>
            </a:prstGeom>
            <a:noFill/>
          </p:spPr>
        </p:pic>
        <p:pic>
          <p:nvPicPr>
            <p:cNvPr id="7" name="Picture 2" descr="http://arduino.cc/en/uploads/Main/ArduinoUnoFront.jpg"/>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6541477" y="1048656"/>
              <a:ext cx="1154723" cy="811427"/>
            </a:xfrm>
            <a:prstGeom prst="rect">
              <a:avLst/>
            </a:prstGeom>
            <a:noFill/>
          </p:spPr>
        </p:pic>
        <p:pic>
          <p:nvPicPr>
            <p:cNvPr id="13" name="Picture 2" descr="http://lifekludger.net/images/2010-02-01_1126.jpg"/>
            <p:cNvPicPr>
              <a:picLocks noChangeAspect="1" noChangeArrowheads="1"/>
            </p:cNvPicPr>
            <p:nvPr/>
          </p:nvPicPr>
          <p:blipFill>
            <a:blip r:embed="rId9" cstate="screen"/>
            <a:srcRect/>
            <a:stretch>
              <a:fillRect/>
            </a:stretch>
          </p:blipFill>
          <p:spPr bwMode="auto">
            <a:xfrm>
              <a:off x="152400" y="3962400"/>
              <a:ext cx="1156225" cy="1371600"/>
            </a:xfrm>
            <a:prstGeom prst="rect">
              <a:avLst/>
            </a:prstGeom>
            <a:noFill/>
          </p:spPr>
        </p:pic>
        <p:pic>
          <p:nvPicPr>
            <p:cNvPr id="495618" name="Picture 2" descr="C:\Users\husmith\Desktop\nest-stock-image-1.png"/>
            <p:cNvPicPr>
              <a:picLocks noChangeAspect="1" noChangeArrowheads="1"/>
            </p:cNvPicPr>
            <p:nvPr/>
          </p:nvPicPr>
          <p:blipFill>
            <a:blip r:embed="rId10" cstate="screen"/>
            <a:srcRect/>
            <a:stretch>
              <a:fillRect/>
            </a:stretch>
          </p:blipFill>
          <p:spPr bwMode="auto">
            <a:xfrm>
              <a:off x="0" y="2438400"/>
              <a:ext cx="1428750" cy="1428750"/>
            </a:xfrm>
            <a:prstGeom prst="rect">
              <a:avLst/>
            </a:prstGeom>
            <a:noFill/>
          </p:spPr>
        </p:pic>
        <p:pic>
          <p:nvPicPr>
            <p:cNvPr id="495621" name="Picture 5" descr="C:\Users\husmith\Desktop\Untitled-1.png"/>
            <p:cNvPicPr>
              <a:picLocks noChangeAspect="1" noChangeArrowheads="1"/>
            </p:cNvPicPr>
            <p:nvPr/>
          </p:nvPicPr>
          <p:blipFill>
            <a:blip r:embed="rId11" cstate="screen"/>
            <a:srcRect/>
            <a:stretch>
              <a:fillRect/>
            </a:stretch>
          </p:blipFill>
          <p:spPr bwMode="auto">
            <a:xfrm>
              <a:off x="6796314" y="3791856"/>
              <a:ext cx="1219200" cy="780157"/>
            </a:xfrm>
            <a:prstGeom prst="rect">
              <a:avLst/>
            </a:prstGeom>
            <a:noFill/>
          </p:spPr>
        </p:pic>
        <p:pic>
          <p:nvPicPr>
            <p:cNvPr id="1026" name="Picture 2" descr="C:\Users\husmith\Desktop\XBMC_logo-solid_shadow.png"/>
            <p:cNvPicPr>
              <a:picLocks noChangeAspect="1" noChangeArrowheads="1"/>
            </p:cNvPicPr>
            <p:nvPr/>
          </p:nvPicPr>
          <p:blipFill>
            <a:blip r:embed="rId12" cstate="screen"/>
            <a:srcRect/>
            <a:stretch>
              <a:fillRect/>
            </a:stretch>
          </p:blipFill>
          <p:spPr bwMode="auto">
            <a:xfrm>
              <a:off x="3629378" y="1048656"/>
              <a:ext cx="1552222" cy="838200"/>
            </a:xfrm>
            <a:prstGeom prst="rect">
              <a:avLst/>
            </a:prstGeom>
            <a:noFill/>
          </p:spPr>
        </p:pic>
        <p:pic>
          <p:nvPicPr>
            <p:cNvPr id="1027" name="Picture 3" descr="C:\Users\husmith\Desktop\Untitled-2.png"/>
            <p:cNvPicPr>
              <a:picLocks noChangeAspect="1" noChangeArrowheads="1"/>
            </p:cNvPicPr>
            <p:nvPr/>
          </p:nvPicPr>
          <p:blipFill>
            <a:blip r:embed="rId13" cstate="screen"/>
            <a:srcRect/>
            <a:stretch>
              <a:fillRect/>
            </a:stretch>
          </p:blipFill>
          <p:spPr bwMode="auto">
            <a:xfrm>
              <a:off x="7634514" y="4706256"/>
              <a:ext cx="1258222" cy="846909"/>
            </a:xfrm>
            <a:prstGeom prst="rect">
              <a:avLst/>
            </a:prstGeom>
            <a:noFill/>
          </p:spPr>
        </p:pic>
        <p:pic>
          <p:nvPicPr>
            <p:cNvPr id="1029" name="Picture 5" descr="http://www.robotshop.com/blog/en/files/irobot_create.jpg"/>
            <p:cNvPicPr>
              <a:picLocks noChangeAspect="1" noChangeArrowheads="1"/>
            </p:cNvPicPr>
            <p:nvPr/>
          </p:nvPicPr>
          <p:blipFill>
            <a:blip r:embed="rId14" cstate="screen"/>
            <a:srcRect/>
            <a:stretch>
              <a:fillRect/>
            </a:stretch>
          </p:blipFill>
          <p:spPr bwMode="auto">
            <a:xfrm>
              <a:off x="1990726" y="1066800"/>
              <a:ext cx="1666874" cy="1066800"/>
            </a:xfrm>
            <a:prstGeom prst="rect">
              <a:avLst/>
            </a:prstGeom>
            <a:noFill/>
          </p:spPr>
        </p:pic>
        <p:pic>
          <p:nvPicPr>
            <p:cNvPr id="23" name="Picture 22" descr="http://www.digilentinc.com/Data/Products/CHIPKIT-UNO32/chipKIT-Uno32-obl-500.jpg"/>
            <p:cNvPicPr>
              <a:picLocks noChangeAspect="1" noChangeArrowheads="1"/>
            </p:cNvPicPr>
            <p:nvPr/>
          </p:nvPicPr>
          <p:blipFill>
            <a:blip r:embed="rId15" cstate="screen"/>
            <a:srcRect/>
            <a:stretch>
              <a:fillRect/>
            </a:stretch>
          </p:blipFill>
          <p:spPr bwMode="auto">
            <a:xfrm>
              <a:off x="5270174" y="952978"/>
              <a:ext cx="1283026" cy="1113436"/>
            </a:xfrm>
            <a:prstGeom prst="rect">
              <a:avLst/>
            </a:prstGeom>
            <a:noFill/>
          </p:spPr>
        </p:pic>
        <p:pic>
          <p:nvPicPr>
            <p:cNvPr id="417793" name="Picture 1" descr="C:\Users\husmith\Desktop\Untitled-2.png"/>
            <p:cNvPicPr>
              <a:picLocks noChangeAspect="1" noChangeArrowheads="1"/>
            </p:cNvPicPr>
            <p:nvPr/>
          </p:nvPicPr>
          <p:blipFill>
            <a:blip r:embed="rId16" cstate="print"/>
            <a:srcRect/>
            <a:stretch>
              <a:fillRect/>
            </a:stretch>
          </p:blipFill>
          <p:spPr bwMode="auto">
            <a:xfrm rot="18392566">
              <a:off x="1006419" y="1223529"/>
              <a:ext cx="1249539" cy="893710"/>
            </a:xfrm>
            <a:prstGeom prst="rect">
              <a:avLst/>
            </a:prstGeom>
            <a:noFill/>
          </p:spPr>
        </p:pic>
        <p:pic>
          <p:nvPicPr>
            <p:cNvPr id="1030" name="Picture 6" descr="C:\Users\husmith\Documents\Hunter Drive\Graphics\LabVIEW\Powered By LV_Logo_Vertical_4c colorbkgnd.png"/>
            <p:cNvPicPr>
              <a:picLocks noChangeAspect="1" noChangeArrowheads="1"/>
            </p:cNvPicPr>
            <p:nvPr/>
          </p:nvPicPr>
          <p:blipFill>
            <a:blip r:embed="rId17" cstate="screen"/>
            <a:srcRect/>
            <a:stretch>
              <a:fillRect/>
            </a:stretch>
          </p:blipFill>
          <p:spPr bwMode="auto">
            <a:xfrm>
              <a:off x="3733800" y="2743200"/>
              <a:ext cx="1646238" cy="2008187"/>
            </a:xfrm>
            <a:prstGeom prst="rect">
              <a:avLst/>
            </a:prstGeom>
            <a:noFill/>
          </p:spPr>
        </p:pic>
        <p:pic>
          <p:nvPicPr>
            <p:cNvPr id="417794" name="Picture 2" descr="C:\Users\husmith\Desktop\Untitled-3.png"/>
            <p:cNvPicPr>
              <a:picLocks noChangeAspect="1" noChangeArrowheads="1"/>
            </p:cNvPicPr>
            <p:nvPr/>
          </p:nvPicPr>
          <p:blipFill>
            <a:blip r:embed="rId18" cstate="print"/>
            <a:srcRect/>
            <a:stretch>
              <a:fillRect/>
            </a:stretch>
          </p:blipFill>
          <p:spPr bwMode="auto">
            <a:xfrm>
              <a:off x="0" y="838200"/>
              <a:ext cx="1358900" cy="1358900"/>
            </a:xfrm>
            <a:prstGeom prst="rect">
              <a:avLst/>
            </a:prstGeom>
            <a:noFill/>
          </p:spPr>
        </p:pic>
        <p:pic>
          <p:nvPicPr>
            <p:cNvPr id="417795" name="Picture 3" descr="C:\Users\husmith\Desktop\Untitled-4.png"/>
            <p:cNvPicPr>
              <a:picLocks noChangeAspect="1" noChangeArrowheads="1"/>
            </p:cNvPicPr>
            <p:nvPr/>
          </p:nvPicPr>
          <p:blipFill>
            <a:blip r:embed="rId19" cstate="print"/>
            <a:srcRect/>
            <a:stretch>
              <a:fillRect/>
            </a:stretch>
          </p:blipFill>
          <p:spPr bwMode="auto">
            <a:xfrm>
              <a:off x="228600" y="5402837"/>
              <a:ext cx="2133600" cy="1226563"/>
            </a:xfrm>
            <a:prstGeom prst="rect">
              <a:avLst/>
            </a:prstGeom>
            <a:noFill/>
          </p:spPr>
        </p:pic>
        <p:pic>
          <p:nvPicPr>
            <p:cNvPr id="417796" name="Picture 4" descr="C:\Users\husmith\Desktop\Untitled-1.png"/>
            <p:cNvPicPr>
              <a:picLocks noChangeAspect="1" noChangeArrowheads="1"/>
            </p:cNvPicPr>
            <p:nvPr/>
          </p:nvPicPr>
          <p:blipFill>
            <a:blip r:embed="rId20" cstate="print"/>
            <a:srcRect/>
            <a:stretch>
              <a:fillRect/>
            </a:stretch>
          </p:blipFill>
          <p:spPr bwMode="auto">
            <a:xfrm>
              <a:off x="5014686" y="6258560"/>
              <a:ext cx="1676400" cy="599440"/>
            </a:xfrm>
            <a:prstGeom prst="rect">
              <a:avLst/>
            </a:prstGeom>
            <a:noFill/>
          </p:spPr>
        </p:pic>
        <p:pic>
          <p:nvPicPr>
            <p:cNvPr id="417797" name="Picture 5" descr="C:\Users\husmith\Desktop\Untitled-2.png"/>
            <p:cNvPicPr>
              <a:picLocks noChangeAspect="1" noChangeArrowheads="1"/>
            </p:cNvPicPr>
            <p:nvPr/>
          </p:nvPicPr>
          <p:blipFill>
            <a:blip r:embed="rId21" cstate="print"/>
            <a:srcRect/>
            <a:stretch>
              <a:fillRect/>
            </a:stretch>
          </p:blipFill>
          <p:spPr bwMode="auto">
            <a:xfrm>
              <a:off x="2438400" y="5562600"/>
              <a:ext cx="1716087" cy="1078199"/>
            </a:xfrm>
            <a:prstGeom prst="rect">
              <a:avLst/>
            </a:prstGeom>
            <a:noFill/>
          </p:spPr>
        </p:pic>
      </p:grpSp>
      <p:pic>
        <p:nvPicPr>
          <p:cNvPr id="377858" name="Picture 2" descr="C:\Users\husmith\Desktop\Untitled-9.png"/>
          <p:cNvPicPr>
            <a:picLocks noChangeAspect="1" noChangeArrowheads="1"/>
          </p:cNvPicPr>
          <p:nvPr/>
        </p:nvPicPr>
        <p:blipFill>
          <a:blip r:embed="rId22" cstate="print"/>
          <a:srcRect/>
          <a:stretch>
            <a:fillRect/>
          </a:stretch>
        </p:blipFill>
        <p:spPr bwMode="auto">
          <a:xfrm>
            <a:off x="4038600" y="5562600"/>
            <a:ext cx="998672" cy="1544638"/>
          </a:xfrm>
          <a:prstGeom prst="rect">
            <a:avLst/>
          </a:prstGeo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NI.com/FRC</a:t>
            </a:r>
            <a:endParaRPr lang="en-US" dirty="0"/>
          </a:p>
        </p:txBody>
      </p:sp>
      <p:pic>
        <p:nvPicPr>
          <p:cNvPr id="5" name="Picture 2" descr="http://www.engr.uky.edu/solarcar/sites/default/files/Twitter_256x256.png"/>
          <p:cNvPicPr>
            <a:picLocks noChangeAspect="1" noChangeArrowheads="1"/>
          </p:cNvPicPr>
          <p:nvPr/>
        </p:nvPicPr>
        <p:blipFill>
          <a:blip r:embed="rId3" cstate="print"/>
          <a:srcRect/>
          <a:stretch>
            <a:fillRect/>
          </a:stretch>
        </p:blipFill>
        <p:spPr bwMode="auto">
          <a:xfrm>
            <a:off x="1905000" y="5791199"/>
            <a:ext cx="489050" cy="489050"/>
          </a:xfrm>
          <a:prstGeom prst="rect">
            <a:avLst/>
          </a:prstGeom>
          <a:noFill/>
        </p:spPr>
      </p:pic>
      <p:sp>
        <p:nvSpPr>
          <p:cNvPr id="7" name="Rectangle 6"/>
          <p:cNvSpPr/>
          <p:nvPr/>
        </p:nvSpPr>
        <p:spPr>
          <a:xfrm>
            <a:off x="2394050" y="5835669"/>
            <a:ext cx="1861279" cy="400110"/>
          </a:xfrm>
          <a:prstGeom prst="rect">
            <a:avLst/>
          </a:prstGeom>
        </p:spPr>
        <p:txBody>
          <a:bodyPr wrap="none">
            <a:spAutoFit/>
          </a:bodyPr>
          <a:lstStyle/>
          <a:p>
            <a:r>
              <a:rPr lang="en-US" sz="2000" dirty="0" smtClean="0"/>
              <a:t>@nifirstrobotics</a:t>
            </a:r>
            <a:endParaRPr lang="en-US" sz="2000" dirty="0"/>
          </a:p>
        </p:txBody>
      </p:sp>
      <p:sp>
        <p:nvSpPr>
          <p:cNvPr id="9" name="Rectangle 8"/>
          <p:cNvSpPr/>
          <p:nvPr/>
        </p:nvSpPr>
        <p:spPr>
          <a:xfrm>
            <a:off x="5562600" y="5835669"/>
            <a:ext cx="1632050" cy="400110"/>
          </a:xfrm>
          <a:prstGeom prst="rect">
            <a:avLst/>
          </a:prstGeom>
        </p:spPr>
        <p:txBody>
          <a:bodyPr wrap="none">
            <a:spAutoFit/>
          </a:bodyPr>
          <a:lstStyle/>
          <a:p>
            <a:r>
              <a:rPr lang="en-US" sz="2000" dirty="0" smtClean="0"/>
              <a:t>nifirstrobotics</a:t>
            </a:r>
            <a:endParaRPr lang="en-US" sz="2000" dirty="0"/>
          </a:p>
        </p:txBody>
      </p:sp>
      <p:pic>
        <p:nvPicPr>
          <p:cNvPr id="353282" name="Picture 2" descr="https://cdn1.iconfinder.com/data/icons/google_jfk_icons_by_carlosjj/256/youtube.png"/>
          <p:cNvPicPr>
            <a:picLocks noChangeAspect="1" noChangeArrowheads="1"/>
          </p:cNvPicPr>
          <p:nvPr/>
        </p:nvPicPr>
        <p:blipFill>
          <a:blip r:embed="rId4" cstate="print"/>
          <a:srcRect/>
          <a:stretch>
            <a:fillRect/>
          </a:stretch>
        </p:blipFill>
        <p:spPr bwMode="auto">
          <a:xfrm>
            <a:off x="5016372" y="5724511"/>
            <a:ext cx="622427" cy="622427"/>
          </a:xfrm>
          <a:prstGeom prst="rect">
            <a:avLst/>
          </a:prstGeom>
          <a:noFill/>
        </p:spPr>
      </p:pic>
      <p:pic>
        <p:nvPicPr>
          <p:cNvPr id="15" name="Picture 7" descr="C:\Users\husmith\Documents\Hunter Drive\Competitions\FRC\Screenshots\FRC GSW.png"/>
          <p:cNvPicPr>
            <a:picLocks noChangeAspect="1" noChangeArrowheads="1"/>
          </p:cNvPicPr>
          <p:nvPr/>
        </p:nvPicPr>
        <p:blipFill>
          <a:blip r:embed="rId5" cstate="print"/>
          <a:srcRect l="-2"/>
          <a:stretch>
            <a:fillRect/>
          </a:stretch>
        </p:blipFill>
        <p:spPr bwMode="auto">
          <a:xfrm>
            <a:off x="2438400" y="2438400"/>
            <a:ext cx="1219200" cy="914400"/>
          </a:xfrm>
          <a:prstGeom prst="rect">
            <a:avLst/>
          </a:prstGeom>
          <a:noFill/>
          <a:ln w="3175">
            <a:solidFill>
              <a:srgbClr val="000000"/>
            </a:solidFill>
          </a:ln>
        </p:spPr>
      </p:pic>
      <p:pic>
        <p:nvPicPr>
          <p:cNvPr id="16" name="Picture 15" descr="C:\Users\husmith\Documents\Hunter Drive\Graphics\FIRST\Athena_NIWeek_Top.jpg"/>
          <p:cNvPicPr>
            <a:picLocks noChangeAspect="1" noChangeArrowheads="1"/>
          </p:cNvPicPr>
          <p:nvPr/>
        </p:nvPicPr>
        <p:blipFill>
          <a:blip r:embed="rId6" cstate="print"/>
          <a:srcRect/>
          <a:stretch>
            <a:fillRect/>
          </a:stretch>
        </p:blipFill>
        <p:spPr bwMode="auto">
          <a:xfrm>
            <a:off x="6553200" y="2438400"/>
            <a:ext cx="1219200" cy="914400"/>
          </a:xfrm>
          <a:prstGeom prst="rect">
            <a:avLst/>
          </a:prstGeom>
          <a:noFill/>
        </p:spPr>
      </p:pic>
      <p:sp>
        <p:nvSpPr>
          <p:cNvPr id="17" name="Rectangle 16"/>
          <p:cNvSpPr/>
          <p:nvPr/>
        </p:nvSpPr>
        <p:spPr>
          <a:xfrm>
            <a:off x="6629400" y="2514600"/>
            <a:ext cx="1075765" cy="7620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NI roboRIO</a:t>
            </a:r>
          </a:p>
          <a:p>
            <a:pPr algn="ctr"/>
            <a:r>
              <a:rPr lang="en-US" sz="800" dirty="0" smtClean="0"/>
              <a:t>New controller for FRC 2015</a:t>
            </a:r>
            <a:endParaRPr lang="en-US" sz="800" dirty="0"/>
          </a:p>
        </p:txBody>
      </p:sp>
      <p:pic>
        <p:nvPicPr>
          <p:cNvPr id="18" name="Picture 2"/>
          <p:cNvPicPr>
            <a:picLocks noChangeAspect="1" noChangeArrowheads="1"/>
          </p:cNvPicPr>
          <p:nvPr/>
        </p:nvPicPr>
        <p:blipFill>
          <a:blip r:embed="rId7" cstate="print"/>
          <a:srcRect/>
          <a:stretch>
            <a:fillRect/>
          </a:stretch>
        </p:blipFill>
        <p:spPr bwMode="auto">
          <a:xfrm>
            <a:off x="3810000" y="2438400"/>
            <a:ext cx="1219200" cy="914400"/>
          </a:xfrm>
          <a:prstGeom prst="rect">
            <a:avLst/>
          </a:prstGeom>
          <a:noFill/>
          <a:ln w="3175">
            <a:solidFill>
              <a:srgbClr val="000000"/>
            </a:solidFill>
            <a:miter lim="800000"/>
            <a:headEnd/>
            <a:tailEnd/>
          </a:ln>
        </p:spPr>
      </p:pic>
      <p:sp>
        <p:nvSpPr>
          <p:cNvPr id="19" name="Rectangle 18"/>
          <p:cNvSpPr/>
          <p:nvPr/>
        </p:nvSpPr>
        <p:spPr>
          <a:xfrm>
            <a:off x="3886200" y="2514600"/>
            <a:ext cx="1075765" cy="7620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NI FRC</a:t>
            </a:r>
          </a:p>
          <a:p>
            <a:pPr algn="ctr"/>
            <a:r>
              <a:rPr lang="en-US" sz="1200" b="1" dirty="0" smtClean="0"/>
              <a:t>Forums</a:t>
            </a:r>
            <a:endParaRPr lang="en-US" sz="1200" b="1" dirty="0"/>
          </a:p>
        </p:txBody>
      </p:sp>
      <p:pic>
        <p:nvPicPr>
          <p:cNvPr id="20" name="Picture 2" descr="C:\Users\husmith\Documents\Hunter Drive\Graphics\FIRST\FRC Software\RobotMain.png"/>
          <p:cNvPicPr>
            <a:picLocks noChangeAspect="1" noChangeArrowheads="1"/>
          </p:cNvPicPr>
          <p:nvPr/>
        </p:nvPicPr>
        <p:blipFill>
          <a:blip r:embed="rId8" cstate="print"/>
          <a:srcRect/>
          <a:stretch>
            <a:fillRect/>
          </a:stretch>
        </p:blipFill>
        <p:spPr bwMode="auto">
          <a:xfrm>
            <a:off x="5181600" y="2438400"/>
            <a:ext cx="1219200" cy="914400"/>
          </a:xfrm>
          <a:prstGeom prst="rect">
            <a:avLst/>
          </a:prstGeom>
          <a:noFill/>
          <a:ln w="3175">
            <a:solidFill>
              <a:schemeClr val="tx1"/>
            </a:solidFill>
          </a:ln>
        </p:spPr>
      </p:pic>
      <p:sp>
        <p:nvSpPr>
          <p:cNvPr id="21" name="Rectangle 20"/>
          <p:cNvSpPr/>
          <p:nvPr/>
        </p:nvSpPr>
        <p:spPr>
          <a:xfrm>
            <a:off x="5257800" y="2514600"/>
            <a:ext cx="1075765" cy="7620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LabVIEW Training</a:t>
            </a:r>
          </a:p>
        </p:txBody>
      </p:sp>
      <p:sp>
        <p:nvSpPr>
          <p:cNvPr id="22" name="Rounded Rectangle 21"/>
          <p:cNvSpPr/>
          <p:nvPr/>
        </p:nvSpPr>
        <p:spPr>
          <a:xfrm>
            <a:off x="1066800" y="2438400"/>
            <a:ext cx="1219200" cy="914400"/>
          </a:xfrm>
          <a:prstGeom prst="roundRect">
            <a:avLst>
              <a:gd name="adj" fmla="val 0"/>
            </a:avLst>
          </a:prstGeom>
          <a:solidFill>
            <a:srgbClr val="008000"/>
          </a:solidFill>
          <a:ln w="3175">
            <a:solidFill>
              <a:srgbClr val="00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3" name="TextBox 22"/>
          <p:cNvSpPr txBox="1"/>
          <p:nvPr/>
        </p:nvSpPr>
        <p:spPr>
          <a:xfrm>
            <a:off x="1049655" y="2498943"/>
            <a:ext cx="1114425" cy="830997"/>
          </a:xfrm>
          <a:prstGeom prst="rect">
            <a:avLst/>
          </a:prstGeom>
          <a:noFill/>
        </p:spPr>
        <p:txBody>
          <a:bodyPr wrap="square" rtlCol="0">
            <a:spAutoFit/>
          </a:bodyPr>
          <a:lstStyle/>
          <a:p>
            <a:r>
              <a:rPr lang="en-US" sz="1600" dirty="0" smtClean="0">
                <a:solidFill>
                  <a:schemeClr val="bg1"/>
                </a:solidFill>
              </a:rPr>
              <a:t>Download FRC 2015 Software</a:t>
            </a:r>
          </a:p>
        </p:txBody>
      </p:sp>
      <p:sp>
        <p:nvSpPr>
          <p:cNvPr id="24" name="Down Arrow 23"/>
          <p:cNvSpPr/>
          <p:nvPr/>
        </p:nvSpPr>
        <p:spPr>
          <a:xfrm>
            <a:off x="1970183" y="2738977"/>
            <a:ext cx="286871" cy="381000"/>
          </a:xfrm>
          <a:prstGeom prst="down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Rectangle 24"/>
          <p:cNvSpPr/>
          <p:nvPr/>
        </p:nvSpPr>
        <p:spPr>
          <a:xfrm>
            <a:off x="2514600" y="2514600"/>
            <a:ext cx="1075765" cy="7620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FRC LabVIEW Quick Start Guide</a:t>
            </a:r>
          </a:p>
        </p:txBody>
      </p:sp>
      <p:sp>
        <p:nvSpPr>
          <p:cNvPr id="27" name="Isosceles Triangle 26"/>
          <p:cNvSpPr/>
          <p:nvPr/>
        </p:nvSpPr>
        <p:spPr>
          <a:xfrm rot="10800000" flipV="1">
            <a:off x="1752600" y="3276600"/>
            <a:ext cx="1981200" cy="1143000"/>
          </a:xfrm>
          <a:prstGeom prst="triangle">
            <a:avLst>
              <a:gd name="adj" fmla="val 2431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Isosceles Triangle 28"/>
          <p:cNvSpPr/>
          <p:nvPr/>
        </p:nvSpPr>
        <p:spPr>
          <a:xfrm rot="10800000">
            <a:off x="6781800" y="1828800"/>
            <a:ext cx="1981200" cy="685800"/>
          </a:xfrm>
          <a:prstGeom prst="triangle">
            <a:avLst>
              <a:gd name="adj" fmla="val 78855"/>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6781800" y="1143000"/>
            <a:ext cx="1981200" cy="685800"/>
          </a:xfrm>
          <a:prstGeom prst="rect">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Learn more about roboRIO &amp; MXP</a:t>
            </a:r>
            <a:endParaRPr lang="en-US" dirty="0">
              <a:solidFill>
                <a:schemeClr val="tx1"/>
              </a:solidFill>
            </a:endParaRPr>
          </a:p>
        </p:txBody>
      </p:sp>
      <p:sp>
        <p:nvSpPr>
          <p:cNvPr id="31" name="Rectangle 30"/>
          <p:cNvSpPr/>
          <p:nvPr/>
        </p:nvSpPr>
        <p:spPr>
          <a:xfrm>
            <a:off x="1752600" y="4419600"/>
            <a:ext cx="1981200" cy="685800"/>
          </a:xfrm>
          <a:prstGeom prst="rect">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Review </a:t>
            </a:r>
            <a:r>
              <a:rPr lang="en-US" sz="1600" u="sng" dirty="0" smtClean="0">
                <a:solidFill>
                  <a:schemeClr val="tx1"/>
                </a:solidFill>
              </a:rPr>
              <a:t>this</a:t>
            </a:r>
            <a:r>
              <a:rPr lang="en-US" sz="1600" dirty="0" smtClean="0">
                <a:solidFill>
                  <a:schemeClr val="tx1"/>
                </a:solidFill>
              </a:rPr>
              <a:t> PowerPoint and a list of all links</a:t>
            </a:r>
            <a:endParaRPr lang="en-US" sz="1600" dirty="0">
              <a:solidFill>
                <a:schemeClr val="tx1"/>
              </a:solidFill>
            </a:endParaRPr>
          </a:p>
        </p:txBody>
      </p:sp>
      <p:sp>
        <p:nvSpPr>
          <p:cNvPr id="32" name="Isosceles Triangle 31"/>
          <p:cNvSpPr/>
          <p:nvPr/>
        </p:nvSpPr>
        <p:spPr>
          <a:xfrm rot="10800000" flipV="1">
            <a:off x="4343400" y="3352800"/>
            <a:ext cx="2362200" cy="685800"/>
          </a:xfrm>
          <a:prstGeom prst="triangle">
            <a:avLst>
              <a:gd name="adj" fmla="val 89345"/>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4343400" y="4038600"/>
            <a:ext cx="2362200" cy="457200"/>
          </a:xfrm>
          <a:prstGeom prst="rect">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Get help from NI engineers and other teams</a:t>
            </a:r>
            <a:endParaRPr lang="en-US" sz="1400" dirty="0">
              <a:solidFill>
                <a:schemeClr val="tx1"/>
              </a:solidFill>
            </a:endParaRPr>
          </a:p>
        </p:txBody>
      </p:sp>
      <p:sp>
        <p:nvSpPr>
          <p:cNvPr id="34" name="Isosceles Triangle 33"/>
          <p:cNvSpPr/>
          <p:nvPr/>
        </p:nvSpPr>
        <p:spPr>
          <a:xfrm rot="10800000">
            <a:off x="4038600" y="1905000"/>
            <a:ext cx="1981200" cy="685800"/>
          </a:xfrm>
          <a:prstGeom prst="triangle">
            <a:avLst>
              <a:gd name="adj" fmla="val 822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a:off x="4038600" y="1524000"/>
            <a:ext cx="1981200" cy="381000"/>
          </a:xfrm>
          <a:prstGeom prst="rect">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Additional training</a:t>
            </a:r>
            <a:endParaRPr lang="en-US" dirty="0">
              <a:solidFill>
                <a:schemeClr val="tx1"/>
              </a:solidFill>
            </a:endParaRPr>
          </a:p>
        </p:txBody>
      </p:sp>
      <p:sp>
        <p:nvSpPr>
          <p:cNvPr id="36" name="Isosceles Triangle 35"/>
          <p:cNvSpPr/>
          <p:nvPr/>
        </p:nvSpPr>
        <p:spPr>
          <a:xfrm rot="10800000">
            <a:off x="685800" y="1905000"/>
            <a:ext cx="1981200" cy="533400"/>
          </a:xfrm>
          <a:prstGeom prst="triangle">
            <a:avLst>
              <a:gd name="adj" fmla="val 3410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685800" y="1447800"/>
            <a:ext cx="1981200" cy="457200"/>
          </a:xfrm>
          <a:prstGeom prst="rect">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Download LabVIEW FRC and Update Suite</a:t>
            </a: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1.bp.blogspot.com/_VHFLIg2UOWs/TADg-XqtDYI/AAAAAAAAAOU/bZFWsiIYc4A/s1600/intel_classmate.jpg"/>
          <p:cNvPicPr>
            <a:picLocks noChangeAspect="1" noChangeArrowheads="1"/>
          </p:cNvPicPr>
          <p:nvPr/>
        </p:nvPicPr>
        <p:blipFill>
          <a:blip r:embed="rId3" cstate="print"/>
          <a:srcRect/>
          <a:stretch>
            <a:fillRect/>
          </a:stretch>
        </p:blipFill>
        <p:spPr bwMode="auto">
          <a:xfrm>
            <a:off x="7212330" y="4191000"/>
            <a:ext cx="1931670" cy="1981200"/>
          </a:xfrm>
          <a:prstGeom prst="rect">
            <a:avLst/>
          </a:prstGeom>
          <a:noFill/>
        </p:spPr>
      </p:pic>
      <p:pic>
        <p:nvPicPr>
          <p:cNvPr id="5" name="Picture 1"/>
          <p:cNvPicPr>
            <a:picLocks noChangeAspect="1" noChangeArrowheads="1"/>
          </p:cNvPicPr>
          <p:nvPr/>
        </p:nvPicPr>
        <p:blipFill>
          <a:blip r:embed="rId4" cstate="print"/>
          <a:srcRect/>
          <a:stretch>
            <a:fillRect/>
          </a:stretch>
        </p:blipFill>
        <p:spPr bwMode="auto">
          <a:xfrm>
            <a:off x="579261" y="3200400"/>
            <a:ext cx="7985478" cy="185868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Software Orientation: Driver Station</a:t>
            </a:r>
            <a:endParaRPr lang="en-US" dirty="0"/>
          </a:p>
        </p:txBody>
      </p:sp>
      <p:sp>
        <p:nvSpPr>
          <p:cNvPr id="18" name="Isosceles Triangle 17"/>
          <p:cNvSpPr/>
          <p:nvPr/>
        </p:nvSpPr>
        <p:spPr>
          <a:xfrm>
            <a:off x="4953000" y="4419600"/>
            <a:ext cx="1371600" cy="838200"/>
          </a:xfrm>
          <a:prstGeom prst="triangle">
            <a:avLst>
              <a:gd name="adj" fmla="val 17492"/>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4953000" y="5257800"/>
            <a:ext cx="1371600"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All lights should be green to run</a:t>
            </a:r>
            <a:endParaRPr lang="en-US" sz="1200" dirty="0"/>
          </a:p>
        </p:txBody>
      </p:sp>
      <p:sp>
        <p:nvSpPr>
          <p:cNvPr id="21" name="TextBox 20"/>
          <p:cNvSpPr txBox="1"/>
          <p:nvPr/>
        </p:nvSpPr>
        <p:spPr>
          <a:xfrm>
            <a:off x="914400" y="6858000"/>
            <a:ext cx="7467600" cy="369332"/>
          </a:xfrm>
          <a:prstGeom prst="rect">
            <a:avLst/>
          </a:prstGeom>
          <a:noFill/>
        </p:spPr>
        <p:txBody>
          <a:bodyPr wrap="square" rtlCol="0">
            <a:spAutoFit/>
          </a:bodyPr>
          <a:lstStyle/>
          <a:p>
            <a:r>
              <a:rPr lang="en-US" dirty="0" smtClean="0"/>
              <a:t>Find out more about it here: </a:t>
            </a:r>
            <a:r>
              <a:rPr lang="en-US" dirty="0" smtClean="0">
                <a:hlinkClick r:id="rId5"/>
              </a:rPr>
              <a:t>https://decibel.ni.com/content/docs/DOC-26297</a:t>
            </a:r>
            <a:endParaRPr lang="en-US" dirty="0"/>
          </a:p>
        </p:txBody>
      </p:sp>
      <p:sp>
        <p:nvSpPr>
          <p:cNvPr id="22" name="Rectangle 21"/>
          <p:cNvSpPr/>
          <p:nvPr/>
        </p:nvSpPr>
        <p:spPr>
          <a:xfrm>
            <a:off x="228600" y="2514600"/>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Operation Tab</a:t>
            </a:r>
            <a:endParaRPr lang="en-US" sz="1200" dirty="0"/>
          </a:p>
        </p:txBody>
      </p:sp>
      <p:sp>
        <p:nvSpPr>
          <p:cNvPr id="24" name="Rectangle 23"/>
          <p:cNvSpPr/>
          <p:nvPr/>
        </p:nvSpPr>
        <p:spPr>
          <a:xfrm>
            <a:off x="533400" y="1066800"/>
            <a:ext cx="8077200" cy="646331"/>
          </a:xfrm>
          <a:prstGeom prst="rect">
            <a:avLst/>
          </a:prstGeom>
        </p:spPr>
        <p:txBody>
          <a:bodyPr wrap="square">
            <a:spAutoFit/>
          </a:bodyPr>
          <a:lstStyle/>
          <a:p>
            <a:pPr>
              <a:buNone/>
            </a:pPr>
            <a:r>
              <a:rPr lang="en-US" dirty="0" smtClean="0"/>
              <a:t>The Driver Station is the robot control utility for practice and competition for all FRC teams. Open this to connect to your robot and run your code you wrote.</a:t>
            </a:r>
            <a:endParaRPr lang="en-US" dirty="0"/>
          </a:p>
        </p:txBody>
      </p:sp>
      <p:sp>
        <p:nvSpPr>
          <p:cNvPr id="25" name="Isosceles Triangle 24"/>
          <p:cNvSpPr/>
          <p:nvPr/>
        </p:nvSpPr>
        <p:spPr>
          <a:xfrm rot="10800000">
            <a:off x="228600" y="2895600"/>
            <a:ext cx="1371600" cy="685800"/>
          </a:xfrm>
          <a:prstGeom prst="triangle">
            <a:avLst>
              <a:gd name="adj" fmla="val 577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2057400" y="2743200"/>
            <a:ext cx="6096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Mode</a:t>
            </a:r>
            <a:endParaRPr lang="en-US" sz="1200" dirty="0"/>
          </a:p>
        </p:txBody>
      </p:sp>
      <p:sp>
        <p:nvSpPr>
          <p:cNvPr id="27" name="Isosceles Triangle 26"/>
          <p:cNvSpPr/>
          <p:nvPr/>
        </p:nvSpPr>
        <p:spPr>
          <a:xfrm rot="10800000">
            <a:off x="2057400" y="2971800"/>
            <a:ext cx="609600" cy="685800"/>
          </a:xfrm>
          <a:prstGeom prst="triangle">
            <a:avLst>
              <a:gd name="adj" fmla="val 8433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8077200" y="2590800"/>
            <a:ext cx="8382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Messages Mode</a:t>
            </a:r>
            <a:endParaRPr lang="en-US" sz="1200" dirty="0"/>
          </a:p>
        </p:txBody>
      </p:sp>
      <p:sp>
        <p:nvSpPr>
          <p:cNvPr id="29" name="Isosceles Triangle 28"/>
          <p:cNvSpPr/>
          <p:nvPr/>
        </p:nvSpPr>
        <p:spPr>
          <a:xfrm rot="10800000">
            <a:off x="8077200" y="2971800"/>
            <a:ext cx="838200" cy="838200"/>
          </a:xfrm>
          <a:prstGeom prst="triangle">
            <a:avLst>
              <a:gd name="adj" fmla="val 6724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Frame 29"/>
          <p:cNvSpPr/>
          <p:nvPr/>
        </p:nvSpPr>
        <p:spPr>
          <a:xfrm>
            <a:off x="4013200" y="3403600"/>
            <a:ext cx="1371600" cy="1600200"/>
          </a:xfrm>
          <a:prstGeom prst="frame">
            <a:avLst>
              <a:gd name="adj1" fmla="val 4166"/>
            </a:avLst>
          </a:prstGeom>
          <a:solidFill>
            <a:srgbClr val="FFBB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Isosceles Triangle 30"/>
          <p:cNvSpPr/>
          <p:nvPr/>
        </p:nvSpPr>
        <p:spPr>
          <a:xfrm flipV="1">
            <a:off x="4114800" y="2819400"/>
            <a:ext cx="1371600" cy="609600"/>
          </a:xfrm>
          <a:prstGeom prst="triangle">
            <a:avLst>
              <a:gd name="adj" fmla="val 17492"/>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4114800" y="2590800"/>
            <a:ext cx="13716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Robot Info Section</a:t>
            </a:r>
            <a:endParaRPr lang="en-US" sz="1200" dirty="0"/>
          </a:p>
        </p:txBody>
      </p:sp>
      <p:sp>
        <p:nvSpPr>
          <p:cNvPr id="19" name="Rectangle 18"/>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1.bp.blogspot.com/_VHFLIg2UOWs/TADg-XqtDYI/AAAAAAAAAOU/bZFWsiIYc4A/s1600/intel_classmate.jpg"/>
          <p:cNvPicPr>
            <a:picLocks noChangeAspect="1" noChangeArrowheads="1"/>
          </p:cNvPicPr>
          <p:nvPr/>
        </p:nvPicPr>
        <p:blipFill>
          <a:blip r:embed="rId3" cstate="print"/>
          <a:srcRect/>
          <a:stretch>
            <a:fillRect/>
          </a:stretch>
        </p:blipFill>
        <p:spPr bwMode="auto">
          <a:xfrm>
            <a:off x="7212330" y="4191000"/>
            <a:ext cx="1931670" cy="1981200"/>
          </a:xfrm>
          <a:prstGeom prst="rect">
            <a:avLst/>
          </a:prstGeom>
          <a:noFill/>
        </p:spPr>
      </p:pic>
      <p:pic>
        <p:nvPicPr>
          <p:cNvPr id="367618" name="Picture 2"/>
          <p:cNvPicPr>
            <a:picLocks noChangeAspect="1" noChangeArrowheads="1"/>
          </p:cNvPicPr>
          <p:nvPr/>
        </p:nvPicPr>
        <p:blipFill>
          <a:blip r:embed="rId4" cstate="print"/>
          <a:srcRect/>
          <a:stretch>
            <a:fillRect/>
          </a:stretch>
        </p:blipFill>
        <p:spPr bwMode="auto">
          <a:xfrm>
            <a:off x="594360" y="3200400"/>
            <a:ext cx="7955280" cy="185166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Software Orientation: Driver Station</a:t>
            </a:r>
            <a:endParaRPr lang="en-US" dirty="0"/>
          </a:p>
        </p:txBody>
      </p:sp>
      <p:sp>
        <p:nvSpPr>
          <p:cNvPr id="21" name="TextBox 20"/>
          <p:cNvSpPr txBox="1"/>
          <p:nvPr/>
        </p:nvSpPr>
        <p:spPr>
          <a:xfrm>
            <a:off x="914400" y="6858000"/>
            <a:ext cx="7467600" cy="369332"/>
          </a:xfrm>
          <a:prstGeom prst="rect">
            <a:avLst/>
          </a:prstGeom>
          <a:noFill/>
        </p:spPr>
        <p:txBody>
          <a:bodyPr wrap="square" rtlCol="0">
            <a:spAutoFit/>
          </a:bodyPr>
          <a:lstStyle/>
          <a:p>
            <a:r>
              <a:rPr lang="en-US" dirty="0" smtClean="0"/>
              <a:t>Find out more about it here: </a:t>
            </a:r>
            <a:r>
              <a:rPr lang="en-US" dirty="0" smtClean="0">
                <a:hlinkClick r:id="rId5"/>
              </a:rPr>
              <a:t>https://decibel.ni.com/content/docs/DOC-26297</a:t>
            </a:r>
            <a:endParaRPr lang="en-US" dirty="0"/>
          </a:p>
        </p:txBody>
      </p:sp>
      <p:sp>
        <p:nvSpPr>
          <p:cNvPr id="24" name="Rectangle 23"/>
          <p:cNvSpPr/>
          <p:nvPr/>
        </p:nvSpPr>
        <p:spPr>
          <a:xfrm>
            <a:off x="228600" y="2514600"/>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Diagnostics Tab</a:t>
            </a:r>
            <a:endParaRPr lang="en-US" sz="1200" dirty="0"/>
          </a:p>
        </p:txBody>
      </p:sp>
      <p:sp>
        <p:nvSpPr>
          <p:cNvPr id="25" name="Isosceles Triangle 24"/>
          <p:cNvSpPr/>
          <p:nvPr/>
        </p:nvSpPr>
        <p:spPr>
          <a:xfrm rot="10800000">
            <a:off x="228600" y="2895600"/>
            <a:ext cx="1371600" cy="990600"/>
          </a:xfrm>
          <a:prstGeom prst="triangle">
            <a:avLst>
              <a:gd name="adj" fmla="val 577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Isosceles Triangle 25"/>
          <p:cNvSpPr/>
          <p:nvPr/>
        </p:nvSpPr>
        <p:spPr>
          <a:xfrm>
            <a:off x="1828800" y="4724400"/>
            <a:ext cx="1752600" cy="838200"/>
          </a:xfrm>
          <a:prstGeom prst="triangle">
            <a:avLst>
              <a:gd name="adj" fmla="val 2328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828800" y="5562600"/>
            <a:ext cx="1752600"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Easily Reboot or Restart from the dashboard</a:t>
            </a:r>
            <a:endParaRPr lang="en-US" sz="1200" dirty="0"/>
          </a:p>
        </p:txBody>
      </p:sp>
      <p:sp>
        <p:nvSpPr>
          <p:cNvPr id="28" name="Isosceles Triangle 27"/>
          <p:cNvSpPr/>
          <p:nvPr/>
        </p:nvSpPr>
        <p:spPr>
          <a:xfrm flipV="1">
            <a:off x="6705600" y="2743200"/>
            <a:ext cx="1752600" cy="1143000"/>
          </a:xfrm>
          <a:prstGeom prst="triangle">
            <a:avLst>
              <a:gd name="adj" fmla="val 2328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6705600" y="2438400"/>
            <a:ext cx="17526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Error Messages</a:t>
            </a:r>
            <a:endParaRPr lang="en-US" sz="1200" dirty="0"/>
          </a:p>
        </p:txBody>
      </p:sp>
      <p:sp>
        <p:nvSpPr>
          <p:cNvPr id="13" name="Rectangle 12"/>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1.bp.blogspot.com/_VHFLIg2UOWs/TADg-XqtDYI/AAAAAAAAAOU/bZFWsiIYc4A/s1600/intel_classmate.jpg"/>
          <p:cNvPicPr>
            <a:picLocks noChangeAspect="1" noChangeArrowheads="1"/>
          </p:cNvPicPr>
          <p:nvPr/>
        </p:nvPicPr>
        <p:blipFill>
          <a:blip r:embed="rId3" cstate="print"/>
          <a:srcRect/>
          <a:stretch>
            <a:fillRect/>
          </a:stretch>
        </p:blipFill>
        <p:spPr bwMode="auto">
          <a:xfrm>
            <a:off x="7212330" y="4191000"/>
            <a:ext cx="1931670" cy="1981200"/>
          </a:xfrm>
          <a:prstGeom prst="rect">
            <a:avLst/>
          </a:prstGeom>
          <a:noFill/>
        </p:spPr>
      </p:pic>
      <p:pic>
        <p:nvPicPr>
          <p:cNvPr id="366594" name="Picture 2"/>
          <p:cNvPicPr>
            <a:picLocks noChangeAspect="1" noChangeArrowheads="1"/>
          </p:cNvPicPr>
          <p:nvPr/>
        </p:nvPicPr>
        <p:blipFill>
          <a:blip r:embed="rId4" cstate="print"/>
          <a:srcRect/>
          <a:stretch>
            <a:fillRect/>
          </a:stretch>
        </p:blipFill>
        <p:spPr bwMode="auto">
          <a:xfrm>
            <a:off x="609600" y="3200400"/>
            <a:ext cx="7955280" cy="184404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Software Orientation: Driver Station</a:t>
            </a:r>
            <a:endParaRPr lang="en-US" dirty="0"/>
          </a:p>
        </p:txBody>
      </p:sp>
      <p:sp>
        <p:nvSpPr>
          <p:cNvPr id="21" name="TextBox 20"/>
          <p:cNvSpPr txBox="1"/>
          <p:nvPr/>
        </p:nvSpPr>
        <p:spPr>
          <a:xfrm>
            <a:off x="914400" y="6858000"/>
            <a:ext cx="7467600" cy="369332"/>
          </a:xfrm>
          <a:prstGeom prst="rect">
            <a:avLst/>
          </a:prstGeom>
          <a:noFill/>
        </p:spPr>
        <p:txBody>
          <a:bodyPr wrap="square" rtlCol="0">
            <a:spAutoFit/>
          </a:bodyPr>
          <a:lstStyle/>
          <a:p>
            <a:r>
              <a:rPr lang="en-US" dirty="0" smtClean="0"/>
              <a:t>Find out more about it here: </a:t>
            </a:r>
            <a:r>
              <a:rPr lang="en-US" dirty="0" smtClean="0">
                <a:hlinkClick r:id="rId5"/>
              </a:rPr>
              <a:t>https://decibel.ni.com/content/docs/DOC-26297</a:t>
            </a:r>
            <a:endParaRPr lang="en-US" dirty="0"/>
          </a:p>
        </p:txBody>
      </p:sp>
      <p:sp>
        <p:nvSpPr>
          <p:cNvPr id="24" name="Rectangle 23"/>
          <p:cNvSpPr/>
          <p:nvPr/>
        </p:nvSpPr>
        <p:spPr>
          <a:xfrm>
            <a:off x="228600" y="2514600"/>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Set Up Tab</a:t>
            </a:r>
            <a:endParaRPr lang="en-US" sz="1200" dirty="0"/>
          </a:p>
        </p:txBody>
      </p:sp>
      <p:sp>
        <p:nvSpPr>
          <p:cNvPr id="25" name="Isosceles Triangle 24"/>
          <p:cNvSpPr/>
          <p:nvPr/>
        </p:nvSpPr>
        <p:spPr>
          <a:xfrm rot="10800000">
            <a:off x="228600" y="2895600"/>
            <a:ext cx="1371600" cy="1295400"/>
          </a:xfrm>
          <a:prstGeom prst="triangle">
            <a:avLst>
              <a:gd name="adj" fmla="val 577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3657600" y="2667000"/>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Configure Match Settings</a:t>
            </a:r>
            <a:endParaRPr lang="en-US" sz="1200" dirty="0"/>
          </a:p>
        </p:txBody>
      </p:sp>
      <p:sp>
        <p:nvSpPr>
          <p:cNvPr id="27" name="Isosceles Triangle 26"/>
          <p:cNvSpPr/>
          <p:nvPr/>
        </p:nvSpPr>
        <p:spPr>
          <a:xfrm rot="10800000">
            <a:off x="3657600" y="3048000"/>
            <a:ext cx="1371600" cy="762000"/>
          </a:xfrm>
          <a:prstGeom prst="triangle">
            <a:avLst>
              <a:gd name="adj" fmla="val 8740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7924800" y="2667000"/>
            <a:ext cx="10668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Chart Mode</a:t>
            </a:r>
            <a:endParaRPr lang="en-US" sz="1200" dirty="0"/>
          </a:p>
        </p:txBody>
      </p:sp>
      <p:sp>
        <p:nvSpPr>
          <p:cNvPr id="29" name="Isosceles Triangle 28"/>
          <p:cNvSpPr/>
          <p:nvPr/>
        </p:nvSpPr>
        <p:spPr>
          <a:xfrm rot="10800000">
            <a:off x="7924800" y="2895600"/>
            <a:ext cx="1066800" cy="1295400"/>
          </a:xfrm>
          <a:prstGeom prst="triangle">
            <a:avLst>
              <a:gd name="adj" fmla="val 6478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1.bp.blogspot.com/_VHFLIg2UOWs/TADg-XqtDYI/AAAAAAAAAOU/bZFWsiIYc4A/s1600/intel_classmate.jpg"/>
          <p:cNvPicPr>
            <a:picLocks noChangeAspect="1" noChangeArrowheads="1"/>
          </p:cNvPicPr>
          <p:nvPr/>
        </p:nvPicPr>
        <p:blipFill>
          <a:blip r:embed="rId3" cstate="print"/>
          <a:srcRect/>
          <a:stretch>
            <a:fillRect/>
          </a:stretch>
        </p:blipFill>
        <p:spPr bwMode="auto">
          <a:xfrm>
            <a:off x="7212330" y="4191000"/>
            <a:ext cx="1931670" cy="1981200"/>
          </a:xfrm>
          <a:prstGeom prst="rect">
            <a:avLst/>
          </a:prstGeom>
          <a:noFill/>
        </p:spPr>
      </p:pic>
      <p:pic>
        <p:nvPicPr>
          <p:cNvPr id="28" name="Picture 3"/>
          <p:cNvPicPr>
            <a:picLocks noChangeAspect="1" noChangeArrowheads="1"/>
          </p:cNvPicPr>
          <p:nvPr/>
        </p:nvPicPr>
        <p:blipFill>
          <a:blip r:embed="rId4" cstate="print"/>
          <a:srcRect/>
          <a:stretch>
            <a:fillRect/>
          </a:stretch>
        </p:blipFill>
        <p:spPr bwMode="auto">
          <a:xfrm>
            <a:off x="594360" y="3200400"/>
            <a:ext cx="7955280" cy="184404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Software Orientation: Driver Station</a:t>
            </a:r>
            <a:endParaRPr lang="en-US" dirty="0"/>
          </a:p>
        </p:txBody>
      </p:sp>
      <p:sp>
        <p:nvSpPr>
          <p:cNvPr id="21" name="TextBox 20"/>
          <p:cNvSpPr txBox="1"/>
          <p:nvPr/>
        </p:nvSpPr>
        <p:spPr>
          <a:xfrm>
            <a:off x="914400" y="6858000"/>
            <a:ext cx="7467600" cy="369332"/>
          </a:xfrm>
          <a:prstGeom prst="rect">
            <a:avLst/>
          </a:prstGeom>
          <a:noFill/>
        </p:spPr>
        <p:txBody>
          <a:bodyPr wrap="square" rtlCol="0">
            <a:spAutoFit/>
          </a:bodyPr>
          <a:lstStyle/>
          <a:p>
            <a:r>
              <a:rPr lang="en-US" dirty="0" smtClean="0"/>
              <a:t>Find out more about it here: </a:t>
            </a:r>
            <a:r>
              <a:rPr lang="en-US" dirty="0" smtClean="0">
                <a:hlinkClick r:id="rId5"/>
              </a:rPr>
              <a:t>https://decibel.ni.com/content/docs/DOC-26297</a:t>
            </a:r>
            <a:endParaRPr lang="en-US" dirty="0"/>
          </a:p>
        </p:txBody>
      </p:sp>
      <p:sp>
        <p:nvSpPr>
          <p:cNvPr id="24" name="Rectangle 23"/>
          <p:cNvSpPr/>
          <p:nvPr/>
        </p:nvSpPr>
        <p:spPr>
          <a:xfrm>
            <a:off x="228600" y="2514600"/>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USB Devices Tab</a:t>
            </a:r>
            <a:endParaRPr lang="en-US" sz="1200" dirty="0"/>
          </a:p>
        </p:txBody>
      </p:sp>
      <p:sp>
        <p:nvSpPr>
          <p:cNvPr id="25" name="Isosceles Triangle 24"/>
          <p:cNvSpPr/>
          <p:nvPr/>
        </p:nvSpPr>
        <p:spPr>
          <a:xfrm rot="10800000">
            <a:off x="228600" y="2895600"/>
            <a:ext cx="1371600" cy="1600200"/>
          </a:xfrm>
          <a:prstGeom prst="triangle">
            <a:avLst>
              <a:gd name="adj" fmla="val 577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2895600" y="2743200"/>
            <a:ext cx="13716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Live Joystick Inputs</a:t>
            </a:r>
            <a:endParaRPr lang="en-US" sz="1200" dirty="0"/>
          </a:p>
        </p:txBody>
      </p:sp>
      <p:sp>
        <p:nvSpPr>
          <p:cNvPr id="27" name="Isosceles Triangle 26"/>
          <p:cNvSpPr/>
          <p:nvPr/>
        </p:nvSpPr>
        <p:spPr>
          <a:xfrm rot="10800000">
            <a:off x="2895600" y="3048000"/>
            <a:ext cx="1371600" cy="762000"/>
          </a:xfrm>
          <a:prstGeom prst="triangle">
            <a:avLst>
              <a:gd name="adj" fmla="val 8647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7924800" y="2514600"/>
            <a:ext cx="10668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Messages &amp; Chart Mode</a:t>
            </a:r>
            <a:endParaRPr lang="en-US" sz="1200" dirty="0"/>
          </a:p>
        </p:txBody>
      </p:sp>
      <p:sp>
        <p:nvSpPr>
          <p:cNvPr id="30" name="Isosceles Triangle 29"/>
          <p:cNvSpPr/>
          <p:nvPr/>
        </p:nvSpPr>
        <p:spPr>
          <a:xfrm rot="10800000">
            <a:off x="7924800" y="2895600"/>
            <a:ext cx="1066800" cy="1676400"/>
          </a:xfrm>
          <a:prstGeom prst="triangle">
            <a:avLst>
              <a:gd name="adj" fmla="val 6478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1.bp.blogspot.com/_VHFLIg2UOWs/TADg-XqtDYI/AAAAAAAAAOU/bZFWsiIYc4A/s1600/intel_classmate.jpg"/>
          <p:cNvPicPr>
            <a:picLocks noChangeAspect="1" noChangeArrowheads="1"/>
          </p:cNvPicPr>
          <p:nvPr/>
        </p:nvPicPr>
        <p:blipFill>
          <a:blip r:embed="rId3" cstate="print"/>
          <a:srcRect/>
          <a:stretch>
            <a:fillRect/>
          </a:stretch>
        </p:blipFill>
        <p:spPr bwMode="auto">
          <a:xfrm>
            <a:off x="7212330" y="4191000"/>
            <a:ext cx="1931670" cy="1981200"/>
          </a:xfrm>
          <a:prstGeom prst="rect">
            <a:avLst/>
          </a:prstGeom>
          <a:noFill/>
        </p:spPr>
      </p:pic>
      <p:pic>
        <p:nvPicPr>
          <p:cNvPr id="191494" name="Picture 6"/>
          <p:cNvPicPr>
            <a:picLocks noChangeAspect="1" noChangeArrowheads="1"/>
          </p:cNvPicPr>
          <p:nvPr/>
        </p:nvPicPr>
        <p:blipFill>
          <a:blip r:embed="rId4" cstate="print"/>
          <a:srcRect/>
          <a:stretch>
            <a:fillRect/>
          </a:stretch>
        </p:blipFill>
        <p:spPr bwMode="auto">
          <a:xfrm>
            <a:off x="579261" y="3200400"/>
            <a:ext cx="7985478" cy="185868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Software Orientation: Driver Station</a:t>
            </a:r>
            <a:endParaRPr lang="en-US" dirty="0"/>
          </a:p>
        </p:txBody>
      </p:sp>
      <p:sp>
        <p:nvSpPr>
          <p:cNvPr id="21" name="TextBox 20"/>
          <p:cNvSpPr txBox="1"/>
          <p:nvPr/>
        </p:nvSpPr>
        <p:spPr>
          <a:xfrm>
            <a:off x="914400" y="6858000"/>
            <a:ext cx="7467600" cy="369332"/>
          </a:xfrm>
          <a:prstGeom prst="rect">
            <a:avLst/>
          </a:prstGeom>
          <a:noFill/>
        </p:spPr>
        <p:txBody>
          <a:bodyPr wrap="square" rtlCol="0">
            <a:spAutoFit/>
          </a:bodyPr>
          <a:lstStyle/>
          <a:p>
            <a:r>
              <a:rPr lang="en-US" dirty="0" smtClean="0"/>
              <a:t>Find out more about it here: </a:t>
            </a:r>
            <a:r>
              <a:rPr lang="en-US" dirty="0" smtClean="0">
                <a:hlinkClick r:id="rId5"/>
              </a:rPr>
              <a:t>https://decibel.ni.com/content/docs/DOC-26297</a:t>
            </a:r>
            <a:endParaRPr lang="en-US" dirty="0"/>
          </a:p>
        </p:txBody>
      </p:sp>
      <p:sp>
        <p:nvSpPr>
          <p:cNvPr id="24" name="Rectangle 23"/>
          <p:cNvSpPr/>
          <p:nvPr/>
        </p:nvSpPr>
        <p:spPr>
          <a:xfrm>
            <a:off x="228600" y="2514600"/>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Power &amp; CAN Tab</a:t>
            </a:r>
            <a:endParaRPr lang="en-US" sz="1200" dirty="0"/>
          </a:p>
        </p:txBody>
      </p:sp>
      <p:sp>
        <p:nvSpPr>
          <p:cNvPr id="25" name="Isosceles Triangle 24"/>
          <p:cNvSpPr/>
          <p:nvPr/>
        </p:nvSpPr>
        <p:spPr>
          <a:xfrm rot="10800000">
            <a:off x="228600" y="2895600"/>
            <a:ext cx="1371600" cy="1905000"/>
          </a:xfrm>
          <a:prstGeom prst="triangle">
            <a:avLst>
              <a:gd name="adj" fmla="val 577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09600" y="2362199"/>
            <a:ext cx="8001000" cy="3387397"/>
            <a:chOff x="609600" y="2362199"/>
            <a:chExt cx="8001000" cy="3387397"/>
          </a:xfrm>
        </p:grpSpPr>
        <p:pic>
          <p:nvPicPr>
            <p:cNvPr id="189441" name="Picture 1"/>
            <p:cNvPicPr>
              <a:picLocks noChangeAspect="1" noChangeArrowheads="1"/>
            </p:cNvPicPr>
            <p:nvPr/>
          </p:nvPicPr>
          <p:blipFill>
            <a:blip r:embed="rId3" cstate="print"/>
            <a:srcRect/>
            <a:stretch>
              <a:fillRect/>
            </a:stretch>
          </p:blipFill>
          <p:spPr bwMode="auto">
            <a:xfrm>
              <a:off x="609600" y="2362199"/>
              <a:ext cx="8001000" cy="3387397"/>
            </a:xfrm>
            <a:prstGeom prst="rect">
              <a:avLst/>
            </a:prstGeom>
            <a:noFill/>
            <a:ln w="9525">
              <a:noFill/>
              <a:miter lim="800000"/>
              <a:headEnd/>
              <a:tailEnd/>
            </a:ln>
          </p:spPr>
        </p:pic>
        <p:pic>
          <p:nvPicPr>
            <p:cNvPr id="99329" name="Picture 1" descr="C:\Users\husmith\Documents\Hunter Drive\Competitions\FRC\Screenshots\Dashboard Main running 1.png"/>
            <p:cNvPicPr>
              <a:picLocks noChangeAspect="1" noChangeArrowheads="1"/>
            </p:cNvPicPr>
            <p:nvPr/>
          </p:nvPicPr>
          <p:blipFill>
            <a:blip r:embed="rId4" cstate="print"/>
            <a:srcRect t="6818" r="47776" b="2273"/>
            <a:stretch>
              <a:fillRect/>
            </a:stretch>
          </p:blipFill>
          <p:spPr bwMode="auto">
            <a:xfrm>
              <a:off x="609600" y="2590800"/>
              <a:ext cx="4191000" cy="3048000"/>
            </a:xfrm>
            <a:prstGeom prst="rect">
              <a:avLst/>
            </a:prstGeom>
            <a:noFill/>
          </p:spPr>
        </p:pic>
      </p:grpSp>
      <p:sp>
        <p:nvSpPr>
          <p:cNvPr id="2" name="Title 1"/>
          <p:cNvSpPr>
            <a:spLocks noGrp="1"/>
          </p:cNvSpPr>
          <p:nvPr>
            <p:ph type="title"/>
          </p:nvPr>
        </p:nvSpPr>
        <p:spPr/>
        <p:txBody>
          <a:bodyPr/>
          <a:lstStyle/>
          <a:p>
            <a:r>
              <a:rPr lang="en-US" dirty="0" smtClean="0"/>
              <a:t>Software Orientation: Dashboard</a:t>
            </a:r>
            <a:endParaRPr lang="en-US" dirty="0"/>
          </a:p>
        </p:txBody>
      </p:sp>
      <p:sp>
        <p:nvSpPr>
          <p:cNvPr id="11" name="Rectangle 10"/>
          <p:cNvSpPr/>
          <p:nvPr/>
        </p:nvSpPr>
        <p:spPr>
          <a:xfrm>
            <a:off x="3733800" y="1828800"/>
            <a:ext cx="13716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Controller inputs</a:t>
            </a:r>
          </a:p>
          <a:p>
            <a:pPr algn="ctr"/>
            <a:r>
              <a:rPr lang="en-US" sz="1200" dirty="0" smtClean="0"/>
              <a:t>and motor status</a:t>
            </a:r>
            <a:endParaRPr lang="en-US" sz="1200" dirty="0"/>
          </a:p>
        </p:txBody>
      </p:sp>
      <p:sp>
        <p:nvSpPr>
          <p:cNvPr id="14" name="Isosceles Triangle 13"/>
          <p:cNvSpPr/>
          <p:nvPr/>
        </p:nvSpPr>
        <p:spPr>
          <a:xfrm rot="10800000">
            <a:off x="3733800" y="2209800"/>
            <a:ext cx="1371600" cy="381000"/>
          </a:xfrm>
          <a:prstGeom prst="triangle">
            <a:avLst>
              <a:gd name="adj" fmla="val 451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858000" y="1752600"/>
            <a:ext cx="19050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Different tabs for more functionality</a:t>
            </a:r>
            <a:endParaRPr lang="en-US" sz="1200" dirty="0"/>
          </a:p>
        </p:txBody>
      </p:sp>
      <p:sp>
        <p:nvSpPr>
          <p:cNvPr id="16" name="Isosceles Triangle 15"/>
          <p:cNvSpPr/>
          <p:nvPr/>
        </p:nvSpPr>
        <p:spPr>
          <a:xfrm rot="10800000">
            <a:off x="6858000" y="2133600"/>
            <a:ext cx="1905000" cy="457200"/>
          </a:xfrm>
          <a:prstGeom prst="triangle">
            <a:avLst>
              <a:gd name="adj" fmla="val 6933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6400800" y="5791200"/>
            <a:ext cx="20574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Record and playback feature</a:t>
            </a:r>
            <a:endParaRPr lang="en-US" sz="1200" dirty="0"/>
          </a:p>
        </p:txBody>
      </p:sp>
      <p:sp>
        <p:nvSpPr>
          <p:cNvPr id="19" name="Isosceles Triangle 18"/>
          <p:cNvSpPr/>
          <p:nvPr/>
        </p:nvSpPr>
        <p:spPr>
          <a:xfrm>
            <a:off x="1600200" y="5105400"/>
            <a:ext cx="1524000" cy="685800"/>
          </a:xfrm>
          <a:prstGeom prst="triangle">
            <a:avLst>
              <a:gd name="adj" fmla="val 933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1600200" y="5791200"/>
            <a:ext cx="15240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Camera view</a:t>
            </a:r>
            <a:endParaRPr lang="en-US" sz="1200" dirty="0"/>
          </a:p>
        </p:txBody>
      </p:sp>
      <p:sp>
        <p:nvSpPr>
          <p:cNvPr id="24" name="Isosceles Triangle 23"/>
          <p:cNvSpPr/>
          <p:nvPr/>
        </p:nvSpPr>
        <p:spPr>
          <a:xfrm>
            <a:off x="6553200" y="5562600"/>
            <a:ext cx="1905000" cy="228600"/>
          </a:xfrm>
          <a:prstGeom prst="triangle">
            <a:avLst>
              <a:gd name="adj" fmla="val 79285"/>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495300" y="990600"/>
            <a:ext cx="8153400" cy="646331"/>
          </a:xfrm>
          <a:prstGeom prst="rect">
            <a:avLst/>
          </a:prstGeom>
        </p:spPr>
        <p:txBody>
          <a:bodyPr wrap="square">
            <a:spAutoFit/>
          </a:bodyPr>
          <a:lstStyle/>
          <a:p>
            <a:r>
              <a:rPr lang="en-US" dirty="0" smtClean="0"/>
              <a:t>The Dashboard is a customizable display and control utility that you can use to read the current status of controllers, sensors, motors, and more. </a:t>
            </a:r>
            <a:endParaRPr lang="en-US" dirty="0"/>
          </a:p>
        </p:txBody>
      </p:sp>
      <p:sp>
        <p:nvSpPr>
          <p:cNvPr id="22" name="Rectangle 21"/>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roboRIO</a:t>
            </a:r>
            <a:endParaRPr lang="en-US" dirty="0"/>
          </a:p>
        </p:txBody>
      </p:sp>
      <p:pic>
        <p:nvPicPr>
          <p:cNvPr id="4" name="Picture 1" descr="C:\Users\husmith\Documents\Hunter Drive\Graphics\FIRST\roboRIO\03251403.png"/>
          <p:cNvPicPr>
            <a:picLocks noChangeAspect="1" noChangeArrowheads="1"/>
          </p:cNvPicPr>
          <p:nvPr/>
        </p:nvPicPr>
        <p:blipFill>
          <a:blip r:embed="rId3" cstate="print"/>
          <a:srcRect/>
          <a:stretch>
            <a:fillRect/>
          </a:stretch>
        </p:blipFill>
        <p:spPr bwMode="auto">
          <a:xfrm>
            <a:off x="2895600" y="2438400"/>
            <a:ext cx="3373425" cy="3352800"/>
          </a:xfrm>
          <a:prstGeom prst="rect">
            <a:avLst/>
          </a:prstGeom>
          <a:noFill/>
        </p:spPr>
      </p:pic>
      <p:sp>
        <p:nvSpPr>
          <p:cNvPr id="5" name="Rectangle 4"/>
          <p:cNvSpPr/>
          <p:nvPr/>
        </p:nvSpPr>
        <p:spPr>
          <a:xfrm>
            <a:off x="1524000" y="2667000"/>
            <a:ext cx="1153312" cy="2286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CAN Support</a:t>
            </a:r>
            <a:endParaRPr lang="en-US" sz="1400" dirty="0">
              <a:solidFill>
                <a:schemeClr val="tx1"/>
              </a:solidFill>
            </a:endParaRPr>
          </a:p>
        </p:txBody>
      </p:sp>
      <p:sp>
        <p:nvSpPr>
          <p:cNvPr id="6" name="Isosceles Triangle 5"/>
          <p:cNvSpPr/>
          <p:nvPr/>
        </p:nvSpPr>
        <p:spPr>
          <a:xfrm rot="16200000" flipV="1">
            <a:off x="2753512" y="2590800"/>
            <a:ext cx="228600" cy="381000"/>
          </a:xfrm>
          <a:prstGeom prst="triangle">
            <a:avLst>
              <a:gd name="adj" fmla="val 597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62000" y="838200"/>
            <a:ext cx="7010400" cy="369332"/>
          </a:xfrm>
          <a:prstGeom prst="rect">
            <a:avLst/>
          </a:prstGeom>
          <a:noFill/>
        </p:spPr>
        <p:txBody>
          <a:bodyPr wrap="square" rtlCol="0">
            <a:spAutoFit/>
          </a:bodyPr>
          <a:lstStyle/>
          <a:p>
            <a:r>
              <a:rPr lang="en-US" dirty="0" smtClean="0"/>
              <a:t>New controller for FRC 2015-2019</a:t>
            </a:r>
          </a:p>
        </p:txBody>
      </p:sp>
      <p:sp>
        <p:nvSpPr>
          <p:cNvPr id="9" name="Rectangle 8"/>
          <p:cNvSpPr/>
          <p:nvPr/>
        </p:nvSpPr>
        <p:spPr>
          <a:xfrm>
            <a:off x="6487312" y="4953000"/>
            <a:ext cx="1905000" cy="2286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Built-In Accelerometer</a:t>
            </a:r>
            <a:endParaRPr lang="en-US" sz="1400" dirty="0">
              <a:solidFill>
                <a:schemeClr val="tx1"/>
              </a:solidFill>
            </a:endParaRPr>
          </a:p>
        </p:txBody>
      </p:sp>
      <p:sp>
        <p:nvSpPr>
          <p:cNvPr id="10" name="Isosceles Triangle 9"/>
          <p:cNvSpPr/>
          <p:nvPr/>
        </p:nvSpPr>
        <p:spPr>
          <a:xfrm rot="16200000">
            <a:off x="5915812" y="4610100"/>
            <a:ext cx="228600" cy="914400"/>
          </a:xfrm>
          <a:prstGeom prst="triangle">
            <a:avLst>
              <a:gd name="adj" fmla="val 4597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438400" y="1600200"/>
            <a:ext cx="1752600" cy="5334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USB Programming / Deployment</a:t>
            </a:r>
            <a:endParaRPr lang="en-US" sz="1400" dirty="0">
              <a:solidFill>
                <a:schemeClr val="tx1"/>
              </a:solidFill>
            </a:endParaRPr>
          </a:p>
        </p:txBody>
      </p:sp>
      <p:sp>
        <p:nvSpPr>
          <p:cNvPr id="12" name="Isosceles Triangle 11"/>
          <p:cNvSpPr/>
          <p:nvPr/>
        </p:nvSpPr>
        <p:spPr>
          <a:xfrm flipV="1">
            <a:off x="2438400" y="2133600"/>
            <a:ext cx="1752600" cy="457200"/>
          </a:xfrm>
          <a:prstGeom prst="triangle">
            <a:avLst>
              <a:gd name="adj" fmla="val 9365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572000" y="1600200"/>
            <a:ext cx="1371600" cy="5334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USB Webcam / Flash drive … </a:t>
            </a:r>
            <a:endParaRPr lang="en-US" sz="1400" dirty="0">
              <a:solidFill>
                <a:schemeClr val="tx1"/>
              </a:solidFill>
            </a:endParaRPr>
          </a:p>
        </p:txBody>
      </p:sp>
      <p:sp>
        <p:nvSpPr>
          <p:cNvPr id="14" name="Isosceles Triangle 13"/>
          <p:cNvSpPr/>
          <p:nvPr/>
        </p:nvSpPr>
        <p:spPr>
          <a:xfrm flipV="1">
            <a:off x="4572000" y="2133600"/>
            <a:ext cx="1371600" cy="457200"/>
          </a:xfrm>
          <a:prstGeom prst="triangle">
            <a:avLst>
              <a:gd name="adj" fmla="val 1032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477000" y="3352800"/>
            <a:ext cx="1295400" cy="4572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Eliminates Digital Sidecar</a:t>
            </a:r>
            <a:endParaRPr lang="en-US" sz="1400" dirty="0">
              <a:solidFill>
                <a:schemeClr val="tx1"/>
              </a:solidFill>
            </a:endParaRPr>
          </a:p>
        </p:txBody>
      </p:sp>
      <p:sp>
        <p:nvSpPr>
          <p:cNvPr id="16" name="Isosceles Triangle 15"/>
          <p:cNvSpPr/>
          <p:nvPr/>
        </p:nvSpPr>
        <p:spPr>
          <a:xfrm rot="16200000">
            <a:off x="6096000" y="3429000"/>
            <a:ext cx="457200" cy="304800"/>
          </a:xfrm>
          <a:prstGeom prst="triangle">
            <a:avLst>
              <a:gd name="adj" fmla="val 2722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Isosceles Triangle 16"/>
          <p:cNvSpPr/>
          <p:nvPr/>
        </p:nvSpPr>
        <p:spPr>
          <a:xfrm>
            <a:off x="5753100" y="5534025"/>
            <a:ext cx="1066800" cy="381000"/>
          </a:xfrm>
          <a:prstGeom prst="triangle">
            <a:avLst>
              <a:gd name="adj" fmla="val 1032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5753100" y="5915025"/>
            <a:ext cx="1066800" cy="2286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User Button</a:t>
            </a:r>
            <a:endParaRPr lang="en-US" sz="1400" dirty="0">
              <a:solidFill>
                <a:schemeClr val="tx1"/>
              </a:solidFill>
            </a:endParaRPr>
          </a:p>
        </p:txBody>
      </p:sp>
      <p:sp>
        <p:nvSpPr>
          <p:cNvPr id="20" name="Rectangle 19"/>
          <p:cNvSpPr/>
          <p:nvPr/>
        </p:nvSpPr>
        <p:spPr>
          <a:xfrm>
            <a:off x="914400" y="4495800"/>
            <a:ext cx="1981200" cy="5334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MXP Custom Electronics Expansion Port</a:t>
            </a:r>
            <a:endParaRPr lang="en-US" sz="1400" dirty="0">
              <a:solidFill>
                <a:schemeClr val="tx1"/>
              </a:solidFill>
            </a:endParaRPr>
          </a:p>
        </p:txBody>
      </p:sp>
      <p:sp>
        <p:nvSpPr>
          <p:cNvPr id="21" name="Isosceles Triangle 20"/>
          <p:cNvSpPr/>
          <p:nvPr/>
        </p:nvSpPr>
        <p:spPr>
          <a:xfrm rot="16200000" flipV="1">
            <a:off x="3238500" y="4152900"/>
            <a:ext cx="533400" cy="1219200"/>
          </a:xfrm>
          <a:prstGeom prst="triangle">
            <a:avLst>
              <a:gd name="adj" fmla="val 5250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Isosceles Triangle 21"/>
          <p:cNvSpPr/>
          <p:nvPr/>
        </p:nvSpPr>
        <p:spPr>
          <a:xfrm>
            <a:off x="2057400" y="5562600"/>
            <a:ext cx="1600200" cy="381000"/>
          </a:xfrm>
          <a:prstGeom prst="triangle">
            <a:avLst>
              <a:gd name="adj" fmla="val 8804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2057400" y="5943600"/>
            <a:ext cx="1600200" cy="2286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Designed for FRC</a:t>
            </a:r>
            <a:endParaRPr lang="en-US" sz="1400" dirty="0">
              <a:solidFill>
                <a:schemeClr val="tx1"/>
              </a:solidFill>
            </a:endParaRPr>
          </a:p>
        </p:txBody>
      </p:sp>
      <p:sp>
        <p:nvSpPr>
          <p:cNvPr id="24" name="Rectangle 23"/>
          <p:cNvSpPr/>
          <p:nvPr/>
        </p:nvSpPr>
        <p:spPr>
          <a:xfrm>
            <a:off x="533400" y="3048000"/>
            <a:ext cx="2057400" cy="4572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RS-232 / I²C / SPI serial interfaces</a:t>
            </a:r>
            <a:endParaRPr lang="en-US" sz="1400" dirty="0">
              <a:solidFill>
                <a:schemeClr val="tx1"/>
              </a:solidFill>
            </a:endParaRPr>
          </a:p>
        </p:txBody>
      </p:sp>
      <p:sp>
        <p:nvSpPr>
          <p:cNvPr id="25" name="Isosceles Triangle 24"/>
          <p:cNvSpPr/>
          <p:nvPr/>
        </p:nvSpPr>
        <p:spPr>
          <a:xfrm rot="16200000" flipV="1">
            <a:off x="2628900" y="3009900"/>
            <a:ext cx="457200" cy="533400"/>
          </a:xfrm>
          <a:prstGeom prst="triangle">
            <a:avLst>
              <a:gd name="adj" fmla="val 4139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6324600" y="4038600"/>
            <a:ext cx="1295400" cy="4572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Dual Core Processor</a:t>
            </a:r>
            <a:endParaRPr lang="en-US" sz="1400" dirty="0">
              <a:solidFill>
                <a:schemeClr val="tx1"/>
              </a:solidFill>
            </a:endParaRPr>
          </a:p>
        </p:txBody>
      </p:sp>
      <p:sp>
        <p:nvSpPr>
          <p:cNvPr id="27" name="Isosceles Triangle 26"/>
          <p:cNvSpPr/>
          <p:nvPr/>
        </p:nvSpPr>
        <p:spPr>
          <a:xfrm rot="16200000">
            <a:off x="5410200" y="3581400"/>
            <a:ext cx="457200" cy="1371600"/>
          </a:xfrm>
          <a:prstGeom prst="triangle">
            <a:avLst>
              <a:gd name="adj" fmla="val 3347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6477000" y="2514600"/>
            <a:ext cx="2133600" cy="2286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Zip Tie Mounting Holes</a:t>
            </a:r>
            <a:endParaRPr lang="en-US" sz="1400" dirty="0">
              <a:solidFill>
                <a:schemeClr val="tx1"/>
              </a:solidFill>
            </a:endParaRPr>
          </a:p>
        </p:txBody>
      </p:sp>
      <p:sp>
        <p:nvSpPr>
          <p:cNvPr id="29" name="Isosceles Triangle 28"/>
          <p:cNvSpPr/>
          <p:nvPr/>
        </p:nvSpPr>
        <p:spPr>
          <a:xfrm rot="16200000">
            <a:off x="6248400" y="2514600"/>
            <a:ext cx="228600" cy="228600"/>
          </a:xfrm>
          <a:prstGeom prst="triangle">
            <a:avLst>
              <a:gd name="adj" fmla="val 57782"/>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right)">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4" grpId="0" animBg="1"/>
      <p:bldP spid="16" grpId="0" animBg="1"/>
      <p:bldP spid="17" grpId="0" animBg="1"/>
      <p:bldP spid="21" grpId="0" animBg="1"/>
      <p:bldP spid="22" grpId="0" animBg="1"/>
      <p:bldP spid="25" grpId="0" animBg="1"/>
      <p:bldP spid="27"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roboRIO </a:t>
            </a:r>
            <a:r>
              <a:rPr lang="en-US" dirty="0" err="1" smtClean="0"/>
              <a:t>vs</a:t>
            </a:r>
            <a:r>
              <a:rPr lang="en-US" dirty="0" smtClean="0"/>
              <a:t> </a:t>
            </a:r>
            <a:r>
              <a:rPr lang="en-US" dirty="0" err="1" smtClean="0"/>
              <a:t>cRIO</a:t>
            </a:r>
            <a:endParaRPr lang="en-US" dirty="0"/>
          </a:p>
        </p:txBody>
      </p:sp>
      <p:pic>
        <p:nvPicPr>
          <p:cNvPr id="183298" name="Picture 2" descr="http://cdn.instructables.com/FTZ/KJX3/H5ED7SOS/FTZKJX3H5ED7SOS.LARGE.jpg"/>
          <p:cNvPicPr>
            <a:picLocks noChangeAspect="1" noChangeArrowheads="1"/>
          </p:cNvPicPr>
          <p:nvPr/>
        </p:nvPicPr>
        <p:blipFill>
          <a:blip r:embed="rId3" cstate="print"/>
          <a:srcRect/>
          <a:stretch>
            <a:fillRect/>
          </a:stretch>
        </p:blipFill>
        <p:spPr bwMode="auto">
          <a:xfrm>
            <a:off x="2057400" y="1054608"/>
            <a:ext cx="2438400" cy="1536192"/>
          </a:xfrm>
          <a:prstGeom prst="rect">
            <a:avLst/>
          </a:prstGeom>
          <a:noFill/>
        </p:spPr>
      </p:pic>
      <p:pic>
        <p:nvPicPr>
          <p:cNvPr id="9" name="Picture 1" descr="C:\Users\husmith\Documents\Hunter Drive\Graphics\FIRST\roboRIO\03251405.png"/>
          <p:cNvPicPr>
            <a:picLocks noChangeAspect="1" noChangeArrowheads="1"/>
          </p:cNvPicPr>
          <p:nvPr/>
        </p:nvPicPr>
        <p:blipFill>
          <a:blip r:embed="rId4" cstate="print"/>
          <a:srcRect/>
          <a:stretch>
            <a:fillRect/>
          </a:stretch>
        </p:blipFill>
        <p:spPr bwMode="auto">
          <a:xfrm>
            <a:off x="5334000" y="1104900"/>
            <a:ext cx="2288167" cy="1676400"/>
          </a:xfrm>
          <a:prstGeom prst="rect">
            <a:avLst/>
          </a:prstGeom>
          <a:noFill/>
        </p:spPr>
      </p:pic>
      <p:graphicFrame>
        <p:nvGraphicFramePr>
          <p:cNvPr id="10" name="Table 9"/>
          <p:cNvGraphicFramePr>
            <a:graphicFrameLocks noGrp="1"/>
          </p:cNvGraphicFramePr>
          <p:nvPr/>
        </p:nvGraphicFramePr>
        <p:xfrm>
          <a:off x="685800" y="2819400"/>
          <a:ext cx="7848601" cy="3235960"/>
        </p:xfrm>
        <a:graphic>
          <a:graphicData uri="http://schemas.openxmlformats.org/drawingml/2006/table">
            <a:tbl>
              <a:tblPr firstRow="1" bandRow="1">
                <a:tableStyleId>{6E25E649-3F16-4E02-A733-19D2CDBF48F0}</a:tableStyleId>
              </a:tblPr>
              <a:tblGrid>
                <a:gridCol w="1485676"/>
                <a:gridCol w="2629124"/>
                <a:gridCol w="3733801"/>
              </a:tblGrid>
              <a:tr h="370840">
                <a:tc>
                  <a:txBody>
                    <a:bodyPr/>
                    <a:lstStyle/>
                    <a:p>
                      <a:r>
                        <a:rPr lang="en-US" dirty="0" smtClean="0"/>
                        <a:t>Controller</a:t>
                      </a:r>
                      <a:endParaRPr lang="en-US" dirty="0"/>
                    </a:p>
                  </a:txBody>
                  <a:tcPr/>
                </a:tc>
                <a:tc>
                  <a:txBody>
                    <a:bodyPr/>
                    <a:lstStyle/>
                    <a:p>
                      <a:r>
                        <a:rPr lang="en-US" dirty="0" err="1" smtClean="0"/>
                        <a:t>cRIO</a:t>
                      </a:r>
                      <a:r>
                        <a:rPr lang="en-US" dirty="0" smtClean="0"/>
                        <a:t> FRC II</a:t>
                      </a:r>
                      <a:endParaRPr lang="en-US" dirty="0"/>
                    </a:p>
                  </a:txBody>
                  <a:tcPr/>
                </a:tc>
                <a:tc>
                  <a:txBody>
                    <a:bodyPr/>
                    <a:lstStyle/>
                    <a:p>
                      <a:r>
                        <a:rPr lang="en-US" dirty="0" smtClean="0"/>
                        <a:t>roboRIO</a:t>
                      </a:r>
                      <a:endParaRPr lang="en-US" dirty="0"/>
                    </a:p>
                  </a:txBody>
                  <a:tcPr/>
                </a:tc>
              </a:tr>
              <a:tr h="370840">
                <a:tc>
                  <a:txBody>
                    <a:bodyPr/>
                    <a:lstStyle/>
                    <a:p>
                      <a:r>
                        <a:rPr lang="en-US" dirty="0" smtClean="0"/>
                        <a:t>Processor</a:t>
                      </a:r>
                      <a:endParaRPr lang="en-US" dirty="0"/>
                    </a:p>
                  </a:txBody>
                  <a:tcPr/>
                </a:tc>
                <a:tc>
                  <a:txBody>
                    <a:bodyPr/>
                    <a:lstStyle/>
                    <a:p>
                      <a:r>
                        <a:rPr lang="en-US" dirty="0" err="1" smtClean="0"/>
                        <a:t>Freescale</a:t>
                      </a:r>
                      <a:r>
                        <a:rPr lang="en-US" dirty="0" smtClean="0"/>
                        <a:t> 5125 </a:t>
                      </a:r>
                    </a:p>
                    <a:p>
                      <a:r>
                        <a:rPr lang="en-US" dirty="0" smtClean="0"/>
                        <a:t>400MHz PPC</a:t>
                      </a:r>
                      <a:endParaRPr lang="en-US" dirty="0"/>
                    </a:p>
                  </a:txBody>
                  <a:tcPr/>
                </a:tc>
                <a:tc>
                  <a:txBody>
                    <a:bodyPr/>
                    <a:lstStyle/>
                    <a:p>
                      <a:r>
                        <a:rPr lang="en-US" dirty="0" smtClean="0"/>
                        <a:t>Xilinx </a:t>
                      </a:r>
                      <a:r>
                        <a:rPr lang="en-US" dirty="0" err="1" smtClean="0"/>
                        <a:t>Zynq</a:t>
                      </a:r>
                      <a:r>
                        <a:rPr lang="en-US" dirty="0" smtClean="0"/>
                        <a:t> 7020 </a:t>
                      </a:r>
                    </a:p>
                    <a:p>
                      <a:r>
                        <a:rPr lang="en-US" dirty="0" smtClean="0"/>
                        <a:t>667Mhz dual-core ARM Cortex-A9</a:t>
                      </a:r>
                      <a:endParaRPr lang="en-US" dirty="0"/>
                    </a:p>
                  </a:txBody>
                  <a:tcPr/>
                </a:tc>
              </a:tr>
              <a:tr h="370840">
                <a:tc>
                  <a:txBody>
                    <a:bodyPr/>
                    <a:lstStyle/>
                    <a:p>
                      <a:r>
                        <a:rPr lang="en-US" dirty="0" smtClean="0"/>
                        <a:t>OS</a:t>
                      </a:r>
                      <a:endParaRPr lang="en-US" dirty="0"/>
                    </a:p>
                  </a:txBody>
                  <a:tcPr/>
                </a:tc>
                <a:tc>
                  <a:txBody>
                    <a:bodyPr/>
                    <a:lstStyle/>
                    <a:p>
                      <a:r>
                        <a:rPr lang="en-US" dirty="0" err="1" smtClean="0"/>
                        <a:t>VxWorks</a:t>
                      </a:r>
                      <a:endParaRPr lang="en-US" dirty="0"/>
                    </a:p>
                  </a:txBody>
                  <a:tcPr/>
                </a:tc>
                <a:tc>
                  <a:txBody>
                    <a:bodyPr/>
                    <a:lstStyle/>
                    <a:p>
                      <a:r>
                        <a:rPr lang="en-US" dirty="0" smtClean="0"/>
                        <a:t>Linux</a:t>
                      </a:r>
                      <a:r>
                        <a:rPr lang="en-US" baseline="0" dirty="0" smtClean="0"/>
                        <a:t> with Real-Time Extensions</a:t>
                      </a:r>
                      <a:endParaRPr lang="en-US" dirty="0"/>
                    </a:p>
                  </a:txBody>
                  <a:tcPr/>
                </a:tc>
              </a:tr>
              <a:tr h="370840">
                <a:tc>
                  <a:txBody>
                    <a:bodyPr/>
                    <a:lstStyle/>
                    <a:p>
                      <a:r>
                        <a:rPr lang="en-US" dirty="0" smtClean="0"/>
                        <a:t>RAM</a:t>
                      </a:r>
                      <a:endParaRPr lang="en-US" dirty="0"/>
                    </a:p>
                  </a:txBody>
                  <a:tcPr/>
                </a:tc>
                <a:tc>
                  <a:txBody>
                    <a:bodyPr/>
                    <a:lstStyle/>
                    <a:p>
                      <a:r>
                        <a:rPr lang="en-US" dirty="0" smtClean="0"/>
                        <a:t>128MB</a:t>
                      </a:r>
                      <a:endParaRPr lang="en-US" dirty="0"/>
                    </a:p>
                  </a:txBody>
                  <a:tcPr/>
                </a:tc>
                <a:tc>
                  <a:txBody>
                    <a:bodyPr/>
                    <a:lstStyle/>
                    <a:p>
                      <a:r>
                        <a:rPr lang="en-US" dirty="0" smtClean="0"/>
                        <a:t>256MB</a:t>
                      </a:r>
                      <a:endParaRPr lang="en-US" dirty="0"/>
                    </a:p>
                  </a:txBody>
                  <a:tcPr/>
                </a:tc>
              </a:tr>
              <a:tr h="370840">
                <a:tc>
                  <a:txBody>
                    <a:bodyPr/>
                    <a:lstStyle/>
                    <a:p>
                      <a:r>
                        <a:rPr lang="en-US" dirty="0" smtClean="0"/>
                        <a:t>Disc</a:t>
                      </a:r>
                      <a:endParaRPr lang="en-US" dirty="0"/>
                    </a:p>
                  </a:txBody>
                  <a:tcPr/>
                </a:tc>
                <a:tc>
                  <a:txBody>
                    <a:bodyPr/>
                    <a:lstStyle/>
                    <a:p>
                      <a:r>
                        <a:rPr lang="en-US" dirty="0" smtClean="0"/>
                        <a:t>256MB</a:t>
                      </a:r>
                      <a:endParaRPr lang="en-US" dirty="0"/>
                    </a:p>
                  </a:txBody>
                  <a:tcPr/>
                </a:tc>
                <a:tc>
                  <a:txBody>
                    <a:bodyPr/>
                    <a:lstStyle/>
                    <a:p>
                      <a:r>
                        <a:rPr lang="en-US" dirty="0" smtClean="0"/>
                        <a:t>512MB</a:t>
                      </a:r>
                      <a:endParaRPr lang="en-US" dirty="0"/>
                    </a:p>
                  </a:txBody>
                  <a:tcPr/>
                </a:tc>
              </a:tr>
              <a:tr h="370840">
                <a:tc>
                  <a:txBody>
                    <a:bodyPr/>
                    <a:lstStyle/>
                    <a:p>
                      <a:r>
                        <a:rPr lang="en-US" dirty="0" smtClean="0"/>
                        <a:t>Volume</a:t>
                      </a:r>
                      <a:endParaRPr lang="en-US" dirty="0"/>
                    </a:p>
                  </a:txBody>
                  <a:tcPr/>
                </a:tc>
                <a:tc>
                  <a:txBody>
                    <a:bodyPr/>
                    <a:lstStyle/>
                    <a:p>
                      <a:r>
                        <a:rPr lang="en-US" dirty="0" smtClean="0"/>
                        <a:t>110 in³ *</a:t>
                      </a:r>
                      <a:endParaRPr lang="en-US" dirty="0"/>
                    </a:p>
                  </a:txBody>
                  <a:tcPr/>
                </a:tc>
                <a:tc>
                  <a:txBody>
                    <a:bodyPr/>
                    <a:lstStyle/>
                    <a:p>
                      <a:pPr marL="0" marR="0" indent="0" algn="l" defTabSz="457174" rtl="0" eaLnBrk="1" fontAlgn="auto" latinLnBrk="0" hangingPunct="1">
                        <a:lnSpc>
                          <a:spcPct val="100000"/>
                        </a:lnSpc>
                        <a:spcBef>
                          <a:spcPts val="0"/>
                        </a:spcBef>
                        <a:spcAft>
                          <a:spcPts val="0"/>
                        </a:spcAft>
                        <a:buClrTx/>
                        <a:buSzTx/>
                        <a:buFontTx/>
                        <a:buNone/>
                        <a:tabLst/>
                        <a:defRPr/>
                      </a:pPr>
                      <a:r>
                        <a:rPr lang="en-US" dirty="0" smtClean="0"/>
                        <a:t>30 in³</a:t>
                      </a:r>
                    </a:p>
                  </a:txBody>
                  <a:tcPr/>
                </a:tc>
              </a:tr>
              <a:tr h="370840">
                <a:tc>
                  <a:txBody>
                    <a:bodyPr/>
                    <a:lstStyle/>
                    <a:p>
                      <a:r>
                        <a:rPr lang="en-US" dirty="0" smtClean="0"/>
                        <a:t>Mass</a:t>
                      </a:r>
                      <a:endParaRPr lang="en-US" dirty="0"/>
                    </a:p>
                  </a:txBody>
                  <a:tcPr/>
                </a:tc>
                <a:tc>
                  <a:txBody>
                    <a:bodyPr/>
                    <a:lstStyle/>
                    <a:p>
                      <a:r>
                        <a:rPr lang="en-US" dirty="0" smtClean="0"/>
                        <a:t>60oz *</a:t>
                      </a:r>
                      <a:endParaRPr lang="en-US" dirty="0"/>
                    </a:p>
                  </a:txBody>
                  <a:tcPr/>
                </a:tc>
                <a:tc>
                  <a:txBody>
                    <a:bodyPr/>
                    <a:lstStyle/>
                    <a:p>
                      <a:r>
                        <a:rPr lang="en-US" dirty="0" smtClean="0"/>
                        <a:t>10oz</a:t>
                      </a:r>
                      <a:endParaRPr lang="en-US" dirty="0"/>
                    </a:p>
                  </a:txBody>
                  <a:tcPr/>
                </a:tc>
              </a:tr>
              <a:tr h="370840">
                <a:tc>
                  <a:txBody>
                    <a:bodyPr/>
                    <a:lstStyle/>
                    <a:p>
                      <a:r>
                        <a:rPr lang="en-US" dirty="0" smtClean="0"/>
                        <a:t>Price</a:t>
                      </a:r>
                      <a:endParaRPr lang="en-US" dirty="0"/>
                    </a:p>
                  </a:txBody>
                  <a:tcPr/>
                </a:tc>
                <a:tc>
                  <a:txBody>
                    <a:bodyPr/>
                    <a:lstStyle/>
                    <a:p>
                      <a:r>
                        <a:rPr lang="en-US" dirty="0" smtClean="0"/>
                        <a:t>$689 *</a:t>
                      </a:r>
                      <a:endParaRPr lang="en-US" dirty="0"/>
                    </a:p>
                  </a:txBody>
                  <a:tcPr/>
                </a:tc>
                <a:tc>
                  <a:txBody>
                    <a:bodyPr/>
                    <a:lstStyle/>
                    <a:p>
                      <a:r>
                        <a:rPr lang="en-US" dirty="0" smtClean="0"/>
                        <a:t>$435</a:t>
                      </a:r>
                      <a:endParaRPr lang="en-US" dirty="0"/>
                    </a:p>
                  </a:txBody>
                  <a:tcPr/>
                </a:tc>
              </a:tr>
            </a:tbl>
          </a:graphicData>
        </a:graphic>
      </p:graphicFrame>
      <p:sp>
        <p:nvSpPr>
          <p:cNvPr id="11" name="TextBox 10"/>
          <p:cNvSpPr txBox="1"/>
          <p:nvPr/>
        </p:nvSpPr>
        <p:spPr>
          <a:xfrm>
            <a:off x="1828800" y="6352401"/>
            <a:ext cx="5334000" cy="276999"/>
          </a:xfrm>
          <a:prstGeom prst="rect">
            <a:avLst/>
          </a:prstGeom>
          <a:solidFill>
            <a:schemeClr val="bg1"/>
          </a:solidFill>
        </p:spPr>
        <p:txBody>
          <a:bodyPr wrap="square" rtlCol="0">
            <a:spAutoFit/>
          </a:bodyPr>
          <a:lstStyle/>
          <a:p>
            <a:pPr algn="ctr"/>
            <a:r>
              <a:rPr lang="en-US" sz="1200" dirty="0" smtClean="0"/>
              <a:t>Specs include </a:t>
            </a:r>
            <a:r>
              <a:rPr lang="en-US" sz="1200" dirty="0" err="1" smtClean="0"/>
              <a:t>cRIO</a:t>
            </a:r>
            <a:r>
              <a:rPr lang="en-US" sz="1200" dirty="0" smtClean="0"/>
              <a:t>, modules, and 2 digital sidecars</a:t>
            </a:r>
            <a:endParaRPr lang="en-US" sz="1200" dirty="0"/>
          </a:p>
        </p:txBody>
      </p:sp>
      <p:sp>
        <p:nvSpPr>
          <p:cNvPr id="12" name="Rectangle 11"/>
          <p:cNvSpPr/>
          <p:nvPr/>
        </p:nvSpPr>
        <p:spPr>
          <a:xfrm>
            <a:off x="7924800" y="128752"/>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roboRIO Set Up</a:t>
            </a:r>
            <a:endParaRPr lang="en-US" dirty="0"/>
          </a:p>
        </p:txBody>
      </p:sp>
      <p:pic>
        <p:nvPicPr>
          <p:cNvPr id="46" name="Picture 1" descr="C:\Users\husmith\Documents\Hunter Drive\Graphics\FIRST\roboRIO\03251403.png"/>
          <p:cNvPicPr>
            <a:picLocks noChangeAspect="1" noChangeArrowheads="1"/>
          </p:cNvPicPr>
          <p:nvPr/>
        </p:nvPicPr>
        <p:blipFill>
          <a:blip r:embed="rId3" cstate="print"/>
          <a:srcRect/>
          <a:stretch>
            <a:fillRect/>
          </a:stretch>
        </p:blipFill>
        <p:spPr bwMode="auto">
          <a:xfrm>
            <a:off x="5486400" y="1905000"/>
            <a:ext cx="3373425" cy="3352800"/>
          </a:xfrm>
          <a:prstGeom prst="rect">
            <a:avLst/>
          </a:prstGeom>
          <a:noFill/>
        </p:spPr>
      </p:pic>
      <p:sp>
        <p:nvSpPr>
          <p:cNvPr id="47" name="TextBox 46"/>
          <p:cNvSpPr txBox="1"/>
          <p:nvPr/>
        </p:nvSpPr>
        <p:spPr>
          <a:xfrm>
            <a:off x="533400" y="1447800"/>
            <a:ext cx="4876800" cy="1200329"/>
          </a:xfrm>
          <a:prstGeom prst="rect">
            <a:avLst/>
          </a:prstGeom>
          <a:noFill/>
        </p:spPr>
        <p:txBody>
          <a:bodyPr wrap="square" rtlCol="0">
            <a:spAutoFit/>
          </a:bodyPr>
          <a:lstStyle/>
          <a:p>
            <a:pPr marL="342900" indent="-342900">
              <a:buAutoNum type="arabicPeriod"/>
            </a:pPr>
            <a:r>
              <a:rPr lang="en-US" dirty="0" smtClean="0"/>
              <a:t>Install the FRC 2015 Update Suite</a:t>
            </a:r>
          </a:p>
          <a:p>
            <a:pPr marL="342900" indent="-342900">
              <a:buAutoNum type="arabicPeriod"/>
            </a:pPr>
            <a:r>
              <a:rPr lang="en-US" dirty="0" smtClean="0"/>
              <a:t>Connect roboRIO to a power supply</a:t>
            </a:r>
          </a:p>
          <a:p>
            <a:pPr marL="342900" indent="-342900">
              <a:buAutoNum type="arabicPeriod"/>
            </a:pPr>
            <a:r>
              <a:rPr lang="en-US" dirty="0" smtClean="0"/>
              <a:t>Connect roboRIO to your PC over USB</a:t>
            </a:r>
          </a:p>
          <a:p>
            <a:pPr marL="342900" indent="-342900">
              <a:buAutoNum type="arabicPeriod"/>
            </a:pPr>
            <a:r>
              <a:rPr lang="en-US" dirty="0" smtClean="0"/>
              <a:t>Run the roboRIO Imaging Tool</a:t>
            </a:r>
            <a:endParaRPr lang="en-US" dirty="0"/>
          </a:p>
        </p:txBody>
      </p:sp>
      <p:pic>
        <p:nvPicPr>
          <p:cNvPr id="48" name="Picture 2"/>
          <p:cNvPicPr>
            <a:picLocks noChangeAspect="1" noChangeArrowheads="1"/>
          </p:cNvPicPr>
          <p:nvPr/>
        </p:nvPicPr>
        <p:blipFill>
          <a:blip r:embed="rId4" cstate="print"/>
          <a:srcRect/>
          <a:stretch>
            <a:fillRect/>
          </a:stretch>
        </p:blipFill>
        <p:spPr bwMode="auto">
          <a:xfrm>
            <a:off x="609600" y="3505200"/>
            <a:ext cx="4420478" cy="2514600"/>
          </a:xfrm>
          <a:prstGeom prst="rect">
            <a:avLst/>
          </a:prstGeom>
          <a:ln>
            <a:noFill/>
          </a:ln>
          <a:effectLst>
            <a:outerShdw blurRad="292100" dist="139700" dir="2700000" algn="tl" rotWithShape="0">
              <a:srgbClr val="333333">
                <a:alpha val="65000"/>
              </a:srgbClr>
            </a:outerShdw>
          </a:effectLst>
        </p:spPr>
      </p:pic>
      <p:pic>
        <p:nvPicPr>
          <p:cNvPr id="186372" name="Picture 4"/>
          <p:cNvPicPr>
            <a:picLocks noChangeAspect="1" noChangeArrowheads="1"/>
          </p:cNvPicPr>
          <p:nvPr/>
        </p:nvPicPr>
        <p:blipFill>
          <a:blip r:embed="rId5" cstate="print"/>
          <a:srcRect/>
          <a:stretch>
            <a:fillRect/>
          </a:stretch>
        </p:blipFill>
        <p:spPr bwMode="auto">
          <a:xfrm>
            <a:off x="1524000" y="2971800"/>
            <a:ext cx="2159000" cy="381000"/>
          </a:xfrm>
          <a:prstGeom prst="rect">
            <a:avLst/>
          </a:prstGeom>
          <a:noFill/>
          <a:ln w="9525">
            <a:noFill/>
            <a:miter lim="800000"/>
            <a:headEnd/>
            <a:tailEnd/>
          </a:ln>
        </p:spPr>
      </p:pic>
      <p:sp>
        <p:nvSpPr>
          <p:cNvPr id="50" name="Up Arrow 49"/>
          <p:cNvSpPr/>
          <p:nvPr/>
        </p:nvSpPr>
        <p:spPr>
          <a:xfrm>
            <a:off x="6070598" y="1219200"/>
            <a:ext cx="304800" cy="762000"/>
          </a:xfrm>
          <a:prstGeom prst="upArrow">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Up Arrow 50"/>
          <p:cNvSpPr/>
          <p:nvPr/>
        </p:nvSpPr>
        <p:spPr>
          <a:xfrm>
            <a:off x="6530974" y="1209674"/>
            <a:ext cx="304800" cy="771526"/>
          </a:xfrm>
          <a:prstGeom prst="upArrow">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6378574" y="947506"/>
            <a:ext cx="609600" cy="307777"/>
          </a:xfrm>
          <a:prstGeom prst="rect">
            <a:avLst/>
          </a:prstGeom>
          <a:noFill/>
        </p:spPr>
        <p:txBody>
          <a:bodyPr wrap="square" rtlCol="0">
            <a:spAutoFit/>
          </a:bodyPr>
          <a:lstStyle/>
          <a:p>
            <a:pPr algn="ctr"/>
            <a:r>
              <a:rPr lang="en-US" sz="1400" dirty="0" smtClean="0"/>
              <a:t>PC</a:t>
            </a:r>
            <a:endParaRPr lang="en-US" sz="1400" dirty="0"/>
          </a:p>
        </p:txBody>
      </p:sp>
      <p:sp>
        <p:nvSpPr>
          <p:cNvPr id="53" name="TextBox 52"/>
          <p:cNvSpPr txBox="1"/>
          <p:nvPr/>
        </p:nvSpPr>
        <p:spPr>
          <a:xfrm>
            <a:off x="5803898" y="947506"/>
            <a:ext cx="838200" cy="307777"/>
          </a:xfrm>
          <a:prstGeom prst="rect">
            <a:avLst/>
          </a:prstGeom>
          <a:noFill/>
        </p:spPr>
        <p:txBody>
          <a:bodyPr wrap="square" rtlCol="0">
            <a:spAutoFit/>
          </a:bodyPr>
          <a:lstStyle/>
          <a:p>
            <a:pPr algn="ctr"/>
            <a:r>
              <a:rPr lang="en-US" sz="1400" dirty="0" smtClean="0"/>
              <a:t>Power</a:t>
            </a:r>
            <a:endParaRPr lang="en-US" sz="1400" dirty="0"/>
          </a:p>
        </p:txBody>
      </p:sp>
      <p:sp>
        <p:nvSpPr>
          <p:cNvPr id="54" name="Rectangle 53"/>
          <p:cNvSpPr/>
          <p:nvPr/>
        </p:nvSpPr>
        <p:spPr>
          <a:xfrm>
            <a:off x="6400800" y="6096000"/>
            <a:ext cx="2743200" cy="533400"/>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t>Share your </a:t>
            </a:r>
            <a:r>
              <a:rPr lang="en-US" dirty="0" err="1" smtClean="0"/>
              <a:t>unboxing</a:t>
            </a:r>
            <a:r>
              <a:rPr lang="en-US" dirty="0" smtClean="0"/>
              <a:t> experience using #roboRIO</a:t>
            </a:r>
            <a:endParaRPr lang="en-US" dirty="0"/>
          </a:p>
        </p:txBody>
      </p:sp>
      <p:sp>
        <p:nvSpPr>
          <p:cNvPr id="55" name="Rectangle 54"/>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66800" y="2514600"/>
            <a:ext cx="7086600" cy="3048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ctrTitle"/>
          </p:nvPr>
        </p:nvSpPr>
        <p:spPr>
          <a:xfrm>
            <a:off x="1219200" y="2667000"/>
            <a:ext cx="6781800" cy="752475"/>
          </a:xfrm>
        </p:spPr>
        <p:txBody>
          <a:bodyPr>
            <a:normAutofit fontScale="90000"/>
          </a:bodyPr>
          <a:lstStyle/>
          <a:p>
            <a:r>
              <a:rPr lang="en-US" dirty="0" smtClean="0"/>
              <a:t>FRC LabVIEW Quick Start Guide</a:t>
            </a:r>
            <a:endParaRPr lang="en-US" dirty="0"/>
          </a:p>
        </p:txBody>
      </p:sp>
      <p:sp>
        <p:nvSpPr>
          <p:cNvPr id="3" name="Subtitle 2"/>
          <p:cNvSpPr>
            <a:spLocks noGrp="1"/>
          </p:cNvSpPr>
          <p:nvPr>
            <p:ph type="subTitle" idx="1"/>
          </p:nvPr>
        </p:nvSpPr>
        <p:spPr>
          <a:xfrm>
            <a:off x="1789112" y="3634650"/>
            <a:ext cx="5641976" cy="771274"/>
          </a:xfrm>
        </p:spPr>
        <p:txBody>
          <a:bodyPr>
            <a:normAutofit/>
          </a:bodyPr>
          <a:lstStyle/>
          <a:p>
            <a:r>
              <a:rPr lang="en-US" sz="2400" b="1" dirty="0" smtClean="0"/>
              <a:t>FRC 2015 Training Material</a:t>
            </a:r>
            <a:endParaRPr lang="en-US" sz="2400" b="1" dirty="0"/>
          </a:p>
        </p:txBody>
      </p:sp>
      <p:sp>
        <p:nvSpPr>
          <p:cNvPr id="6" name="Rectangle 5"/>
          <p:cNvSpPr/>
          <p:nvPr/>
        </p:nvSpPr>
        <p:spPr>
          <a:xfrm>
            <a:off x="1524000" y="4648200"/>
            <a:ext cx="1103586" cy="557048"/>
          </a:xfrm>
          <a:prstGeom prst="rect">
            <a:avLst/>
          </a:prstGeom>
          <a:solidFill>
            <a:srgbClr val="065FA3"/>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
        <p:nvSpPr>
          <p:cNvPr id="7" name="Rectangle 6"/>
          <p:cNvSpPr/>
          <p:nvPr/>
        </p:nvSpPr>
        <p:spPr>
          <a:xfrm>
            <a:off x="3200400" y="46482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NI 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8" name="Rectangle 7"/>
          <p:cNvSpPr/>
          <p:nvPr/>
        </p:nvSpPr>
        <p:spPr>
          <a:xfrm>
            <a:off x="4876800" y="46482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 PID, and Simulation</a:t>
            </a:r>
            <a:endParaRPr lang="en-US" sz="1100" b="1" dirty="0">
              <a:solidFill>
                <a:schemeClr val="bg1"/>
              </a:solidFill>
              <a:latin typeface="Arial" pitchFamily="34" charset="0"/>
              <a:cs typeface="Arial" pitchFamily="34" charset="0"/>
            </a:endParaRPr>
          </a:p>
        </p:txBody>
      </p:sp>
      <p:sp>
        <p:nvSpPr>
          <p:cNvPr id="9" name="Rectangle 8"/>
          <p:cNvSpPr/>
          <p:nvPr/>
        </p:nvSpPr>
        <p:spPr>
          <a:xfrm>
            <a:off x="6553200" y="46482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Tree>
    <p:extLst>
      <p:ext uri="{BB962C8B-B14F-4D97-AF65-F5344CB8AC3E}">
        <p14:creationId xmlns="" xmlns:p14="http://schemas.microsoft.com/office/powerpoint/2010/main" val="3593751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MXP – myRIO Expansion Port</a:t>
            </a:r>
            <a:endParaRPr lang="en-US" dirty="0"/>
          </a:p>
        </p:txBody>
      </p:sp>
      <p:pic>
        <p:nvPicPr>
          <p:cNvPr id="180225" name="Picture 1" descr="C:\Users\husmith\Documents\Hunter Drive\Graphics\FIRST\roboRIO\myRIO MXP Angle.png"/>
          <p:cNvPicPr>
            <a:picLocks noChangeAspect="1" noChangeArrowheads="1"/>
          </p:cNvPicPr>
          <p:nvPr/>
        </p:nvPicPr>
        <p:blipFill>
          <a:blip r:embed="rId3" cstate="print"/>
          <a:srcRect/>
          <a:stretch>
            <a:fillRect/>
          </a:stretch>
        </p:blipFill>
        <p:spPr bwMode="auto">
          <a:xfrm>
            <a:off x="4572000" y="1600200"/>
            <a:ext cx="4572000" cy="3186545"/>
          </a:xfrm>
          <a:prstGeom prst="rect">
            <a:avLst/>
          </a:prstGeom>
          <a:noFill/>
        </p:spPr>
      </p:pic>
      <p:sp>
        <p:nvSpPr>
          <p:cNvPr id="7" name="Isosceles Triangle 6"/>
          <p:cNvSpPr/>
          <p:nvPr/>
        </p:nvSpPr>
        <p:spPr>
          <a:xfrm>
            <a:off x="5715000" y="3276600"/>
            <a:ext cx="1524000" cy="1371600"/>
          </a:xfrm>
          <a:prstGeom prst="triangle">
            <a:avLst>
              <a:gd name="adj" fmla="val 69442"/>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5715000" y="4648200"/>
            <a:ext cx="1524000" cy="15240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smtClean="0">
              <a:solidFill>
                <a:schemeClr val="tx1"/>
              </a:solidFill>
            </a:endParaRPr>
          </a:p>
          <a:p>
            <a:pPr algn="ctr"/>
            <a:r>
              <a:rPr lang="en-US" sz="1400" dirty="0" smtClean="0">
                <a:solidFill>
                  <a:schemeClr val="tx1"/>
                </a:solidFill>
              </a:rPr>
              <a:t>10 PWM / DIO</a:t>
            </a:r>
          </a:p>
          <a:p>
            <a:pPr algn="ctr"/>
            <a:r>
              <a:rPr lang="en-US" sz="1400" dirty="0" smtClean="0">
                <a:solidFill>
                  <a:schemeClr val="tx1"/>
                </a:solidFill>
              </a:rPr>
              <a:t>I2C / SPI / UART</a:t>
            </a:r>
          </a:p>
          <a:p>
            <a:pPr algn="ctr"/>
            <a:r>
              <a:rPr lang="en-US" sz="1400" dirty="0" smtClean="0">
                <a:solidFill>
                  <a:schemeClr val="tx1"/>
                </a:solidFill>
              </a:rPr>
              <a:t>3.3V / 5V / GND</a:t>
            </a:r>
          </a:p>
          <a:p>
            <a:pPr algn="ctr"/>
            <a:r>
              <a:rPr lang="en-US" sz="1400" dirty="0" smtClean="0">
                <a:solidFill>
                  <a:schemeClr val="tx1"/>
                </a:solidFill>
              </a:rPr>
              <a:t>2 Analog Outputs</a:t>
            </a:r>
          </a:p>
          <a:p>
            <a:pPr algn="ctr"/>
            <a:r>
              <a:rPr lang="en-US" sz="1400" dirty="0" smtClean="0">
                <a:solidFill>
                  <a:schemeClr val="tx1"/>
                </a:solidFill>
              </a:rPr>
              <a:t>4 Analog Inputs</a:t>
            </a:r>
            <a:endParaRPr lang="en-US" sz="1400" dirty="0">
              <a:solidFill>
                <a:schemeClr val="tx1"/>
              </a:solidFill>
            </a:endParaRPr>
          </a:p>
        </p:txBody>
      </p:sp>
      <p:sp>
        <p:nvSpPr>
          <p:cNvPr id="9" name="Rectangle 8"/>
          <p:cNvSpPr/>
          <p:nvPr/>
        </p:nvSpPr>
        <p:spPr>
          <a:xfrm>
            <a:off x="5715000" y="4648200"/>
            <a:ext cx="1524000" cy="228600"/>
          </a:xfrm>
          <a:prstGeom prst="rect">
            <a:avLst/>
          </a:prstGeom>
          <a:solidFill>
            <a:srgbClr val="D29B00"/>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bg1"/>
                </a:solidFill>
              </a:rPr>
              <a:t>MXP I/O</a:t>
            </a:r>
            <a:endParaRPr lang="en-US" sz="1400" dirty="0">
              <a:solidFill>
                <a:schemeClr val="bg1"/>
              </a:solidFill>
            </a:endParaRPr>
          </a:p>
        </p:txBody>
      </p:sp>
      <p:sp>
        <p:nvSpPr>
          <p:cNvPr id="10" name="Rectangle 9"/>
          <p:cNvSpPr/>
          <p:nvPr/>
        </p:nvSpPr>
        <p:spPr>
          <a:xfrm>
            <a:off x="533400" y="5257800"/>
            <a:ext cx="4038600"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sp>
        <p:nvSpPr>
          <p:cNvPr id="11" name="Rectangle 10"/>
          <p:cNvSpPr/>
          <p:nvPr/>
        </p:nvSpPr>
        <p:spPr>
          <a:xfrm>
            <a:off x="1600200" y="5284694"/>
            <a:ext cx="2971800" cy="830997"/>
          </a:xfrm>
          <a:prstGeom prst="rect">
            <a:avLst/>
          </a:prstGeom>
        </p:spPr>
        <p:txBody>
          <a:bodyPr wrap="square">
            <a:spAutoFit/>
          </a:bodyPr>
          <a:lstStyle/>
          <a:p>
            <a:r>
              <a:rPr lang="en-US" sz="1600" dirty="0" smtClean="0"/>
              <a:t>Be sure to check the official rules from FISRT to make sure your accessories are competition legal</a:t>
            </a:r>
            <a:endParaRPr lang="en-US" sz="1600" dirty="0"/>
          </a:p>
        </p:txBody>
      </p:sp>
      <p:sp>
        <p:nvSpPr>
          <p:cNvPr id="12" name="Isosceles Triangle 11"/>
          <p:cNvSpPr/>
          <p:nvPr/>
        </p:nvSpPr>
        <p:spPr>
          <a:xfrm>
            <a:off x="685800" y="5410200"/>
            <a:ext cx="707136" cy="609600"/>
          </a:xfrm>
          <a:prstGeom prst="triangle">
            <a:avLst/>
          </a:prstGeom>
          <a:solidFill>
            <a:srgbClr val="FFFF0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00" dirty="0">
              <a:solidFill>
                <a:schemeClr val="tx1"/>
              </a:solidFill>
            </a:endParaRPr>
          </a:p>
        </p:txBody>
      </p:sp>
      <p:sp>
        <p:nvSpPr>
          <p:cNvPr id="13" name="Rectangle 12"/>
          <p:cNvSpPr/>
          <p:nvPr/>
        </p:nvSpPr>
        <p:spPr>
          <a:xfrm>
            <a:off x="875933" y="5428129"/>
            <a:ext cx="326871" cy="707886"/>
          </a:xfrm>
          <a:prstGeom prst="rect">
            <a:avLst/>
          </a:prstGeom>
        </p:spPr>
        <p:txBody>
          <a:bodyPr wrap="square">
            <a:spAutoFit/>
          </a:bodyPr>
          <a:lstStyle/>
          <a:p>
            <a:pPr algn="ctr"/>
            <a:r>
              <a:rPr lang="en-US" sz="4000" b="1" dirty="0" smtClean="0"/>
              <a:t>!</a:t>
            </a:r>
            <a:endParaRPr lang="en-US" sz="4000" b="1" dirty="0"/>
          </a:p>
        </p:txBody>
      </p:sp>
      <p:pic>
        <p:nvPicPr>
          <p:cNvPr id="180229" name="Picture 5"/>
          <p:cNvPicPr>
            <a:picLocks noChangeAspect="1" noChangeArrowheads="1"/>
          </p:cNvPicPr>
          <p:nvPr/>
        </p:nvPicPr>
        <p:blipFill>
          <a:blip r:embed="rId4" cstate="print"/>
          <a:srcRect/>
          <a:stretch>
            <a:fillRect/>
          </a:stretch>
        </p:blipFill>
        <p:spPr bwMode="auto">
          <a:xfrm>
            <a:off x="457200" y="2209800"/>
            <a:ext cx="3733800" cy="2148088"/>
          </a:xfrm>
          <a:prstGeom prst="rect">
            <a:avLst/>
          </a:prstGeom>
          <a:noFill/>
          <a:ln w="9525">
            <a:noFill/>
            <a:miter lim="800000"/>
            <a:headEnd/>
            <a:tailEnd/>
          </a:ln>
        </p:spPr>
      </p:pic>
      <p:sp>
        <p:nvSpPr>
          <p:cNvPr id="16" name="Rectangle 15"/>
          <p:cNvSpPr/>
          <p:nvPr/>
        </p:nvSpPr>
        <p:spPr>
          <a:xfrm>
            <a:off x="685800" y="4419600"/>
            <a:ext cx="1676400"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smtClean="0">
                <a:solidFill>
                  <a:schemeClr val="tx1"/>
                </a:solidFill>
              </a:rPr>
              <a:t>Multisim</a:t>
            </a:r>
            <a:r>
              <a:rPr lang="en-US" sz="1400" dirty="0" smtClean="0">
                <a:solidFill>
                  <a:schemeClr val="tx1"/>
                </a:solidFill>
              </a:rPr>
              <a:t> Circuit SPICE &amp; Simulation</a:t>
            </a:r>
            <a:endParaRPr lang="en-US" sz="1400" dirty="0">
              <a:solidFill>
                <a:schemeClr val="tx1"/>
              </a:solidFill>
            </a:endParaRPr>
          </a:p>
        </p:txBody>
      </p:sp>
      <p:sp>
        <p:nvSpPr>
          <p:cNvPr id="17" name="Rectangle 16"/>
          <p:cNvSpPr/>
          <p:nvPr/>
        </p:nvSpPr>
        <p:spPr>
          <a:xfrm>
            <a:off x="2514600" y="4038600"/>
            <a:ext cx="1524000"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smtClean="0">
                <a:solidFill>
                  <a:schemeClr val="tx1"/>
                </a:solidFill>
              </a:rPr>
              <a:t>Ultiboard</a:t>
            </a:r>
            <a:r>
              <a:rPr lang="en-US" sz="1400" dirty="0" smtClean="0">
                <a:solidFill>
                  <a:schemeClr val="tx1"/>
                </a:solidFill>
              </a:rPr>
              <a:t> PCB Design &amp; Layout </a:t>
            </a:r>
            <a:endParaRPr lang="en-US" sz="1400" dirty="0">
              <a:solidFill>
                <a:schemeClr val="tx1"/>
              </a:solidFill>
            </a:endParaRPr>
          </a:p>
        </p:txBody>
      </p:sp>
      <p:sp>
        <p:nvSpPr>
          <p:cNvPr id="18" name="Rectangle 17"/>
          <p:cNvSpPr/>
          <p:nvPr/>
        </p:nvSpPr>
        <p:spPr>
          <a:xfrm>
            <a:off x="533400" y="1676400"/>
            <a:ext cx="3276600" cy="3810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All FRC Teams get a Free License</a:t>
            </a:r>
          </a:p>
          <a:p>
            <a:pPr algn="ctr"/>
            <a:r>
              <a:rPr lang="en-US" sz="1400" dirty="0" smtClean="0">
                <a:solidFill>
                  <a:schemeClr val="tx1"/>
                </a:solidFill>
              </a:rPr>
              <a:t> for the NI Circuit Suite</a:t>
            </a:r>
            <a:endParaRPr lang="en-US" sz="1400" dirty="0">
              <a:solidFill>
                <a:schemeClr val="tx1"/>
              </a:solidFill>
            </a:endParaRPr>
          </a:p>
        </p:txBody>
      </p:sp>
      <p:sp>
        <p:nvSpPr>
          <p:cNvPr id="19" name="Isosceles Triangle 18"/>
          <p:cNvSpPr/>
          <p:nvPr/>
        </p:nvSpPr>
        <p:spPr>
          <a:xfrm rot="10800000">
            <a:off x="533400" y="2057400"/>
            <a:ext cx="3276600" cy="381000"/>
          </a:xfrm>
          <a:prstGeom prst="triangle">
            <a:avLst>
              <a:gd name="adj" fmla="val 4399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838200" y="838200"/>
            <a:ext cx="7391400" cy="369332"/>
          </a:xfrm>
          <a:prstGeom prst="rect">
            <a:avLst/>
          </a:prstGeom>
          <a:noFill/>
        </p:spPr>
        <p:txBody>
          <a:bodyPr wrap="square" rtlCol="0">
            <a:spAutoFit/>
          </a:bodyPr>
          <a:lstStyle/>
          <a:p>
            <a:r>
              <a:rPr lang="en-US" dirty="0" smtClean="0"/>
              <a:t>Create your own expansion board for roboRIO</a:t>
            </a:r>
            <a:endParaRPr lang="en-US" dirty="0"/>
          </a:p>
        </p:txBody>
      </p:sp>
      <p:sp>
        <p:nvSpPr>
          <p:cNvPr id="21" name="Rectangle 20"/>
          <p:cNvSpPr/>
          <p:nvPr/>
        </p:nvSpPr>
        <p:spPr>
          <a:xfrm>
            <a:off x="6858000" y="914400"/>
            <a:ext cx="2024400" cy="369332"/>
          </a:xfrm>
          <a:prstGeom prst="rect">
            <a:avLst/>
          </a:prstGeom>
        </p:spPr>
        <p:txBody>
          <a:bodyPr wrap="none">
            <a:spAutoFit/>
          </a:bodyPr>
          <a:lstStyle/>
          <a:p>
            <a:r>
              <a:rPr lang="en-US" dirty="0" smtClean="0"/>
              <a:t>bit.ly/roboRIO-MXP</a:t>
            </a:r>
            <a:endParaRPr lang="en-US" dirty="0"/>
          </a:p>
        </p:txBody>
      </p:sp>
      <p:sp>
        <p:nvSpPr>
          <p:cNvPr id="22" name="Rectangle 21"/>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MXP Accessories</a:t>
            </a:r>
            <a:endParaRPr lang="en-US" dirty="0"/>
          </a:p>
        </p:txBody>
      </p:sp>
      <p:pic>
        <p:nvPicPr>
          <p:cNvPr id="366595" name="Picture 3"/>
          <p:cNvPicPr>
            <a:picLocks noChangeAspect="1" noChangeArrowheads="1"/>
          </p:cNvPicPr>
          <p:nvPr/>
        </p:nvPicPr>
        <p:blipFill>
          <a:blip r:embed="rId3" cstate="print"/>
          <a:srcRect/>
          <a:stretch>
            <a:fillRect/>
          </a:stretch>
        </p:blipFill>
        <p:spPr bwMode="auto">
          <a:xfrm>
            <a:off x="7297159" y="3962400"/>
            <a:ext cx="1846841" cy="1295400"/>
          </a:xfrm>
          <a:prstGeom prst="rect">
            <a:avLst/>
          </a:prstGeom>
          <a:noFill/>
          <a:ln w="9525">
            <a:noFill/>
            <a:miter lim="800000"/>
            <a:headEnd/>
            <a:tailEnd/>
          </a:ln>
        </p:spPr>
      </p:pic>
      <p:pic>
        <p:nvPicPr>
          <p:cNvPr id="366597" name="Picture 5"/>
          <p:cNvPicPr>
            <a:picLocks noChangeAspect="1" noChangeArrowheads="1"/>
          </p:cNvPicPr>
          <p:nvPr/>
        </p:nvPicPr>
        <p:blipFill>
          <a:blip r:embed="rId4" cstate="print"/>
          <a:srcRect/>
          <a:stretch>
            <a:fillRect/>
          </a:stretch>
        </p:blipFill>
        <p:spPr bwMode="auto">
          <a:xfrm>
            <a:off x="228600" y="3581400"/>
            <a:ext cx="2905355" cy="2133600"/>
          </a:xfrm>
          <a:prstGeom prst="rect">
            <a:avLst/>
          </a:prstGeom>
          <a:noFill/>
          <a:ln w="9525">
            <a:noFill/>
            <a:miter lim="800000"/>
            <a:headEnd/>
            <a:tailEnd/>
          </a:ln>
        </p:spPr>
      </p:pic>
      <p:pic>
        <p:nvPicPr>
          <p:cNvPr id="366599" name="Picture 7"/>
          <p:cNvPicPr>
            <a:picLocks noChangeAspect="1" noChangeArrowheads="1"/>
          </p:cNvPicPr>
          <p:nvPr/>
        </p:nvPicPr>
        <p:blipFill>
          <a:blip r:embed="rId5" cstate="print"/>
          <a:srcRect/>
          <a:stretch>
            <a:fillRect/>
          </a:stretch>
        </p:blipFill>
        <p:spPr bwMode="auto">
          <a:xfrm>
            <a:off x="5674659" y="3886200"/>
            <a:ext cx="1483522" cy="1452575"/>
          </a:xfrm>
          <a:prstGeom prst="rect">
            <a:avLst/>
          </a:prstGeom>
          <a:noFill/>
          <a:ln w="9525">
            <a:noFill/>
            <a:miter lim="800000"/>
            <a:headEnd/>
            <a:tailEnd/>
          </a:ln>
        </p:spPr>
      </p:pic>
      <p:pic>
        <p:nvPicPr>
          <p:cNvPr id="366602" name="Picture 10"/>
          <p:cNvPicPr>
            <a:picLocks noChangeAspect="1" noChangeArrowheads="1"/>
          </p:cNvPicPr>
          <p:nvPr/>
        </p:nvPicPr>
        <p:blipFill>
          <a:blip r:embed="rId6" cstate="print"/>
          <a:srcRect/>
          <a:stretch>
            <a:fillRect/>
          </a:stretch>
        </p:blipFill>
        <p:spPr bwMode="auto">
          <a:xfrm>
            <a:off x="3581400" y="3733799"/>
            <a:ext cx="1981200" cy="1857629"/>
          </a:xfrm>
          <a:prstGeom prst="rect">
            <a:avLst/>
          </a:prstGeom>
          <a:noFill/>
          <a:ln w="9525">
            <a:noFill/>
            <a:miter lim="800000"/>
            <a:headEnd/>
            <a:tailEnd/>
          </a:ln>
        </p:spPr>
      </p:pic>
      <p:sp>
        <p:nvSpPr>
          <p:cNvPr id="13" name="Rectangle 12"/>
          <p:cNvSpPr/>
          <p:nvPr/>
        </p:nvSpPr>
        <p:spPr>
          <a:xfrm>
            <a:off x="228600" y="3581400"/>
            <a:ext cx="7010400" cy="20574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6605" name="Picture 13" descr="C:\Users\husmith\Desktop\Untitled-5.png"/>
          <p:cNvPicPr>
            <a:picLocks noChangeAspect="1" noChangeArrowheads="1"/>
          </p:cNvPicPr>
          <p:nvPr/>
        </p:nvPicPr>
        <p:blipFill>
          <a:blip r:embed="rId7" cstate="print"/>
          <a:srcRect/>
          <a:stretch>
            <a:fillRect/>
          </a:stretch>
        </p:blipFill>
        <p:spPr bwMode="auto">
          <a:xfrm>
            <a:off x="1524000" y="3671047"/>
            <a:ext cx="2133600" cy="1967753"/>
          </a:xfrm>
          <a:prstGeom prst="rect">
            <a:avLst/>
          </a:prstGeom>
          <a:noFill/>
        </p:spPr>
      </p:pic>
      <p:pic>
        <p:nvPicPr>
          <p:cNvPr id="366607" name="Picture 15" descr="https://www.digilentinc.com/Data/Products/MXP-BB/MXP-BB-obl-600.png"/>
          <p:cNvPicPr>
            <a:picLocks noChangeAspect="1" noChangeArrowheads="1"/>
          </p:cNvPicPr>
          <p:nvPr/>
        </p:nvPicPr>
        <p:blipFill>
          <a:blip r:embed="rId8" cstate="print"/>
          <a:srcRect/>
          <a:stretch>
            <a:fillRect/>
          </a:stretch>
        </p:blipFill>
        <p:spPr bwMode="auto">
          <a:xfrm>
            <a:off x="6019800" y="1524000"/>
            <a:ext cx="2698102" cy="1762760"/>
          </a:xfrm>
          <a:prstGeom prst="rect">
            <a:avLst/>
          </a:prstGeom>
          <a:noFill/>
        </p:spPr>
      </p:pic>
      <p:pic>
        <p:nvPicPr>
          <p:cNvPr id="366609" name="Picture 17" descr="http://sine.ni.com/images/products/us/05161318_m.jpg"/>
          <p:cNvPicPr>
            <a:picLocks noChangeAspect="1" noChangeArrowheads="1"/>
          </p:cNvPicPr>
          <p:nvPr/>
        </p:nvPicPr>
        <p:blipFill>
          <a:blip r:embed="rId9" cstate="print"/>
          <a:srcRect/>
          <a:stretch>
            <a:fillRect/>
          </a:stretch>
        </p:blipFill>
        <p:spPr bwMode="auto">
          <a:xfrm flipH="1">
            <a:off x="2895600" y="1524000"/>
            <a:ext cx="2718368" cy="1885190"/>
          </a:xfrm>
          <a:prstGeom prst="rect">
            <a:avLst/>
          </a:prstGeom>
          <a:noFill/>
        </p:spPr>
      </p:pic>
      <p:sp>
        <p:nvSpPr>
          <p:cNvPr id="17" name="Rectangle 16"/>
          <p:cNvSpPr/>
          <p:nvPr/>
        </p:nvSpPr>
        <p:spPr>
          <a:xfrm>
            <a:off x="2743200" y="1524001"/>
            <a:ext cx="6172200" cy="18288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6610" name="Picture 18" descr="C:\Users\husmith\Documents\Hunter Drive\Graphics\NI Logos\National Instruments Logo transperent.png"/>
          <p:cNvPicPr>
            <a:picLocks noChangeAspect="1" noChangeArrowheads="1"/>
          </p:cNvPicPr>
          <p:nvPr/>
        </p:nvPicPr>
        <p:blipFill>
          <a:blip r:embed="rId10" cstate="print"/>
          <a:srcRect/>
          <a:stretch>
            <a:fillRect/>
          </a:stretch>
        </p:blipFill>
        <p:spPr bwMode="auto">
          <a:xfrm>
            <a:off x="381000" y="2133600"/>
            <a:ext cx="2261977" cy="573088"/>
          </a:xfrm>
          <a:prstGeom prst="rect">
            <a:avLst/>
          </a:prstGeom>
          <a:noFill/>
        </p:spPr>
      </p:pic>
      <p:sp>
        <p:nvSpPr>
          <p:cNvPr id="19" name="TextBox 18"/>
          <p:cNvSpPr txBox="1"/>
          <p:nvPr/>
        </p:nvSpPr>
        <p:spPr>
          <a:xfrm>
            <a:off x="838200" y="914400"/>
            <a:ext cx="8153400" cy="338554"/>
          </a:xfrm>
          <a:prstGeom prst="rect">
            <a:avLst/>
          </a:prstGeom>
          <a:noFill/>
        </p:spPr>
        <p:txBody>
          <a:bodyPr wrap="square" rtlCol="0">
            <a:spAutoFit/>
          </a:bodyPr>
          <a:lstStyle/>
          <a:p>
            <a:r>
              <a:rPr lang="en-US" sz="1600" dirty="0" smtClean="0"/>
              <a:t>Adaptors and prototyping tools </a:t>
            </a:r>
            <a:endParaRPr lang="en-US" sz="1600" dirty="0"/>
          </a:p>
        </p:txBody>
      </p:sp>
      <p:sp>
        <p:nvSpPr>
          <p:cNvPr id="20" name="TextBox 19"/>
          <p:cNvSpPr txBox="1"/>
          <p:nvPr/>
        </p:nvSpPr>
        <p:spPr>
          <a:xfrm>
            <a:off x="0" y="6019800"/>
            <a:ext cx="9144000" cy="338554"/>
          </a:xfrm>
          <a:prstGeom prst="rect">
            <a:avLst/>
          </a:prstGeom>
          <a:noFill/>
        </p:spPr>
        <p:txBody>
          <a:bodyPr wrap="square" rtlCol="0">
            <a:spAutoFit/>
          </a:bodyPr>
          <a:lstStyle/>
          <a:p>
            <a:pPr algn="ctr"/>
            <a:r>
              <a:rPr lang="en-US" sz="1600" dirty="0" smtClean="0"/>
              <a:t>Create a roboRIO accessory? Let us know @</a:t>
            </a:r>
            <a:r>
              <a:rPr lang="en-US" sz="1600" dirty="0" err="1" smtClean="0"/>
              <a:t>NIFIRSTRobotics</a:t>
            </a:r>
            <a:endParaRPr lang="en-US" sz="1600" dirty="0"/>
          </a:p>
        </p:txBody>
      </p:sp>
      <p:sp>
        <p:nvSpPr>
          <p:cNvPr id="21" name="TextBox 20"/>
          <p:cNvSpPr txBox="1"/>
          <p:nvPr/>
        </p:nvSpPr>
        <p:spPr>
          <a:xfrm>
            <a:off x="381000" y="2590800"/>
            <a:ext cx="2286000" cy="276999"/>
          </a:xfrm>
          <a:prstGeom prst="rect">
            <a:avLst/>
          </a:prstGeom>
          <a:noFill/>
        </p:spPr>
        <p:txBody>
          <a:bodyPr wrap="square" rtlCol="0">
            <a:spAutoFit/>
          </a:bodyPr>
          <a:lstStyle/>
          <a:p>
            <a:pPr algn="ctr"/>
            <a:r>
              <a:rPr lang="en-US" sz="1200" dirty="0" smtClean="0"/>
              <a:t>Available from ni.com</a:t>
            </a:r>
            <a:endParaRPr lang="en-US" sz="1200" dirty="0"/>
          </a:p>
        </p:txBody>
      </p:sp>
      <p:sp>
        <p:nvSpPr>
          <p:cNvPr id="22" name="TextBox 21"/>
          <p:cNvSpPr txBox="1"/>
          <p:nvPr/>
        </p:nvSpPr>
        <p:spPr>
          <a:xfrm>
            <a:off x="7239000" y="5029200"/>
            <a:ext cx="1905000" cy="276999"/>
          </a:xfrm>
          <a:prstGeom prst="rect">
            <a:avLst/>
          </a:prstGeom>
          <a:noFill/>
        </p:spPr>
        <p:txBody>
          <a:bodyPr wrap="square" rtlCol="0">
            <a:spAutoFit/>
          </a:bodyPr>
          <a:lstStyle/>
          <a:p>
            <a:pPr algn="ctr"/>
            <a:r>
              <a:rPr lang="en-US" sz="1200" dirty="0" smtClean="0"/>
              <a:t>Available from </a:t>
            </a:r>
            <a:r>
              <a:rPr lang="en-US" sz="1200" dirty="0" err="1" smtClean="0"/>
              <a:t>AndyMark</a:t>
            </a:r>
            <a:endParaRPr lang="en-US" sz="1200" dirty="0"/>
          </a:p>
        </p:txBody>
      </p:sp>
      <p:sp>
        <p:nvSpPr>
          <p:cNvPr id="23" name="Rectangle 22"/>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p:cNvPicPr>
            <a:picLocks noChangeAspect="1" noChangeArrowheads="1"/>
          </p:cNvPicPr>
          <p:nvPr/>
        </p:nvPicPr>
        <p:blipFill>
          <a:blip r:embed="rId3" cstate="print"/>
          <a:srcRect/>
          <a:stretch>
            <a:fillRect/>
          </a:stretch>
        </p:blipFill>
        <p:spPr bwMode="auto">
          <a:xfrm>
            <a:off x="2209800" y="1905000"/>
            <a:ext cx="4572000" cy="3916074"/>
          </a:xfrm>
          <a:prstGeom prst="rect">
            <a:avLst/>
          </a:prstGeom>
          <a:noFill/>
          <a:ln w="9525">
            <a:noFill/>
            <a:miter lim="800000"/>
            <a:headEnd/>
            <a:tailEnd/>
          </a:ln>
        </p:spPr>
      </p:pic>
      <p:sp>
        <p:nvSpPr>
          <p:cNvPr id="6" name="Rectangle 5"/>
          <p:cNvSpPr/>
          <p:nvPr/>
        </p:nvSpPr>
        <p:spPr>
          <a:xfrm>
            <a:off x="228600" y="1219200"/>
            <a:ext cx="8915400" cy="646331"/>
          </a:xfrm>
          <a:prstGeom prst="rect">
            <a:avLst/>
          </a:prstGeom>
        </p:spPr>
        <p:txBody>
          <a:bodyPr wrap="square">
            <a:spAutoFit/>
          </a:bodyPr>
          <a:lstStyle/>
          <a:p>
            <a:r>
              <a:rPr lang="en-US" b="1" dirty="0" smtClean="0"/>
              <a:t>Step 1: </a:t>
            </a:r>
            <a:r>
              <a:rPr lang="en-US" dirty="0" smtClean="0"/>
              <a:t>From the LabVIEW Getting Started window, select </a:t>
            </a:r>
            <a:r>
              <a:rPr lang="en-US" b="1" dirty="0" err="1" smtClean="0"/>
              <a:t>New»FRC</a:t>
            </a:r>
            <a:r>
              <a:rPr lang="en-US" b="1" dirty="0" smtClean="0"/>
              <a:t> roboRIO Robot Project </a:t>
            </a:r>
            <a:r>
              <a:rPr lang="en-US" dirty="0" smtClean="0"/>
              <a:t>to   create a new roboRIO Robot Project. (Step 0: Open LabVIEW for FRC.)</a:t>
            </a:r>
            <a:endParaRPr lang="en-US" dirty="0"/>
          </a:p>
        </p:txBody>
      </p:sp>
      <p:sp>
        <p:nvSpPr>
          <p:cNvPr id="9" name="Rectangle 8"/>
          <p:cNvSpPr/>
          <p:nvPr/>
        </p:nvSpPr>
        <p:spPr>
          <a:xfrm>
            <a:off x="1752600" y="5334000"/>
            <a:ext cx="5410200" cy="1200329"/>
          </a:xfrm>
          <a:prstGeom prst="rect">
            <a:avLst/>
          </a:prstGeom>
          <a:solidFill>
            <a:schemeClr val="bg1"/>
          </a:solidFill>
          <a:ln>
            <a:solidFill>
              <a:schemeClr val="tx1"/>
            </a:solidFill>
          </a:ln>
        </p:spPr>
        <p:txBody>
          <a:bodyPr wrap="square">
            <a:spAutoFit/>
          </a:bodyPr>
          <a:lstStyle/>
          <a:p>
            <a:pPr algn="ctr"/>
            <a:r>
              <a:rPr lang="en-US" dirty="0" smtClean="0"/>
              <a:t>If you plan to use real hardware, you need to properly set up the roboRIO controller and D-Link before attempting the rest. You can run the project in simulation.</a:t>
            </a:r>
            <a:endParaRPr lang="en-US" dirty="0"/>
          </a:p>
        </p:txBody>
      </p:sp>
      <p:sp>
        <p:nvSpPr>
          <p:cNvPr id="11" name="Title 10"/>
          <p:cNvSpPr>
            <a:spLocks noGrp="1"/>
          </p:cNvSpPr>
          <p:nvPr>
            <p:ph type="title"/>
          </p:nvPr>
        </p:nvSpPr>
        <p:spPr/>
        <p:txBody>
          <a:bodyPr>
            <a:normAutofit fontScale="90000"/>
          </a:bodyPr>
          <a:lstStyle/>
          <a:p>
            <a:r>
              <a:rPr lang="en-US" dirty="0" smtClean="0"/>
              <a:t>Drive a Robot: Step 1 </a:t>
            </a:r>
            <a:br>
              <a:rPr lang="en-US" dirty="0" smtClean="0"/>
            </a:br>
            <a:r>
              <a:rPr lang="en-US" dirty="0" smtClean="0"/>
              <a:t>Open the Template Project</a:t>
            </a:r>
            <a:endParaRPr lang="en-US" dirty="0"/>
          </a:p>
        </p:txBody>
      </p:sp>
      <p:sp>
        <p:nvSpPr>
          <p:cNvPr id="8" name="Frame 7"/>
          <p:cNvSpPr/>
          <p:nvPr/>
        </p:nvSpPr>
        <p:spPr>
          <a:xfrm>
            <a:off x="3657600" y="3276600"/>
            <a:ext cx="1143000" cy="228600"/>
          </a:xfrm>
          <a:prstGeom prst="frame">
            <a:avLst>
              <a:gd name="adj1" fmla="val 10416"/>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3" name="Picture 1"/>
          <p:cNvPicPr>
            <a:picLocks noChangeAspect="1" noChangeArrowheads="1"/>
          </p:cNvPicPr>
          <p:nvPr/>
        </p:nvPicPr>
        <p:blipFill>
          <a:blip r:embed="rId3" cstate="print"/>
          <a:srcRect/>
          <a:stretch>
            <a:fillRect/>
          </a:stretch>
        </p:blipFill>
        <p:spPr bwMode="auto">
          <a:xfrm>
            <a:off x="3276600" y="2286000"/>
            <a:ext cx="4814659" cy="3505199"/>
          </a:xfrm>
          <a:prstGeom prst="rect">
            <a:avLst/>
          </a:prstGeom>
          <a:noFill/>
          <a:ln w="9525">
            <a:noFill/>
            <a:miter lim="800000"/>
            <a:headEnd/>
            <a:tailEnd/>
          </a:ln>
        </p:spPr>
      </p:pic>
      <p:sp>
        <p:nvSpPr>
          <p:cNvPr id="9" name="Title 10"/>
          <p:cNvSpPr>
            <a:spLocks noGrp="1"/>
          </p:cNvSpPr>
          <p:nvPr>
            <p:ph type="title"/>
          </p:nvPr>
        </p:nvSpPr>
        <p:spPr/>
        <p:txBody>
          <a:bodyPr>
            <a:normAutofit fontScale="90000"/>
          </a:bodyPr>
          <a:lstStyle/>
          <a:p>
            <a:r>
              <a:rPr lang="en-US" dirty="0" smtClean="0"/>
              <a:t>Drive a Robot: Step 2</a:t>
            </a:r>
            <a:br>
              <a:rPr lang="en-US" dirty="0" smtClean="0"/>
            </a:br>
            <a:r>
              <a:rPr lang="en-US" dirty="0" smtClean="0"/>
              <a:t>Configure Your roboRIO Robot Project</a:t>
            </a:r>
            <a:endParaRPr lang="en-US" dirty="0"/>
          </a:p>
        </p:txBody>
      </p:sp>
      <p:sp>
        <p:nvSpPr>
          <p:cNvPr id="3" name="Content Placeholder 2"/>
          <p:cNvSpPr>
            <a:spLocks noGrp="1"/>
          </p:cNvSpPr>
          <p:nvPr>
            <p:ph idx="1"/>
          </p:nvPr>
        </p:nvSpPr>
        <p:spPr>
          <a:xfrm>
            <a:off x="228600" y="1143000"/>
            <a:ext cx="8229600" cy="990599"/>
          </a:xfrm>
        </p:spPr>
        <p:txBody>
          <a:bodyPr>
            <a:normAutofit/>
          </a:bodyPr>
          <a:lstStyle/>
          <a:p>
            <a:pPr marL="0" lvl="0" indent="0">
              <a:spcBef>
                <a:spcPts val="0"/>
              </a:spcBef>
              <a:buNone/>
            </a:pPr>
            <a:r>
              <a:rPr lang="en-US" sz="1800" b="1" dirty="0" smtClean="0">
                <a:solidFill>
                  <a:prstClr val="black"/>
                </a:solidFill>
              </a:rPr>
              <a:t>Step 2:</a:t>
            </a:r>
            <a:r>
              <a:rPr lang="en-US" sz="1800" dirty="0" smtClean="0">
                <a:solidFill>
                  <a:prstClr val="black"/>
                </a:solidFill>
              </a:rPr>
              <a:t> Fill </a:t>
            </a:r>
            <a:r>
              <a:rPr lang="en-US" sz="1800" dirty="0">
                <a:solidFill>
                  <a:prstClr val="black"/>
                </a:solidFill>
              </a:rPr>
              <a:t>in the New Project dialog box. Give the project a meaningful name, </a:t>
            </a:r>
            <a:r>
              <a:rPr lang="en-US" sz="1800" dirty="0" smtClean="0">
                <a:solidFill>
                  <a:prstClr val="black"/>
                </a:solidFill>
              </a:rPr>
              <a:t>set your team number </a:t>
            </a:r>
            <a:r>
              <a:rPr lang="en-US" sz="1800" dirty="0">
                <a:solidFill>
                  <a:prstClr val="black"/>
                </a:solidFill>
              </a:rPr>
              <a:t>and pick the </a:t>
            </a:r>
            <a:r>
              <a:rPr lang="en-US" sz="1800" dirty="0" smtClean="0">
                <a:solidFill>
                  <a:prstClr val="black"/>
                </a:solidFill>
              </a:rPr>
              <a:t>type of </a:t>
            </a:r>
            <a:r>
              <a:rPr lang="en-US" sz="1800" dirty="0">
                <a:solidFill>
                  <a:prstClr val="black"/>
                </a:solidFill>
              </a:rPr>
              <a:t>project you want to make.  </a:t>
            </a:r>
            <a:endParaRPr lang="en-US" dirty="0"/>
          </a:p>
        </p:txBody>
      </p:sp>
      <p:sp>
        <p:nvSpPr>
          <p:cNvPr id="10" name="Isosceles Triangle 9"/>
          <p:cNvSpPr/>
          <p:nvPr/>
        </p:nvSpPr>
        <p:spPr>
          <a:xfrm rot="5400000">
            <a:off x="3009900" y="4381500"/>
            <a:ext cx="609600" cy="533400"/>
          </a:xfrm>
          <a:prstGeom prst="triangle">
            <a:avLst>
              <a:gd name="adj" fmla="val 20285"/>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685800" y="4343400"/>
            <a:ext cx="2362200" cy="609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200" dirty="0" smtClean="0">
                <a:solidFill>
                  <a:prstClr val="black"/>
                </a:solidFill>
              </a:rPr>
              <a:t>Select project type based on your drive style and accessories</a:t>
            </a:r>
          </a:p>
        </p:txBody>
      </p:sp>
      <p:sp>
        <p:nvSpPr>
          <p:cNvPr id="12" name="Rectangle 11"/>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spect="1" noChangeArrowheads="1"/>
          </p:cNvPicPr>
          <p:nvPr/>
        </p:nvPicPr>
        <p:blipFill>
          <a:blip r:embed="rId3" cstate="print"/>
          <a:srcRect/>
          <a:stretch>
            <a:fillRect/>
          </a:stretch>
        </p:blipFill>
        <p:spPr bwMode="auto">
          <a:xfrm>
            <a:off x="3200400" y="1219200"/>
            <a:ext cx="3171314" cy="3800475"/>
          </a:xfrm>
          <a:prstGeom prst="rect">
            <a:avLst/>
          </a:prstGeom>
          <a:noFill/>
          <a:ln w="9525">
            <a:noFill/>
            <a:miter lim="800000"/>
            <a:headEnd/>
            <a:tailEnd/>
          </a:ln>
        </p:spPr>
      </p:pic>
      <p:sp>
        <p:nvSpPr>
          <p:cNvPr id="12" name="Title 10"/>
          <p:cNvSpPr>
            <a:spLocks noGrp="1"/>
          </p:cNvSpPr>
          <p:nvPr>
            <p:ph type="title"/>
          </p:nvPr>
        </p:nvSpPr>
        <p:spPr/>
        <p:txBody>
          <a:bodyPr>
            <a:normAutofit fontScale="90000"/>
          </a:bodyPr>
          <a:lstStyle/>
          <a:p>
            <a:r>
              <a:rPr lang="en-US" dirty="0" smtClean="0"/>
              <a:t>Drive a Robot: Step 3</a:t>
            </a:r>
            <a:br>
              <a:rPr lang="en-US" dirty="0" smtClean="0"/>
            </a:br>
            <a:r>
              <a:rPr lang="en-US" dirty="0" smtClean="0"/>
              <a:t>Open the Template Project</a:t>
            </a:r>
            <a:endParaRPr lang="en-US" dirty="0"/>
          </a:p>
        </p:txBody>
      </p:sp>
      <p:sp>
        <p:nvSpPr>
          <p:cNvPr id="3" name="Content Placeholder 2"/>
          <p:cNvSpPr>
            <a:spLocks noGrp="1"/>
          </p:cNvSpPr>
          <p:nvPr>
            <p:ph idx="1"/>
          </p:nvPr>
        </p:nvSpPr>
        <p:spPr>
          <a:xfrm>
            <a:off x="0" y="1"/>
            <a:ext cx="9144000" cy="533399"/>
          </a:xfrm>
        </p:spPr>
        <p:txBody>
          <a:bodyPr>
            <a:normAutofit fontScale="70000" lnSpcReduction="20000"/>
          </a:bodyPr>
          <a:lstStyle/>
          <a:p>
            <a:pPr marL="457200" marR="0" indent="-457200">
              <a:spcBef>
                <a:spcPts val="0"/>
              </a:spcBef>
              <a:spcAft>
                <a:spcPts val="0"/>
              </a:spcAft>
              <a:buNone/>
            </a:pPr>
            <a:r>
              <a:rPr lang="en-US" b="1" dirty="0" smtClean="0">
                <a:solidFill>
                  <a:srgbClr val="000000"/>
                </a:solidFill>
                <a:ea typeface="Calibri"/>
                <a:cs typeface="Calibri"/>
              </a:rPr>
              <a:t/>
            </a:r>
            <a:br>
              <a:rPr lang="en-US" b="1" dirty="0" smtClean="0">
                <a:solidFill>
                  <a:srgbClr val="000000"/>
                </a:solidFill>
                <a:ea typeface="Calibri"/>
                <a:cs typeface="Calibri"/>
              </a:rPr>
            </a:br>
            <a:endParaRPr lang="en-US" b="1" dirty="0" smtClean="0">
              <a:solidFill>
                <a:srgbClr val="000000"/>
              </a:solidFill>
              <a:ea typeface="Calibri"/>
              <a:cs typeface="Calibri"/>
            </a:endParaRPr>
          </a:p>
          <a:p>
            <a:pPr marL="457200" marR="0" indent="-457200">
              <a:spcBef>
                <a:spcPts val="0"/>
              </a:spcBef>
              <a:spcAft>
                <a:spcPts val="0"/>
              </a:spcAft>
            </a:pPr>
            <a:endParaRPr lang="en-US" b="1" dirty="0" smtClean="0">
              <a:solidFill>
                <a:srgbClr val="000000"/>
              </a:solidFill>
              <a:ea typeface="Calibri"/>
              <a:cs typeface="Calibri"/>
            </a:endParaRPr>
          </a:p>
          <a:p>
            <a:pPr marL="457200" marR="0" indent="-457200">
              <a:spcBef>
                <a:spcPts val="0"/>
              </a:spcBef>
              <a:spcAft>
                <a:spcPts val="0"/>
              </a:spcAft>
            </a:pPr>
            <a:endParaRPr lang="en-US" b="1" dirty="0" smtClean="0">
              <a:solidFill>
                <a:srgbClr val="000000"/>
              </a:solidFill>
              <a:ea typeface="Calibri"/>
              <a:cs typeface="Calibri"/>
            </a:endParaRPr>
          </a:p>
          <a:p>
            <a:pPr marL="457200" marR="0" indent="-457200">
              <a:spcBef>
                <a:spcPts val="0"/>
              </a:spcBef>
              <a:spcAft>
                <a:spcPts val="0"/>
              </a:spcAft>
            </a:pPr>
            <a:endParaRPr lang="en-US" dirty="0" smtClean="0">
              <a:solidFill>
                <a:srgbClr val="000000"/>
              </a:solidFill>
              <a:ea typeface="Calibri"/>
              <a:cs typeface="Calibri"/>
            </a:endParaRPr>
          </a:p>
          <a:p>
            <a:endParaRPr lang="en-US" dirty="0"/>
          </a:p>
        </p:txBody>
      </p:sp>
      <p:sp>
        <p:nvSpPr>
          <p:cNvPr id="7" name="Rectangle 6"/>
          <p:cNvSpPr/>
          <p:nvPr/>
        </p:nvSpPr>
        <p:spPr>
          <a:xfrm>
            <a:off x="1066800" y="5334000"/>
            <a:ext cx="7620000" cy="923330"/>
          </a:xfrm>
          <a:prstGeom prst="rect">
            <a:avLst/>
          </a:prstGeom>
        </p:spPr>
        <p:txBody>
          <a:bodyPr wrap="square">
            <a:spAutoFit/>
          </a:bodyPr>
          <a:lstStyle/>
          <a:p>
            <a:r>
              <a:rPr lang="en-US" b="1" dirty="0" smtClean="0">
                <a:solidFill>
                  <a:srgbClr val="000000"/>
                </a:solidFill>
                <a:ea typeface="Calibri"/>
                <a:cs typeface="Calibri"/>
              </a:rPr>
              <a:t>Step 3: </a:t>
            </a:r>
            <a:r>
              <a:rPr lang="en-US" dirty="0" smtClean="0">
                <a:solidFill>
                  <a:srgbClr val="000000"/>
                </a:solidFill>
                <a:ea typeface="Calibri"/>
                <a:cs typeface="Calibri"/>
              </a:rPr>
              <a:t>To open </a:t>
            </a:r>
            <a:r>
              <a:rPr lang="en-US" b="1" dirty="0" smtClean="0">
                <a:solidFill>
                  <a:srgbClr val="000000"/>
                </a:solidFill>
                <a:ea typeface="Calibri"/>
                <a:cs typeface="Calibri"/>
              </a:rPr>
              <a:t>Robot Main.vi</a:t>
            </a:r>
            <a:r>
              <a:rPr lang="en-US" dirty="0" smtClean="0">
                <a:solidFill>
                  <a:srgbClr val="000000"/>
                </a:solidFill>
                <a:ea typeface="Calibri"/>
                <a:cs typeface="Calibri"/>
              </a:rPr>
              <a:t>, double-click on it in the project window. </a:t>
            </a:r>
            <a:br>
              <a:rPr lang="en-US" dirty="0" smtClean="0">
                <a:solidFill>
                  <a:srgbClr val="000000"/>
                </a:solidFill>
                <a:ea typeface="Calibri"/>
                <a:cs typeface="Calibri"/>
              </a:rPr>
            </a:br>
            <a:r>
              <a:rPr lang="en-US" dirty="0" smtClean="0">
                <a:solidFill>
                  <a:srgbClr val="000000"/>
                </a:solidFill>
                <a:ea typeface="Calibri"/>
                <a:cs typeface="Calibri"/>
              </a:rPr>
              <a:t>The front panel should launch. Select </a:t>
            </a:r>
            <a:r>
              <a:rPr lang="en-US" b="1" dirty="0" smtClean="0">
                <a:solidFill>
                  <a:srgbClr val="000000"/>
                </a:solidFill>
                <a:ea typeface="Calibri"/>
                <a:cs typeface="Calibri"/>
              </a:rPr>
              <a:t>&lt;Ctrl-E&gt; </a:t>
            </a:r>
            <a:r>
              <a:rPr lang="en-US" dirty="0" smtClean="0">
                <a:solidFill>
                  <a:srgbClr val="000000"/>
                </a:solidFill>
                <a:ea typeface="Calibri"/>
                <a:cs typeface="Calibri"/>
              </a:rPr>
              <a:t>to open the block diagram </a:t>
            </a:r>
            <a:br>
              <a:rPr lang="en-US" dirty="0" smtClean="0">
                <a:solidFill>
                  <a:srgbClr val="000000"/>
                </a:solidFill>
                <a:ea typeface="Calibri"/>
                <a:cs typeface="Calibri"/>
              </a:rPr>
            </a:br>
            <a:r>
              <a:rPr lang="en-US" dirty="0" smtClean="0">
                <a:solidFill>
                  <a:srgbClr val="000000"/>
                </a:solidFill>
                <a:ea typeface="Calibri"/>
                <a:cs typeface="Calibri"/>
              </a:rPr>
              <a:t>and look at the code. </a:t>
            </a:r>
            <a:endParaRPr lang="en-US" dirty="0"/>
          </a:p>
        </p:txBody>
      </p:sp>
      <p:sp>
        <p:nvSpPr>
          <p:cNvPr id="10" name="TextBox 9"/>
          <p:cNvSpPr txBox="1"/>
          <p:nvPr/>
        </p:nvSpPr>
        <p:spPr>
          <a:xfrm>
            <a:off x="1371600" y="7086600"/>
            <a:ext cx="6858000" cy="646331"/>
          </a:xfrm>
          <a:prstGeom prst="rect">
            <a:avLst/>
          </a:prstGeom>
          <a:noFill/>
        </p:spPr>
        <p:txBody>
          <a:bodyPr wrap="square" rtlCol="0">
            <a:spAutoFit/>
          </a:bodyPr>
          <a:lstStyle/>
          <a:p>
            <a:pPr algn="ctr"/>
            <a:r>
              <a:rPr lang="en-US" dirty="0" smtClean="0"/>
              <a:t>To Learn more about the Robot Framework Check out the Tutorial Here: </a:t>
            </a:r>
            <a:r>
              <a:rPr lang="en-US" dirty="0" smtClean="0">
                <a:hlinkClick r:id="rId4"/>
              </a:rPr>
              <a:t>https://decibel.ni.com/content/docs/DOC-26299</a:t>
            </a:r>
            <a:endParaRPr lang="en-US" dirty="0"/>
          </a:p>
        </p:txBody>
      </p:sp>
      <p:sp>
        <p:nvSpPr>
          <p:cNvPr id="13" name="Isosceles Triangle 12"/>
          <p:cNvSpPr/>
          <p:nvPr/>
        </p:nvSpPr>
        <p:spPr>
          <a:xfrm rot="5400000">
            <a:off x="3086100" y="2552700"/>
            <a:ext cx="533400" cy="762000"/>
          </a:xfrm>
          <a:prstGeom prst="triangle">
            <a:avLst>
              <a:gd name="adj" fmla="val 5203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143000" y="2667000"/>
            <a:ext cx="1828800"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200" dirty="0" smtClean="0">
                <a:solidFill>
                  <a:prstClr val="black"/>
                </a:solidFill>
              </a:rPr>
              <a:t>The code you need to edit is in the Team Code folder</a:t>
            </a:r>
          </a:p>
        </p:txBody>
      </p:sp>
      <p:sp>
        <p:nvSpPr>
          <p:cNvPr id="15" name="Isosceles Triangle 14"/>
          <p:cNvSpPr/>
          <p:nvPr/>
        </p:nvSpPr>
        <p:spPr>
          <a:xfrm rot="5400000" flipV="1">
            <a:off x="5486400" y="2133600"/>
            <a:ext cx="533400" cy="1143000"/>
          </a:xfrm>
          <a:prstGeom prst="triangle">
            <a:avLst>
              <a:gd name="adj" fmla="val 1631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6324600" y="2438400"/>
            <a:ext cx="1828800"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200" dirty="0" smtClean="0">
                <a:solidFill>
                  <a:prstClr val="black"/>
                </a:solidFill>
              </a:rPr>
              <a:t>If you add new VIs, be sure they are under the  roboRIO  target</a:t>
            </a:r>
          </a:p>
        </p:txBody>
      </p:sp>
      <p:sp>
        <p:nvSpPr>
          <p:cNvPr id="17" name="Isosceles Triangle 16"/>
          <p:cNvSpPr/>
          <p:nvPr/>
        </p:nvSpPr>
        <p:spPr>
          <a:xfrm rot="5400000">
            <a:off x="3048000" y="3886200"/>
            <a:ext cx="533400" cy="838200"/>
          </a:xfrm>
          <a:prstGeom prst="triangle">
            <a:avLst>
              <a:gd name="adj" fmla="val 6665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1066800" y="4038600"/>
            <a:ext cx="1828800"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200" dirty="0" smtClean="0">
                <a:solidFill>
                  <a:prstClr val="black"/>
                </a:solidFill>
              </a:rPr>
              <a:t>To drive your robot ,open Robot Main</a:t>
            </a:r>
          </a:p>
        </p:txBody>
      </p:sp>
      <p:sp>
        <p:nvSpPr>
          <p:cNvPr id="19" name="Frame 18"/>
          <p:cNvSpPr/>
          <p:nvPr/>
        </p:nvSpPr>
        <p:spPr>
          <a:xfrm>
            <a:off x="3733800" y="4292600"/>
            <a:ext cx="1143000" cy="228600"/>
          </a:xfrm>
          <a:prstGeom prst="frame">
            <a:avLst>
              <a:gd name="adj1" fmla="val 10416"/>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1" name="Picture 5"/>
          <p:cNvPicPr>
            <a:picLocks noChangeAspect="1" noChangeArrowheads="1"/>
          </p:cNvPicPr>
          <p:nvPr/>
        </p:nvPicPr>
        <p:blipFill>
          <a:blip r:embed="rId3" cstate="print"/>
          <a:srcRect/>
          <a:stretch>
            <a:fillRect/>
          </a:stretch>
        </p:blipFill>
        <p:spPr bwMode="auto">
          <a:xfrm>
            <a:off x="2590800" y="4495800"/>
            <a:ext cx="5867400" cy="1616714"/>
          </a:xfrm>
          <a:prstGeom prst="rect">
            <a:avLst/>
          </a:prstGeom>
          <a:noFill/>
          <a:ln w="9525">
            <a:noFill/>
            <a:miter lim="800000"/>
            <a:headEnd/>
            <a:tailEnd/>
          </a:ln>
        </p:spPr>
      </p:pic>
      <p:pic>
        <p:nvPicPr>
          <p:cNvPr id="173057" name="Picture 1"/>
          <p:cNvPicPr>
            <a:picLocks noChangeAspect="1" noChangeArrowheads="1"/>
          </p:cNvPicPr>
          <p:nvPr/>
        </p:nvPicPr>
        <p:blipFill>
          <a:blip r:embed="rId4" cstate="print"/>
          <a:srcRect/>
          <a:stretch>
            <a:fillRect/>
          </a:stretch>
        </p:blipFill>
        <p:spPr bwMode="auto">
          <a:xfrm>
            <a:off x="6324600" y="990600"/>
            <a:ext cx="2554726" cy="3124200"/>
          </a:xfrm>
          <a:prstGeom prst="rect">
            <a:avLst/>
          </a:prstGeom>
          <a:noFill/>
          <a:ln w="9525">
            <a:noFill/>
            <a:miter lim="800000"/>
            <a:headEnd/>
            <a:tailEnd/>
          </a:ln>
        </p:spPr>
      </p:pic>
      <p:sp>
        <p:nvSpPr>
          <p:cNvPr id="6" name="Rectangle 5"/>
          <p:cNvSpPr/>
          <p:nvPr/>
        </p:nvSpPr>
        <p:spPr>
          <a:xfrm>
            <a:off x="838200" y="1752600"/>
            <a:ext cx="4724400" cy="1754326"/>
          </a:xfrm>
          <a:prstGeom prst="rect">
            <a:avLst/>
          </a:prstGeom>
        </p:spPr>
        <p:txBody>
          <a:bodyPr wrap="square">
            <a:spAutoFit/>
          </a:bodyPr>
          <a:lstStyle/>
          <a:p>
            <a:pPr marL="457200" indent="-457200">
              <a:spcBef>
                <a:spcPts val="0"/>
              </a:spcBef>
            </a:pPr>
            <a:r>
              <a:rPr lang="en-US" b="1" dirty="0" smtClean="0"/>
              <a:t>Step 4: </a:t>
            </a:r>
            <a:r>
              <a:rPr lang="en-US" dirty="0" smtClean="0"/>
              <a:t>If you have a roboRIO controller connected, make sure you select it. If you don’t have an actual robot to drive around, you can still simulate one. Select the </a:t>
            </a:r>
            <a:r>
              <a:rPr lang="en-US" b="1" dirty="0" smtClean="0"/>
              <a:t>…lvproj/My Computer </a:t>
            </a:r>
            <a:r>
              <a:rPr lang="en-US" dirty="0" smtClean="0"/>
              <a:t>target to open the simulator.</a:t>
            </a:r>
          </a:p>
        </p:txBody>
      </p:sp>
      <p:sp>
        <p:nvSpPr>
          <p:cNvPr id="11" name="Rectangle 10"/>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
        <p:nvSpPr>
          <p:cNvPr id="12" name="Title 10"/>
          <p:cNvSpPr>
            <a:spLocks noGrp="1"/>
          </p:cNvSpPr>
          <p:nvPr>
            <p:ph type="title"/>
          </p:nvPr>
        </p:nvSpPr>
        <p:spPr/>
        <p:txBody>
          <a:bodyPr>
            <a:normAutofit fontScale="90000"/>
          </a:bodyPr>
          <a:lstStyle/>
          <a:p>
            <a:r>
              <a:rPr lang="en-US" dirty="0" smtClean="0"/>
              <a:t>Drive a Robot: Step 4</a:t>
            </a:r>
            <a:br>
              <a:rPr lang="en-US" dirty="0" smtClean="0"/>
            </a:br>
            <a:r>
              <a:rPr lang="en-US" dirty="0" smtClean="0"/>
              <a:t>Select a Target</a:t>
            </a:r>
            <a:endParaRPr lang="en-US" dirty="0"/>
          </a:p>
        </p:txBody>
      </p:sp>
      <p:cxnSp>
        <p:nvCxnSpPr>
          <p:cNvPr id="14" name="Straight Connector 13"/>
          <p:cNvCxnSpPr/>
          <p:nvPr/>
        </p:nvCxnSpPr>
        <p:spPr>
          <a:xfrm flipH="1">
            <a:off x="2616200" y="4114800"/>
            <a:ext cx="3733800" cy="381000"/>
          </a:xfrm>
          <a:prstGeom prst="line">
            <a:avLst/>
          </a:prstGeom>
          <a:ln>
            <a:solidFill>
              <a:srgbClr val="065FA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8412480" y="4114800"/>
            <a:ext cx="426720" cy="388620"/>
          </a:xfrm>
          <a:prstGeom prst="line">
            <a:avLst/>
          </a:prstGeom>
          <a:ln>
            <a:solidFill>
              <a:srgbClr val="065FA3"/>
            </a:solidFill>
          </a:ln>
        </p:spPr>
        <p:style>
          <a:lnRef idx="2">
            <a:schemeClr val="accent1"/>
          </a:lnRef>
          <a:fillRef idx="0">
            <a:schemeClr val="accent1"/>
          </a:fillRef>
          <a:effectRef idx="1">
            <a:schemeClr val="accent1"/>
          </a:effectRef>
          <a:fontRef idx="minor">
            <a:schemeClr val="tx1"/>
          </a:fontRef>
        </p:style>
      </p:cxnSp>
      <p:sp>
        <p:nvSpPr>
          <p:cNvPr id="28" name="Isosceles Triangle 27"/>
          <p:cNvSpPr/>
          <p:nvPr/>
        </p:nvSpPr>
        <p:spPr>
          <a:xfrm rot="5400000">
            <a:off x="2929164" y="5638569"/>
            <a:ext cx="342900" cy="562428"/>
          </a:xfrm>
          <a:prstGeom prst="triangle">
            <a:avLst>
              <a:gd name="adj" fmla="val 1631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990600" y="5748333"/>
            <a:ext cx="1828800" cy="3429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600" dirty="0" smtClean="0">
                <a:solidFill>
                  <a:prstClr val="black"/>
                </a:solidFill>
              </a:rPr>
              <a:t>Real roboRIO</a:t>
            </a:r>
          </a:p>
        </p:txBody>
      </p:sp>
      <p:sp>
        <p:nvSpPr>
          <p:cNvPr id="31" name="Rectangle 30"/>
          <p:cNvSpPr/>
          <p:nvPr/>
        </p:nvSpPr>
        <p:spPr>
          <a:xfrm>
            <a:off x="685800" y="5334000"/>
            <a:ext cx="21336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600" dirty="0" smtClean="0">
                <a:solidFill>
                  <a:prstClr val="black"/>
                </a:solidFill>
              </a:rPr>
              <a:t>Simulated roboRIO</a:t>
            </a:r>
          </a:p>
        </p:txBody>
      </p:sp>
      <p:sp>
        <p:nvSpPr>
          <p:cNvPr id="19" name="Isosceles Triangle 18"/>
          <p:cNvSpPr/>
          <p:nvPr/>
        </p:nvSpPr>
        <p:spPr>
          <a:xfrm rot="5400000">
            <a:off x="2948214" y="5205186"/>
            <a:ext cx="304800" cy="562428"/>
          </a:xfrm>
          <a:prstGeom prst="triangle">
            <a:avLst>
              <a:gd name="adj" fmla="val 4538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
          <p:cNvPicPr>
            <a:picLocks noChangeAspect="1" noChangeArrowheads="1"/>
          </p:cNvPicPr>
          <p:nvPr/>
        </p:nvPicPr>
        <p:blipFill>
          <a:blip r:embed="rId3" cstate="print"/>
          <a:srcRect/>
          <a:stretch>
            <a:fillRect/>
          </a:stretch>
        </p:blipFill>
        <p:spPr bwMode="auto">
          <a:xfrm>
            <a:off x="3657599" y="4267200"/>
            <a:ext cx="4384321" cy="1020489"/>
          </a:xfrm>
          <a:prstGeom prst="rect">
            <a:avLst/>
          </a:prstGeom>
          <a:noFill/>
          <a:ln w="9525">
            <a:noFill/>
            <a:miter lim="800000"/>
            <a:headEnd/>
            <a:tailEnd/>
          </a:ln>
        </p:spPr>
      </p:pic>
      <p:pic>
        <p:nvPicPr>
          <p:cNvPr id="13" name="Picture 1"/>
          <p:cNvPicPr>
            <a:picLocks noChangeAspect="1" noChangeArrowheads="1"/>
          </p:cNvPicPr>
          <p:nvPr/>
        </p:nvPicPr>
        <p:blipFill>
          <a:blip r:embed="rId4" cstate="print"/>
          <a:srcRect/>
          <a:stretch>
            <a:fillRect/>
          </a:stretch>
        </p:blipFill>
        <p:spPr bwMode="auto">
          <a:xfrm>
            <a:off x="533400" y="2514600"/>
            <a:ext cx="2057400" cy="1143000"/>
          </a:xfrm>
          <a:prstGeom prst="rect">
            <a:avLst/>
          </a:prstGeom>
          <a:noFill/>
          <a:ln w="9525">
            <a:noFill/>
            <a:miter lim="800000"/>
            <a:headEnd/>
            <a:tailEnd/>
          </a:ln>
        </p:spPr>
      </p:pic>
      <p:sp>
        <p:nvSpPr>
          <p:cNvPr id="7" name="Rectangle 6"/>
          <p:cNvSpPr/>
          <p:nvPr/>
        </p:nvSpPr>
        <p:spPr>
          <a:xfrm>
            <a:off x="228600" y="1143000"/>
            <a:ext cx="8686800" cy="1200329"/>
          </a:xfrm>
          <a:prstGeom prst="rect">
            <a:avLst/>
          </a:prstGeom>
        </p:spPr>
        <p:txBody>
          <a:bodyPr wrap="square">
            <a:spAutoFit/>
          </a:bodyPr>
          <a:lstStyle/>
          <a:p>
            <a:pPr marL="457200" marR="0" indent="-457200">
              <a:spcBef>
                <a:spcPts val="0"/>
              </a:spcBef>
              <a:spcAft>
                <a:spcPts val="0"/>
              </a:spcAft>
            </a:pPr>
            <a:r>
              <a:rPr lang="en-US" b="1" dirty="0" smtClean="0">
                <a:solidFill>
                  <a:srgbClr val="000000"/>
                </a:solidFill>
                <a:ea typeface="Calibri"/>
                <a:cs typeface="Calibri"/>
              </a:rPr>
              <a:t>Step 5: </a:t>
            </a:r>
            <a:r>
              <a:rPr lang="en-US" dirty="0" smtClean="0">
                <a:solidFill>
                  <a:srgbClr val="000000"/>
                </a:solidFill>
                <a:ea typeface="Calibri"/>
                <a:cs typeface="Calibri"/>
              </a:rPr>
              <a:t>Click on the </a:t>
            </a:r>
            <a:r>
              <a:rPr lang="en-US" b="1" dirty="0" smtClean="0">
                <a:solidFill>
                  <a:srgbClr val="000000"/>
                </a:solidFill>
                <a:ea typeface="Calibri"/>
                <a:cs typeface="Calibri"/>
              </a:rPr>
              <a:t>white run arrow</a:t>
            </a:r>
            <a:r>
              <a:rPr lang="en-US" dirty="0" smtClean="0">
                <a:solidFill>
                  <a:srgbClr val="000000"/>
                </a:solidFill>
                <a:ea typeface="Calibri"/>
                <a:cs typeface="Calibri"/>
              </a:rPr>
              <a:t> at the top left of Robot Main. The robot project is deployed to the roboRIO controller/simulator. Once LabVIEW is finished deploying the code, open the Driver Station. The LEDs should all be green. Click </a:t>
            </a:r>
            <a:r>
              <a:rPr lang="en-US" b="1" dirty="0" smtClean="0">
                <a:solidFill>
                  <a:srgbClr val="000000"/>
                </a:solidFill>
                <a:ea typeface="Calibri"/>
                <a:cs typeface="Calibri"/>
              </a:rPr>
              <a:t>TeleOp</a:t>
            </a:r>
            <a:r>
              <a:rPr lang="en-US" dirty="0" smtClean="0">
                <a:solidFill>
                  <a:srgbClr val="000000"/>
                </a:solidFill>
                <a:ea typeface="Calibri"/>
                <a:cs typeface="Calibri"/>
              </a:rPr>
              <a:t> and then </a:t>
            </a:r>
            <a:r>
              <a:rPr lang="en-US" b="1" dirty="0" smtClean="0">
                <a:solidFill>
                  <a:srgbClr val="000000"/>
                </a:solidFill>
                <a:ea typeface="Calibri"/>
                <a:cs typeface="Calibri"/>
              </a:rPr>
              <a:t>Start</a:t>
            </a:r>
            <a:r>
              <a:rPr lang="en-US" dirty="0" smtClean="0">
                <a:solidFill>
                  <a:srgbClr val="000000"/>
                </a:solidFill>
                <a:ea typeface="Calibri"/>
                <a:cs typeface="Calibri"/>
              </a:rPr>
              <a:t>.</a:t>
            </a:r>
          </a:p>
        </p:txBody>
      </p:sp>
      <p:sp>
        <p:nvSpPr>
          <p:cNvPr id="8" name="Rectangle 7"/>
          <p:cNvSpPr/>
          <p:nvPr/>
        </p:nvSpPr>
        <p:spPr>
          <a:xfrm>
            <a:off x="1282700" y="3187700"/>
            <a:ext cx="304800" cy="304800"/>
          </a:xfrm>
          <a:prstGeom prst="rect">
            <a:avLst/>
          </a:prstGeom>
          <a:noFill/>
          <a:ln w="38100">
            <a:solidFill>
              <a:srgbClr val="FF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http://www.ni.com/cms/images/devzone/tut/LabVIEWRT2011Deploy.png"/>
          <p:cNvPicPr>
            <a:picLocks noChangeAspect="1" noChangeArrowheads="1"/>
          </p:cNvPicPr>
          <p:nvPr/>
        </p:nvPicPr>
        <p:blipFill>
          <a:blip r:embed="rId5" cstate="print"/>
          <a:srcRect/>
          <a:stretch>
            <a:fillRect/>
          </a:stretch>
        </p:blipFill>
        <p:spPr bwMode="auto">
          <a:xfrm>
            <a:off x="304800" y="3902392"/>
            <a:ext cx="2971800" cy="2117408"/>
          </a:xfrm>
          <a:prstGeom prst="rect">
            <a:avLst/>
          </a:prstGeom>
          <a:noFill/>
        </p:spPr>
      </p:pic>
      <p:sp>
        <p:nvSpPr>
          <p:cNvPr id="11" name="Down Arrow 10"/>
          <p:cNvSpPr/>
          <p:nvPr/>
        </p:nvSpPr>
        <p:spPr>
          <a:xfrm>
            <a:off x="1524000" y="3597592"/>
            <a:ext cx="609600" cy="457200"/>
          </a:xfrm>
          <a:prstGeom prst="downArrow">
            <a:avLst/>
          </a:prstGeom>
          <a:solidFill>
            <a:srgbClr val="065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
        <p:nvSpPr>
          <p:cNvPr id="14" name="Title 13"/>
          <p:cNvSpPr>
            <a:spLocks noGrp="1"/>
          </p:cNvSpPr>
          <p:nvPr>
            <p:ph type="title"/>
          </p:nvPr>
        </p:nvSpPr>
        <p:spPr/>
        <p:txBody>
          <a:bodyPr>
            <a:normAutofit fontScale="90000"/>
          </a:bodyPr>
          <a:lstStyle/>
          <a:p>
            <a:r>
              <a:rPr lang="en-US" dirty="0" smtClean="0"/>
              <a:t>Driving a Robot: Step 5</a:t>
            </a:r>
            <a:br>
              <a:rPr lang="en-US" dirty="0" smtClean="0"/>
            </a:br>
            <a:r>
              <a:rPr lang="en-US" dirty="0" smtClean="0"/>
              <a:t>Deploy Code</a:t>
            </a:r>
            <a:endParaRPr lang="en-US" dirty="0"/>
          </a:p>
        </p:txBody>
      </p:sp>
      <p:pic>
        <p:nvPicPr>
          <p:cNvPr id="83970" name="Picture 2" descr="C:\Users\husmith\Documents\Hunter Drive\Competitions\FRC\Screenshots\Dashboard Main running 1.png"/>
          <p:cNvPicPr>
            <a:picLocks noChangeAspect="1" noChangeArrowheads="1"/>
          </p:cNvPicPr>
          <p:nvPr/>
        </p:nvPicPr>
        <p:blipFill>
          <a:blip r:embed="rId6" cstate="print"/>
          <a:srcRect/>
          <a:stretch>
            <a:fillRect/>
          </a:stretch>
        </p:blipFill>
        <p:spPr bwMode="auto">
          <a:xfrm>
            <a:off x="3657600" y="2286000"/>
            <a:ext cx="4612850" cy="1927225"/>
          </a:xfrm>
          <a:prstGeom prst="rect">
            <a:avLst/>
          </a:prstGeom>
          <a:noFill/>
        </p:spPr>
      </p:pic>
      <p:pic>
        <p:nvPicPr>
          <p:cNvPr id="171010" name="Picture 2" descr="C:\Program Files (x86)\National Instruments\LabVIEW 2013\manuals\FRC_Programming_Guide\images\2013SimViewer.gif"/>
          <p:cNvPicPr>
            <a:picLocks noChangeAspect="1" noChangeArrowheads="1"/>
          </p:cNvPicPr>
          <p:nvPr/>
        </p:nvPicPr>
        <p:blipFill>
          <a:blip r:embed="rId7" cstate="print"/>
          <a:srcRect/>
          <a:stretch>
            <a:fillRect/>
          </a:stretch>
        </p:blipFill>
        <p:spPr bwMode="auto">
          <a:xfrm>
            <a:off x="4876800" y="3429000"/>
            <a:ext cx="4004013" cy="2714259"/>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Setup Resources</a:t>
            </a:r>
            <a:endParaRPr lang="en-US" dirty="0"/>
          </a:p>
        </p:txBody>
      </p:sp>
      <p:sp>
        <p:nvSpPr>
          <p:cNvPr id="9" name="Content Placeholder 8"/>
          <p:cNvSpPr>
            <a:spLocks noGrp="1"/>
          </p:cNvSpPr>
          <p:nvPr>
            <p:ph idx="1"/>
          </p:nvPr>
        </p:nvSpPr>
        <p:spPr/>
        <p:txBody>
          <a:bodyPr>
            <a:normAutofit fontScale="92500" lnSpcReduction="10000"/>
          </a:bodyPr>
          <a:lstStyle/>
          <a:p>
            <a:r>
              <a:rPr lang="en-US" dirty="0" smtClean="0"/>
              <a:t>Software Setup Guide</a:t>
            </a:r>
          </a:p>
          <a:p>
            <a:r>
              <a:rPr lang="en-US" dirty="0" smtClean="0">
                <a:hlinkClick r:id="rId3"/>
              </a:rPr>
              <a:t>LabVIEW Development Suite for FRC 2015</a:t>
            </a:r>
            <a:endParaRPr lang="en-US" dirty="0" smtClean="0"/>
          </a:p>
          <a:p>
            <a:r>
              <a:rPr lang="en-US" dirty="0" smtClean="0">
                <a:hlinkClick r:id="rId4"/>
              </a:rPr>
              <a:t>Imaging roboRIO and Windows IP Configuration</a:t>
            </a:r>
            <a:endParaRPr lang="en-US" dirty="0" smtClean="0"/>
          </a:p>
          <a:p>
            <a:r>
              <a:rPr lang="en-US" dirty="0" smtClean="0">
                <a:hlinkClick r:id="rId5"/>
              </a:rPr>
              <a:t>Troubleshooting roboRIO Connections</a:t>
            </a:r>
            <a:endParaRPr lang="en-US" dirty="0" smtClean="0"/>
          </a:p>
          <a:p>
            <a:r>
              <a:rPr lang="en-US" dirty="0" smtClean="0">
                <a:hlinkClick r:id="rId6"/>
              </a:rPr>
              <a:t>Driver Station Tutorial</a:t>
            </a:r>
            <a:endParaRPr lang="en-US" dirty="0" smtClean="0"/>
          </a:p>
          <a:p>
            <a:r>
              <a:rPr lang="en-US" dirty="0" smtClean="0">
                <a:hlinkClick r:id="rId7"/>
              </a:rPr>
              <a:t>Custom Dashboard Tutorial</a:t>
            </a:r>
            <a:endParaRPr lang="en-US" dirty="0" smtClean="0"/>
          </a:p>
          <a:p>
            <a:r>
              <a:rPr lang="en-US" dirty="0" smtClean="0">
                <a:hlinkClick r:id="rId8"/>
              </a:rPr>
              <a:t>Robotics Framework Tutorial</a:t>
            </a:r>
            <a:endParaRPr lang="en-US" dirty="0" smtClean="0"/>
          </a:p>
          <a:p>
            <a:r>
              <a:rPr lang="en-US" dirty="0" smtClean="0">
                <a:hlinkClick r:id="rId9"/>
              </a:rPr>
              <a:t>Robot Simulation Tutorial</a:t>
            </a:r>
            <a:endParaRPr lang="en-US" dirty="0" smtClean="0"/>
          </a:p>
          <a:p>
            <a:endParaRPr lang="en-US" dirty="0" smtClean="0"/>
          </a:p>
          <a:p>
            <a:r>
              <a:rPr lang="en-US" dirty="0" smtClean="0"/>
              <a:t>Forum Support (year round)</a:t>
            </a:r>
          </a:p>
          <a:p>
            <a:pPr lvl="1"/>
            <a:r>
              <a:rPr lang="en-US" dirty="0" smtClean="0"/>
              <a:t>ni.com/frc</a:t>
            </a:r>
          </a:p>
          <a:p>
            <a:r>
              <a:rPr lang="en-US" dirty="0" smtClean="0"/>
              <a:t>Phone Support (during build season only)</a:t>
            </a:r>
          </a:p>
          <a:p>
            <a:pPr lvl="1"/>
            <a:r>
              <a:rPr lang="en-US" dirty="0" smtClean="0"/>
              <a:t>(866) 511-6285 from 1:00 to 7:00 p.m. (Central Time)</a:t>
            </a:r>
          </a:p>
          <a:p>
            <a:endParaRPr lang="en-US" dirty="0" smtClean="0"/>
          </a:p>
          <a:p>
            <a:endParaRPr lang="en-US" dirty="0" smtClean="0"/>
          </a:p>
          <a:p>
            <a:endParaRPr lang="en-US" dirty="0"/>
          </a:p>
        </p:txBody>
      </p:sp>
      <p:pic>
        <p:nvPicPr>
          <p:cNvPr id="11" name="Picture 7" descr="C:\Users\husmith\Documents\Hunter Drive\Competitions\FRC\Screenshots\FRC GSW.png"/>
          <p:cNvPicPr>
            <a:picLocks noChangeAspect="1" noChangeArrowheads="1"/>
          </p:cNvPicPr>
          <p:nvPr/>
        </p:nvPicPr>
        <p:blipFill>
          <a:blip r:embed="rId10" cstate="print"/>
          <a:srcRect l="-2"/>
          <a:stretch>
            <a:fillRect/>
          </a:stretch>
        </p:blipFill>
        <p:spPr bwMode="auto">
          <a:xfrm>
            <a:off x="6324600" y="2667000"/>
            <a:ext cx="2133600" cy="1600200"/>
          </a:xfrm>
          <a:prstGeom prst="rect">
            <a:avLst/>
          </a:prstGeom>
          <a:noFill/>
          <a:ln w="3175">
            <a:solidFill>
              <a:srgbClr val="000000"/>
            </a:solidFill>
          </a:ln>
        </p:spPr>
      </p:pic>
      <p:sp>
        <p:nvSpPr>
          <p:cNvPr id="12" name="Rectangle 11"/>
          <p:cNvSpPr/>
          <p:nvPr/>
        </p:nvSpPr>
        <p:spPr>
          <a:xfrm>
            <a:off x="6477000" y="2743200"/>
            <a:ext cx="1913965" cy="14478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FRC LabVIEW Quick Start Guide</a:t>
            </a:r>
          </a:p>
        </p:txBody>
      </p:sp>
      <p:sp>
        <p:nvSpPr>
          <p:cNvPr id="7" name="Rectangle 6"/>
          <p:cNvSpPr/>
          <p:nvPr/>
        </p:nvSpPr>
        <p:spPr>
          <a:xfrm>
            <a:off x="6674967" y="1371600"/>
            <a:ext cx="2011833" cy="914400"/>
          </a:xfrm>
          <a:prstGeom prst="rect">
            <a:avLst/>
          </a:prstGeom>
          <a:solidFill>
            <a:srgbClr val="FFBB00"/>
          </a:solidFill>
        </p:spPr>
        <p:txBody>
          <a:bodyPr wrap="square">
            <a:spAutoFit/>
          </a:bodyPr>
          <a:lstStyle/>
          <a:p>
            <a:pPr algn="ctr"/>
            <a:r>
              <a:rPr lang="en-US" dirty="0" smtClean="0"/>
              <a:t>All links available at</a:t>
            </a:r>
          </a:p>
          <a:p>
            <a:pPr algn="ctr"/>
            <a:r>
              <a:rPr lang="en-US" dirty="0" smtClean="0"/>
              <a:t>ni.com/frc or</a:t>
            </a:r>
          </a:p>
          <a:p>
            <a:pPr algn="ctr"/>
            <a:r>
              <a:rPr lang="en-US" dirty="0" smtClean="0"/>
              <a:t>click this button</a:t>
            </a:r>
            <a:endParaRPr lang="en-US" dirty="0"/>
          </a:p>
        </p:txBody>
      </p:sp>
      <p:sp>
        <p:nvSpPr>
          <p:cNvPr id="10" name="Isosceles Triangle 9"/>
          <p:cNvSpPr/>
          <p:nvPr/>
        </p:nvSpPr>
        <p:spPr>
          <a:xfrm rot="10800000">
            <a:off x="6674967" y="2286000"/>
            <a:ext cx="1981200" cy="609600"/>
          </a:xfrm>
          <a:prstGeom prst="triangle">
            <a:avLst>
              <a:gd name="adj" fmla="val 2431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3400" y="2667000"/>
            <a:ext cx="7848600" cy="838200"/>
          </a:xfrm>
          <a:prstGeom prst="rect">
            <a:avLst/>
          </a:prstGeom>
          <a:solidFill>
            <a:srgbClr val="FFD66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ctrTitle"/>
          </p:nvPr>
        </p:nvSpPr>
        <p:spPr>
          <a:xfrm>
            <a:off x="495957" y="462455"/>
            <a:ext cx="8053387" cy="854951"/>
          </a:xfrm>
        </p:spPr>
        <p:txBody>
          <a:bodyPr/>
          <a:lstStyle/>
          <a:p>
            <a:r>
              <a:rPr lang="en-US" dirty="0" smtClean="0"/>
              <a:t>FRC LabVIEW Quick Start Guide</a:t>
            </a:r>
            <a:endParaRPr lang="en-US" dirty="0"/>
          </a:p>
        </p:txBody>
      </p:sp>
      <p:sp>
        <p:nvSpPr>
          <p:cNvPr id="4" name="Rectangle 3"/>
          <p:cNvSpPr/>
          <p:nvPr/>
        </p:nvSpPr>
        <p:spPr>
          <a:xfrm>
            <a:off x="609600" y="1905000"/>
            <a:ext cx="1103586" cy="557048"/>
          </a:xfrm>
          <a:prstGeom prst="rect">
            <a:avLst/>
          </a:prstGeom>
          <a:solidFill>
            <a:srgbClr val="065FA3"/>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
        <p:nvSpPr>
          <p:cNvPr id="5" name="Rectangle 4"/>
          <p:cNvSpPr/>
          <p:nvPr/>
        </p:nvSpPr>
        <p:spPr>
          <a:xfrm>
            <a:off x="609600" y="2795752"/>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NI 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7" name="Rectangle 6"/>
          <p:cNvSpPr/>
          <p:nvPr/>
        </p:nvSpPr>
        <p:spPr>
          <a:xfrm>
            <a:off x="609600" y="4577257"/>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
        <p:nvSpPr>
          <p:cNvPr id="9" name="Rectangle 8"/>
          <p:cNvSpPr/>
          <p:nvPr/>
        </p:nvSpPr>
        <p:spPr>
          <a:xfrm>
            <a:off x="1905000" y="1676400"/>
            <a:ext cx="6477000" cy="3429000"/>
          </a:xfrm>
          <a:prstGeom prst="rect">
            <a:avLst/>
          </a:prstGeom>
          <a:solidFill>
            <a:srgbClr val="FFD66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981200" y="1752600"/>
            <a:ext cx="6324600" cy="3276600"/>
          </a:xfrm>
          <a:prstGeom prst="rect">
            <a:avLst/>
          </a:prstGeom>
          <a:solidFill>
            <a:schemeClr val="lt1">
              <a:alpha val="8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buFont typeface="Arial" pitchFamily="34" charset="0"/>
              <a:buChar char="•"/>
            </a:pPr>
            <a:r>
              <a:rPr lang="en-US" dirty="0" smtClean="0"/>
              <a:t>  What Is LabVIEW?</a:t>
            </a:r>
          </a:p>
          <a:p>
            <a:pPr>
              <a:buFont typeface="Arial" pitchFamily="34" charset="0"/>
              <a:buChar char="•"/>
            </a:pPr>
            <a:endParaRPr lang="en-US" dirty="0" smtClean="0"/>
          </a:p>
          <a:p>
            <a:pPr>
              <a:buFont typeface="Arial" pitchFamily="34" charset="0"/>
              <a:buChar char="•"/>
            </a:pPr>
            <a:r>
              <a:rPr lang="en-US" dirty="0" smtClean="0"/>
              <a:t>  LabVIEW Development Environment</a:t>
            </a:r>
          </a:p>
          <a:p>
            <a:pPr>
              <a:buFont typeface="Arial" pitchFamily="34" charset="0"/>
              <a:buChar char="•"/>
            </a:pPr>
            <a:endParaRPr lang="en-US" dirty="0" smtClean="0"/>
          </a:p>
          <a:p>
            <a:pPr>
              <a:buFont typeface="Arial" pitchFamily="34" charset="0"/>
              <a:buChar char="•"/>
            </a:pPr>
            <a:r>
              <a:rPr lang="en-US" dirty="0" smtClean="0"/>
              <a:t>  LabVIEW Programming Fundamentals</a:t>
            </a:r>
          </a:p>
          <a:p>
            <a:pPr>
              <a:buFont typeface="Arial" pitchFamily="34" charset="0"/>
              <a:buChar char="•"/>
            </a:pPr>
            <a:endParaRPr lang="en-US" dirty="0" smtClean="0"/>
          </a:p>
          <a:p>
            <a:pPr>
              <a:buFont typeface="Arial" pitchFamily="34" charset="0"/>
              <a:buChar char="•"/>
            </a:pPr>
            <a:r>
              <a:rPr lang="en-US" dirty="0" smtClean="0"/>
              <a:t> Tools and Troubleshooting</a:t>
            </a:r>
          </a:p>
          <a:p>
            <a:pPr>
              <a:buFont typeface="Arial" pitchFamily="34" charset="0"/>
              <a:buChar char="•"/>
            </a:pPr>
            <a:endParaRPr lang="en-US" dirty="0" smtClean="0"/>
          </a:p>
          <a:p>
            <a:pPr>
              <a:buFont typeface="Arial" pitchFamily="34" charset="0"/>
              <a:buChar char="•"/>
            </a:pPr>
            <a:r>
              <a:rPr lang="en-US" dirty="0" smtClean="0"/>
              <a:t> Teleop and Autonomous Code</a:t>
            </a:r>
            <a:endParaRPr lang="en-US" dirty="0"/>
          </a:p>
        </p:txBody>
      </p:sp>
      <p:sp>
        <p:nvSpPr>
          <p:cNvPr id="11" name="Rectangle 10"/>
          <p:cNvSpPr/>
          <p:nvPr/>
        </p:nvSpPr>
        <p:spPr>
          <a:xfrm>
            <a:off x="609600" y="3686504"/>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husmith\Documents\Hunter Drive\Graphics\LabVIEW Screenshots\LV 2010 Hero shot transparent.png"/>
          <p:cNvPicPr>
            <a:picLocks noChangeAspect="1" noChangeArrowheads="1"/>
          </p:cNvPicPr>
          <p:nvPr/>
        </p:nvPicPr>
        <p:blipFill>
          <a:blip r:embed="rId3" cstate="print"/>
          <a:srcRect/>
          <a:stretch>
            <a:fillRect/>
          </a:stretch>
        </p:blipFill>
        <p:spPr bwMode="auto">
          <a:xfrm>
            <a:off x="762000" y="1371600"/>
            <a:ext cx="7391400" cy="5981130"/>
          </a:xfrm>
          <a:prstGeom prst="rect">
            <a:avLst/>
          </a:prstGeom>
          <a:noFill/>
        </p:spPr>
      </p:pic>
      <p:sp>
        <p:nvSpPr>
          <p:cNvPr id="21506" name="Rectangle 5"/>
          <p:cNvSpPr>
            <a:spLocks noGrp="1" noChangeArrowheads="1"/>
          </p:cNvSpPr>
          <p:nvPr>
            <p:ph type="title"/>
          </p:nvPr>
        </p:nvSpPr>
        <p:spPr/>
        <p:txBody>
          <a:bodyPr/>
          <a:lstStyle/>
          <a:p>
            <a:r>
              <a:rPr lang="en-US" dirty="0" smtClean="0"/>
              <a:t>What Is LabVIEW?</a:t>
            </a:r>
          </a:p>
        </p:txBody>
      </p:sp>
      <p:sp>
        <p:nvSpPr>
          <p:cNvPr id="21507" name="Rectangle 6"/>
          <p:cNvSpPr>
            <a:spLocks noGrp="1" noChangeArrowheads="1"/>
          </p:cNvSpPr>
          <p:nvPr>
            <p:ph idx="1"/>
          </p:nvPr>
        </p:nvSpPr>
        <p:spPr>
          <a:xfrm>
            <a:off x="457200" y="1066800"/>
            <a:ext cx="8229600" cy="1447800"/>
          </a:xfrm>
        </p:spPr>
        <p:txBody>
          <a:bodyPr/>
          <a:lstStyle/>
          <a:p>
            <a:pPr lvl="1"/>
            <a:r>
              <a:rPr lang="en-US" dirty="0" smtClean="0"/>
              <a:t>A graphical programming environment used to develop sophisticated measurement, test, and control systems</a:t>
            </a:r>
          </a:p>
        </p:txBody>
      </p:sp>
      <p:sp>
        <p:nvSpPr>
          <p:cNvPr id="6" name="Rectangle 5"/>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10" name="Isosceles Triangle 9"/>
          <p:cNvSpPr/>
          <p:nvPr/>
        </p:nvSpPr>
        <p:spPr>
          <a:xfrm rot="5400000">
            <a:off x="2095500" y="3848100"/>
            <a:ext cx="457200" cy="381000"/>
          </a:xfrm>
          <a:prstGeom prst="triangle">
            <a:avLst>
              <a:gd name="adj" fmla="val 65445"/>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685800" y="3810000"/>
            <a:ext cx="14478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200" dirty="0" smtClean="0">
                <a:solidFill>
                  <a:prstClr val="black"/>
                </a:solidFill>
              </a:rPr>
              <a:t>Rich user interface</a:t>
            </a:r>
          </a:p>
          <a:p>
            <a:pPr lvl="0" algn="ctr"/>
            <a:r>
              <a:rPr lang="en-US" sz="1200" dirty="0" smtClean="0">
                <a:solidFill>
                  <a:prstClr val="black"/>
                </a:solidFill>
              </a:rPr>
              <a:t>(front panel)</a:t>
            </a:r>
          </a:p>
        </p:txBody>
      </p:sp>
      <p:sp>
        <p:nvSpPr>
          <p:cNvPr id="12" name="Isosceles Triangle 11"/>
          <p:cNvSpPr/>
          <p:nvPr/>
        </p:nvSpPr>
        <p:spPr>
          <a:xfrm rot="5400000" flipV="1">
            <a:off x="6286500" y="2324100"/>
            <a:ext cx="457200" cy="990600"/>
          </a:xfrm>
          <a:prstGeom prst="triangle">
            <a:avLst>
              <a:gd name="adj" fmla="val 8144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7010400" y="2590800"/>
            <a:ext cx="20574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200" dirty="0" smtClean="0">
                <a:solidFill>
                  <a:prstClr val="black"/>
                </a:solidFill>
              </a:rPr>
              <a:t>Graphical drag-and-drop code </a:t>
            </a:r>
          </a:p>
          <a:p>
            <a:pPr lvl="0" algn="ctr"/>
            <a:r>
              <a:rPr lang="en-US" sz="1200" dirty="0" smtClean="0">
                <a:solidFill>
                  <a:prstClr val="black"/>
                </a:solidFill>
              </a:rPr>
              <a:t>(block diagram)</a:t>
            </a:r>
          </a:p>
        </p:txBody>
      </p:sp>
      <p:sp>
        <p:nvSpPr>
          <p:cNvPr id="14" name="Isosceles Triangle 13"/>
          <p:cNvSpPr/>
          <p:nvPr/>
        </p:nvSpPr>
        <p:spPr>
          <a:xfrm rot="5400000" flipV="1">
            <a:off x="5981700" y="4229100"/>
            <a:ext cx="457200" cy="990600"/>
          </a:xfrm>
          <a:prstGeom prst="triangle">
            <a:avLst>
              <a:gd name="adj" fmla="val 2430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705600" y="4495800"/>
            <a:ext cx="18288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r>
              <a:rPr lang="en-US" sz="1200" dirty="0" smtClean="0">
                <a:solidFill>
                  <a:prstClr val="black"/>
                </a:solidFill>
              </a:rPr>
              <a:t>Powerful built-in analysis libraries and tools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3400" y="1752600"/>
            <a:ext cx="7924800" cy="838200"/>
          </a:xfrm>
          <a:prstGeom prst="rect">
            <a:avLst/>
          </a:prstGeom>
          <a:solidFill>
            <a:srgbClr val="82AFD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ctrTitle"/>
          </p:nvPr>
        </p:nvSpPr>
        <p:spPr>
          <a:xfrm>
            <a:off x="495957" y="462455"/>
            <a:ext cx="8053387" cy="854951"/>
          </a:xfrm>
        </p:spPr>
        <p:txBody>
          <a:bodyPr/>
          <a:lstStyle/>
          <a:p>
            <a:r>
              <a:rPr lang="en-US" dirty="0" smtClean="0"/>
              <a:t>FRC LabVIEW Quick Start Guide</a:t>
            </a:r>
            <a:endParaRPr lang="en-US" dirty="0"/>
          </a:p>
        </p:txBody>
      </p:sp>
      <p:sp>
        <p:nvSpPr>
          <p:cNvPr id="4" name="Rectangle 3"/>
          <p:cNvSpPr/>
          <p:nvPr/>
        </p:nvSpPr>
        <p:spPr>
          <a:xfrm>
            <a:off x="609600" y="1905000"/>
            <a:ext cx="1103586" cy="557048"/>
          </a:xfrm>
          <a:prstGeom prst="rect">
            <a:avLst/>
          </a:prstGeom>
          <a:solidFill>
            <a:srgbClr val="065FA3"/>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
        <p:nvSpPr>
          <p:cNvPr id="5" name="Rectangle 4">
            <a:hlinkClick r:id="rId3" action="ppaction://hlinksldjump"/>
          </p:cNvPr>
          <p:cNvSpPr/>
          <p:nvPr/>
        </p:nvSpPr>
        <p:spPr>
          <a:xfrm>
            <a:off x="609600" y="2795752"/>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NI 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7" name="Rectangle 6">
            <a:hlinkClick r:id="rId4" action="ppaction://hlinksldjump"/>
          </p:cNvPr>
          <p:cNvSpPr/>
          <p:nvPr/>
        </p:nvSpPr>
        <p:spPr>
          <a:xfrm>
            <a:off x="609600" y="4577257"/>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
        <p:nvSpPr>
          <p:cNvPr id="9" name="Rectangle 8"/>
          <p:cNvSpPr/>
          <p:nvPr/>
        </p:nvSpPr>
        <p:spPr>
          <a:xfrm>
            <a:off x="1905000" y="1828800"/>
            <a:ext cx="6553200" cy="3352800"/>
          </a:xfrm>
          <a:prstGeom prst="rect">
            <a:avLst/>
          </a:prstGeom>
          <a:solidFill>
            <a:srgbClr val="82AFD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981200" y="1828800"/>
            <a:ext cx="6400800" cy="3276600"/>
          </a:xfrm>
          <a:prstGeom prst="rect">
            <a:avLst/>
          </a:prstGeom>
          <a:solidFill>
            <a:schemeClr val="lt1">
              <a:alpha val="8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buFont typeface="Arial" pitchFamily="34" charset="0"/>
              <a:buChar char="•"/>
            </a:pPr>
            <a:endParaRPr lang="en-US" dirty="0"/>
          </a:p>
        </p:txBody>
      </p:sp>
      <p:sp>
        <p:nvSpPr>
          <p:cNvPr id="11" name="Rectangle 10"/>
          <p:cNvSpPr/>
          <p:nvPr/>
        </p:nvSpPr>
        <p:spPr>
          <a:xfrm>
            <a:off x="2438400" y="1905000"/>
            <a:ext cx="5181600" cy="2585323"/>
          </a:xfrm>
          <a:prstGeom prst="rect">
            <a:avLst/>
          </a:prstGeom>
        </p:spPr>
        <p:txBody>
          <a:bodyPr wrap="square">
            <a:spAutoFit/>
          </a:bodyPr>
          <a:lstStyle/>
          <a:p>
            <a:pPr>
              <a:buFont typeface="Arial" pitchFamily="34" charset="0"/>
              <a:buChar char="•"/>
            </a:pPr>
            <a:r>
              <a:rPr lang="en-US" dirty="0" smtClean="0"/>
              <a:t>Software Setup Overview</a:t>
            </a:r>
          </a:p>
          <a:p>
            <a:pPr>
              <a:buFont typeface="Arial" pitchFamily="34" charset="0"/>
              <a:buChar char="•"/>
            </a:pPr>
            <a:endParaRPr lang="en-US" dirty="0" smtClean="0"/>
          </a:p>
          <a:p>
            <a:pPr>
              <a:buFont typeface="Arial" pitchFamily="34" charset="0"/>
              <a:buChar char="•"/>
            </a:pPr>
            <a:r>
              <a:rPr lang="en-US" smtClean="0"/>
              <a:t>FRC Software Orientation  </a:t>
            </a:r>
          </a:p>
          <a:p>
            <a:pPr>
              <a:buFont typeface="Arial" pitchFamily="34" charset="0"/>
              <a:buChar char="•"/>
            </a:pPr>
            <a:endParaRPr lang="en-US" dirty="0" smtClean="0"/>
          </a:p>
          <a:p>
            <a:pPr>
              <a:buFont typeface="Arial" pitchFamily="34" charset="0"/>
              <a:buChar char="•"/>
            </a:pPr>
            <a:r>
              <a:rPr lang="en-US" dirty="0" smtClean="0"/>
              <a:t>roboRIO Introduction and Set Up</a:t>
            </a:r>
          </a:p>
          <a:p>
            <a:endParaRPr lang="en-US" dirty="0" smtClean="0"/>
          </a:p>
          <a:p>
            <a:pPr>
              <a:buFont typeface="Arial" pitchFamily="34" charset="0"/>
              <a:buChar char="•"/>
            </a:pPr>
            <a:r>
              <a:rPr lang="en-US" dirty="0" smtClean="0"/>
              <a:t>Basics of the Robot Project</a:t>
            </a:r>
          </a:p>
          <a:p>
            <a:pPr>
              <a:buFont typeface="Arial" pitchFamily="34" charset="0"/>
              <a:buChar char="•"/>
            </a:pPr>
            <a:endParaRPr lang="en-US" dirty="0" smtClean="0"/>
          </a:p>
          <a:p>
            <a:pPr>
              <a:buFont typeface="Arial" pitchFamily="34" charset="0"/>
              <a:buChar char="•"/>
            </a:pPr>
            <a:r>
              <a:rPr lang="en-US" dirty="0" smtClean="0"/>
              <a:t>Deploying and Driving</a:t>
            </a:r>
            <a:endParaRPr lang="en-US" dirty="0"/>
          </a:p>
        </p:txBody>
      </p:sp>
      <p:sp>
        <p:nvSpPr>
          <p:cNvPr id="12" name="Rectangle 11">
            <a:hlinkClick r:id="rId5" action="ppaction://hlinksldjump"/>
          </p:cNvPr>
          <p:cNvSpPr/>
          <p:nvPr/>
        </p:nvSpPr>
        <p:spPr>
          <a:xfrm>
            <a:off x="609600" y="3686504"/>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LabVIEW Usage in Universities</a:t>
            </a:r>
            <a:endParaRPr lang="en-US" dirty="0"/>
          </a:p>
        </p:txBody>
      </p:sp>
      <p:pic>
        <p:nvPicPr>
          <p:cNvPr id="4" name="Picture 1"/>
          <p:cNvPicPr>
            <a:picLocks noChangeAspect="1" noChangeArrowheads="1"/>
          </p:cNvPicPr>
          <p:nvPr/>
        </p:nvPicPr>
        <p:blipFill>
          <a:blip r:embed="rId3" cstate="screen"/>
          <a:srcRect/>
          <a:stretch>
            <a:fillRect/>
          </a:stretch>
        </p:blipFill>
        <p:spPr bwMode="auto">
          <a:xfrm>
            <a:off x="3734600" y="1066800"/>
            <a:ext cx="4942612" cy="2971800"/>
          </a:xfrm>
          <a:prstGeom prst="rect">
            <a:avLst/>
          </a:prstGeom>
          <a:noFill/>
          <a:ln w="9525">
            <a:noFill/>
            <a:miter lim="800000"/>
            <a:headEnd/>
            <a:tailEnd/>
          </a:ln>
        </p:spPr>
      </p:pic>
      <p:pic>
        <p:nvPicPr>
          <p:cNvPr id="5" name="Picture 5" descr="DePaulBlueDemons"/>
          <p:cNvPicPr>
            <a:picLocks noChangeAspect="1" noChangeArrowheads="1"/>
          </p:cNvPicPr>
          <p:nvPr/>
        </p:nvPicPr>
        <p:blipFill>
          <a:blip r:embed="rId4" cstate="screen"/>
          <a:srcRect t="8250" b="14970"/>
          <a:stretch>
            <a:fillRect/>
          </a:stretch>
        </p:blipFill>
        <p:spPr bwMode="auto">
          <a:xfrm>
            <a:off x="2767258" y="5638800"/>
            <a:ext cx="356942" cy="319773"/>
          </a:xfrm>
          <a:prstGeom prst="rect">
            <a:avLst/>
          </a:prstGeom>
          <a:noFill/>
          <a:ln w="9525">
            <a:noFill/>
            <a:miter lim="800000"/>
            <a:headEnd/>
            <a:tailEnd/>
          </a:ln>
        </p:spPr>
      </p:pic>
      <p:pic>
        <p:nvPicPr>
          <p:cNvPr id="6" name="Picture 39" descr="HoustonCougars2"/>
          <p:cNvPicPr>
            <a:picLocks noChangeAspect="1" noChangeArrowheads="1"/>
          </p:cNvPicPr>
          <p:nvPr/>
        </p:nvPicPr>
        <p:blipFill>
          <a:blip r:embed="rId5" cstate="screen"/>
          <a:srcRect/>
          <a:stretch>
            <a:fillRect/>
          </a:stretch>
        </p:blipFill>
        <p:spPr bwMode="auto">
          <a:xfrm>
            <a:off x="3348946" y="5613421"/>
            <a:ext cx="232454" cy="346897"/>
          </a:xfrm>
          <a:prstGeom prst="rect">
            <a:avLst/>
          </a:prstGeom>
          <a:noFill/>
          <a:ln w="9525">
            <a:noFill/>
            <a:miter lim="800000"/>
            <a:headEnd/>
            <a:tailEnd/>
          </a:ln>
        </p:spPr>
      </p:pic>
      <p:pic>
        <p:nvPicPr>
          <p:cNvPr id="7" name="Picture 49" descr="logo%20Tec"/>
          <p:cNvPicPr>
            <a:picLocks noChangeAspect="1" noChangeArrowheads="1"/>
          </p:cNvPicPr>
          <p:nvPr/>
        </p:nvPicPr>
        <p:blipFill>
          <a:blip r:embed="rId6" cstate="screen"/>
          <a:srcRect/>
          <a:stretch>
            <a:fillRect/>
          </a:stretch>
        </p:blipFill>
        <p:spPr bwMode="auto">
          <a:xfrm>
            <a:off x="2590800" y="5143787"/>
            <a:ext cx="528803" cy="342613"/>
          </a:xfrm>
          <a:prstGeom prst="rect">
            <a:avLst/>
          </a:prstGeom>
          <a:noFill/>
          <a:ln w="9525">
            <a:noFill/>
            <a:miter lim="800000"/>
            <a:headEnd/>
            <a:tailEnd/>
          </a:ln>
        </p:spPr>
      </p:pic>
      <p:pic>
        <p:nvPicPr>
          <p:cNvPr id="8" name="Picture 52" descr="Kurzporträt"/>
          <p:cNvPicPr>
            <a:picLocks noChangeAspect="1" noChangeArrowheads="1"/>
          </p:cNvPicPr>
          <p:nvPr/>
        </p:nvPicPr>
        <p:blipFill>
          <a:blip r:embed="rId7" cstate="screen"/>
          <a:srcRect/>
          <a:stretch>
            <a:fillRect/>
          </a:stretch>
        </p:blipFill>
        <p:spPr bwMode="auto">
          <a:xfrm>
            <a:off x="1615749" y="5238859"/>
            <a:ext cx="898965" cy="282657"/>
          </a:xfrm>
          <a:prstGeom prst="rect">
            <a:avLst/>
          </a:prstGeom>
          <a:noFill/>
          <a:ln w="9525">
            <a:noFill/>
            <a:miter lim="800000"/>
            <a:headEnd/>
            <a:tailEnd/>
          </a:ln>
        </p:spPr>
      </p:pic>
      <p:pic>
        <p:nvPicPr>
          <p:cNvPr id="9" name="Picture 4"/>
          <p:cNvPicPr>
            <a:picLocks noChangeAspect="1" noChangeArrowheads="1"/>
          </p:cNvPicPr>
          <p:nvPr/>
        </p:nvPicPr>
        <p:blipFill>
          <a:blip r:embed="rId8" cstate="screen"/>
          <a:srcRect/>
          <a:stretch>
            <a:fillRect/>
          </a:stretch>
        </p:blipFill>
        <p:spPr bwMode="auto">
          <a:xfrm>
            <a:off x="3210235" y="4757041"/>
            <a:ext cx="1163366" cy="319773"/>
          </a:xfrm>
          <a:prstGeom prst="rect">
            <a:avLst/>
          </a:prstGeom>
          <a:noFill/>
          <a:ln w="9525">
            <a:noFill/>
            <a:miter lim="800000"/>
            <a:headEnd/>
            <a:tailEnd/>
          </a:ln>
        </p:spPr>
      </p:pic>
      <p:pic>
        <p:nvPicPr>
          <p:cNvPr id="10" name="Picture 6" descr="VirginiaTechHokies2"/>
          <p:cNvPicPr>
            <a:picLocks noChangeAspect="1" noChangeArrowheads="1"/>
          </p:cNvPicPr>
          <p:nvPr/>
        </p:nvPicPr>
        <p:blipFill>
          <a:blip r:embed="rId9" cstate="screen"/>
          <a:srcRect/>
          <a:stretch>
            <a:fillRect/>
          </a:stretch>
        </p:blipFill>
        <p:spPr bwMode="auto">
          <a:xfrm>
            <a:off x="6040065" y="4308855"/>
            <a:ext cx="376037" cy="220997"/>
          </a:xfrm>
          <a:prstGeom prst="rect">
            <a:avLst/>
          </a:prstGeom>
          <a:noFill/>
          <a:ln w="9525">
            <a:noFill/>
            <a:miter lim="800000"/>
            <a:headEnd/>
            <a:tailEnd/>
          </a:ln>
        </p:spPr>
      </p:pic>
      <p:pic>
        <p:nvPicPr>
          <p:cNvPr id="11" name="Picture 8" descr="StanfordCardinal"/>
          <p:cNvPicPr>
            <a:picLocks noChangeAspect="1" noChangeArrowheads="1"/>
          </p:cNvPicPr>
          <p:nvPr/>
        </p:nvPicPr>
        <p:blipFill>
          <a:blip r:embed="rId10" cstate="screen"/>
          <a:srcRect/>
          <a:stretch>
            <a:fillRect/>
          </a:stretch>
        </p:blipFill>
        <p:spPr bwMode="auto">
          <a:xfrm>
            <a:off x="6886149" y="4674318"/>
            <a:ext cx="236068" cy="398416"/>
          </a:xfrm>
          <a:prstGeom prst="rect">
            <a:avLst/>
          </a:prstGeom>
          <a:noFill/>
          <a:ln w="9525">
            <a:noFill/>
            <a:miter lim="800000"/>
            <a:headEnd/>
            <a:tailEnd/>
          </a:ln>
        </p:spPr>
      </p:pic>
      <p:pic>
        <p:nvPicPr>
          <p:cNvPr id="12" name="Picture 14" descr="DukeBlueDevils"/>
          <p:cNvPicPr>
            <a:picLocks noChangeAspect="1" noChangeArrowheads="1"/>
          </p:cNvPicPr>
          <p:nvPr/>
        </p:nvPicPr>
        <p:blipFill>
          <a:blip r:embed="rId11" cstate="screen"/>
          <a:srcRect t="10406" b="20798"/>
          <a:stretch>
            <a:fillRect/>
          </a:stretch>
        </p:blipFill>
        <p:spPr bwMode="auto">
          <a:xfrm>
            <a:off x="4535916" y="4308837"/>
            <a:ext cx="328193" cy="274092"/>
          </a:xfrm>
          <a:prstGeom prst="rect">
            <a:avLst/>
          </a:prstGeom>
          <a:noFill/>
          <a:ln w="9525">
            <a:noFill/>
            <a:miter lim="800000"/>
            <a:headEnd/>
            <a:tailEnd/>
          </a:ln>
        </p:spPr>
      </p:pic>
      <p:pic>
        <p:nvPicPr>
          <p:cNvPr id="13" name="Picture 20" descr="MissouriTigers4"/>
          <p:cNvPicPr>
            <a:picLocks noChangeAspect="1" noChangeArrowheads="1"/>
          </p:cNvPicPr>
          <p:nvPr/>
        </p:nvPicPr>
        <p:blipFill>
          <a:blip r:embed="rId12" cstate="screen"/>
          <a:srcRect/>
          <a:stretch>
            <a:fillRect/>
          </a:stretch>
        </p:blipFill>
        <p:spPr bwMode="auto">
          <a:xfrm>
            <a:off x="7168177" y="4309875"/>
            <a:ext cx="335103" cy="273073"/>
          </a:xfrm>
          <a:prstGeom prst="rect">
            <a:avLst/>
          </a:prstGeom>
          <a:noFill/>
          <a:ln w="9525">
            <a:noFill/>
            <a:miter lim="800000"/>
            <a:headEnd/>
            <a:tailEnd/>
          </a:ln>
        </p:spPr>
      </p:pic>
      <p:pic>
        <p:nvPicPr>
          <p:cNvPr id="14" name="Picture 21" descr="NorthCarolinaTarHeels"/>
          <p:cNvPicPr>
            <a:picLocks noChangeAspect="1" noChangeArrowheads="1"/>
          </p:cNvPicPr>
          <p:nvPr/>
        </p:nvPicPr>
        <p:blipFill>
          <a:blip r:embed="rId13" cstate="screen"/>
          <a:srcRect/>
          <a:stretch>
            <a:fillRect/>
          </a:stretch>
        </p:blipFill>
        <p:spPr bwMode="auto">
          <a:xfrm>
            <a:off x="5541126" y="4308837"/>
            <a:ext cx="310921" cy="228409"/>
          </a:xfrm>
          <a:prstGeom prst="rect">
            <a:avLst/>
          </a:prstGeom>
          <a:noFill/>
          <a:ln w="9525">
            <a:noFill/>
            <a:miter lim="800000"/>
            <a:headEnd/>
            <a:tailEnd/>
          </a:ln>
        </p:spPr>
      </p:pic>
      <p:pic>
        <p:nvPicPr>
          <p:cNvPr id="15" name="Picture 22" descr="NotreDameFightingIrish2"/>
          <p:cNvPicPr>
            <a:picLocks noChangeAspect="1" noChangeArrowheads="1"/>
          </p:cNvPicPr>
          <p:nvPr/>
        </p:nvPicPr>
        <p:blipFill>
          <a:blip r:embed="rId14" cstate="screen"/>
          <a:srcRect/>
          <a:stretch>
            <a:fillRect/>
          </a:stretch>
        </p:blipFill>
        <p:spPr bwMode="auto">
          <a:xfrm>
            <a:off x="3936791" y="4308837"/>
            <a:ext cx="411106" cy="311123"/>
          </a:xfrm>
          <a:prstGeom prst="rect">
            <a:avLst/>
          </a:prstGeom>
          <a:noFill/>
          <a:ln w="9525">
            <a:noFill/>
            <a:miter lim="800000"/>
            <a:headEnd/>
            <a:tailEnd/>
          </a:ln>
        </p:spPr>
      </p:pic>
      <p:pic>
        <p:nvPicPr>
          <p:cNvPr id="16" name="Picture 23" descr="OhioStateBuckeyes"/>
          <p:cNvPicPr>
            <a:picLocks noChangeAspect="1" noChangeArrowheads="1"/>
          </p:cNvPicPr>
          <p:nvPr/>
        </p:nvPicPr>
        <p:blipFill>
          <a:blip r:embed="rId15" cstate="screen"/>
          <a:srcRect/>
          <a:stretch>
            <a:fillRect/>
          </a:stretch>
        </p:blipFill>
        <p:spPr bwMode="auto">
          <a:xfrm>
            <a:off x="963560" y="4308837"/>
            <a:ext cx="285586" cy="325672"/>
          </a:xfrm>
          <a:prstGeom prst="rect">
            <a:avLst/>
          </a:prstGeom>
          <a:noFill/>
          <a:ln w="9525">
            <a:noFill/>
            <a:miter lim="800000"/>
            <a:headEnd/>
            <a:tailEnd/>
          </a:ln>
        </p:spPr>
      </p:pic>
      <p:pic>
        <p:nvPicPr>
          <p:cNvPr id="17" name="Picture 28" descr="TexasTech"/>
          <p:cNvPicPr>
            <a:picLocks noChangeAspect="1" noChangeArrowheads="1"/>
          </p:cNvPicPr>
          <p:nvPr/>
        </p:nvPicPr>
        <p:blipFill>
          <a:blip r:embed="rId16" cstate="screen"/>
          <a:srcRect/>
          <a:stretch>
            <a:fillRect/>
          </a:stretch>
        </p:blipFill>
        <p:spPr bwMode="auto">
          <a:xfrm>
            <a:off x="3500657" y="4308837"/>
            <a:ext cx="242978" cy="325672"/>
          </a:xfrm>
          <a:prstGeom prst="rect">
            <a:avLst/>
          </a:prstGeom>
          <a:noFill/>
          <a:ln w="9525">
            <a:noFill/>
            <a:miter lim="800000"/>
            <a:headEnd/>
            <a:tailEnd/>
          </a:ln>
        </p:spPr>
      </p:pic>
      <p:pic>
        <p:nvPicPr>
          <p:cNvPr id="18" name="Picture 7" descr="WashingtonHuskies3"/>
          <p:cNvPicPr>
            <a:picLocks noChangeAspect="1" noChangeArrowheads="1"/>
          </p:cNvPicPr>
          <p:nvPr/>
        </p:nvPicPr>
        <p:blipFill>
          <a:blip r:embed="rId17" cstate="screen"/>
          <a:srcRect/>
          <a:stretch>
            <a:fillRect/>
          </a:stretch>
        </p:blipFill>
        <p:spPr bwMode="auto">
          <a:xfrm>
            <a:off x="1433607" y="4126096"/>
            <a:ext cx="458394" cy="652572"/>
          </a:xfrm>
          <a:prstGeom prst="rect">
            <a:avLst/>
          </a:prstGeom>
          <a:noFill/>
          <a:ln w="9525">
            <a:noFill/>
            <a:miter lim="800000"/>
            <a:headEnd/>
            <a:tailEnd/>
          </a:ln>
        </p:spPr>
      </p:pic>
      <p:pic>
        <p:nvPicPr>
          <p:cNvPr id="19" name="Picture 9" descr="PennStateNittanyLions"/>
          <p:cNvPicPr>
            <a:picLocks noChangeAspect="1" noChangeArrowheads="1"/>
          </p:cNvPicPr>
          <p:nvPr/>
        </p:nvPicPr>
        <p:blipFill>
          <a:blip r:embed="rId18" cstate="screen"/>
          <a:srcRect/>
          <a:stretch>
            <a:fillRect/>
          </a:stretch>
        </p:blipFill>
        <p:spPr bwMode="auto">
          <a:xfrm>
            <a:off x="2372035" y="4308837"/>
            <a:ext cx="454940" cy="319773"/>
          </a:xfrm>
          <a:prstGeom prst="rect">
            <a:avLst/>
          </a:prstGeom>
          <a:noFill/>
          <a:ln w="9525">
            <a:noFill/>
            <a:miter lim="800000"/>
            <a:headEnd/>
            <a:tailEnd/>
          </a:ln>
        </p:spPr>
      </p:pic>
      <p:pic>
        <p:nvPicPr>
          <p:cNvPr id="20" name="Picture 11" descr="BYUCougars3"/>
          <p:cNvPicPr>
            <a:picLocks noChangeAspect="1" noChangeArrowheads="1"/>
          </p:cNvPicPr>
          <p:nvPr/>
        </p:nvPicPr>
        <p:blipFill>
          <a:blip r:embed="rId19" cstate="screen"/>
          <a:srcRect/>
          <a:stretch>
            <a:fillRect/>
          </a:stretch>
        </p:blipFill>
        <p:spPr bwMode="auto">
          <a:xfrm>
            <a:off x="963560" y="5603159"/>
            <a:ext cx="340917" cy="398482"/>
          </a:xfrm>
          <a:prstGeom prst="rect">
            <a:avLst/>
          </a:prstGeom>
          <a:noFill/>
          <a:ln w="9525">
            <a:noFill/>
            <a:miter lim="800000"/>
            <a:headEnd/>
            <a:tailEnd/>
          </a:ln>
        </p:spPr>
      </p:pic>
      <p:pic>
        <p:nvPicPr>
          <p:cNvPr id="21" name="Picture 12" descr="ColoradoBuffalos2"/>
          <p:cNvPicPr>
            <a:picLocks noChangeAspect="1" noChangeArrowheads="1"/>
          </p:cNvPicPr>
          <p:nvPr/>
        </p:nvPicPr>
        <p:blipFill>
          <a:blip r:embed="rId20" cstate="screen"/>
          <a:srcRect/>
          <a:stretch>
            <a:fillRect/>
          </a:stretch>
        </p:blipFill>
        <p:spPr bwMode="auto">
          <a:xfrm>
            <a:off x="894119" y="4751260"/>
            <a:ext cx="373165" cy="252970"/>
          </a:xfrm>
          <a:prstGeom prst="rect">
            <a:avLst/>
          </a:prstGeom>
          <a:noFill/>
          <a:ln w="9525">
            <a:noFill/>
            <a:miter lim="800000"/>
            <a:headEnd/>
            <a:tailEnd/>
          </a:ln>
        </p:spPr>
      </p:pic>
      <p:pic>
        <p:nvPicPr>
          <p:cNvPr id="22" name="Picture 17" descr="KansasStateWildcats2"/>
          <p:cNvPicPr>
            <a:picLocks noChangeAspect="1" noChangeArrowheads="1"/>
          </p:cNvPicPr>
          <p:nvPr/>
        </p:nvPicPr>
        <p:blipFill>
          <a:blip r:embed="rId21" cstate="screen"/>
          <a:srcRect/>
          <a:stretch>
            <a:fillRect/>
          </a:stretch>
        </p:blipFill>
        <p:spPr bwMode="auto">
          <a:xfrm>
            <a:off x="1991035" y="4365103"/>
            <a:ext cx="261447" cy="239538"/>
          </a:xfrm>
          <a:prstGeom prst="rect">
            <a:avLst/>
          </a:prstGeom>
          <a:noFill/>
          <a:ln w="9525">
            <a:noFill/>
            <a:miter lim="800000"/>
            <a:headEnd/>
            <a:tailEnd/>
          </a:ln>
        </p:spPr>
      </p:pic>
      <p:pic>
        <p:nvPicPr>
          <p:cNvPr id="23" name="Picture 18" descr="MichiganWolverines"/>
          <p:cNvPicPr>
            <a:picLocks noChangeAspect="1" noChangeArrowheads="1"/>
          </p:cNvPicPr>
          <p:nvPr/>
        </p:nvPicPr>
        <p:blipFill>
          <a:blip r:embed="rId22" cstate="screen"/>
          <a:srcRect/>
          <a:stretch>
            <a:fillRect/>
          </a:stretch>
        </p:blipFill>
        <p:spPr bwMode="auto">
          <a:xfrm>
            <a:off x="2181930" y="5679391"/>
            <a:ext cx="408870" cy="237299"/>
          </a:xfrm>
          <a:prstGeom prst="rect">
            <a:avLst/>
          </a:prstGeom>
          <a:noFill/>
          <a:ln w="9525">
            <a:noFill/>
            <a:miter lim="800000"/>
            <a:headEnd/>
            <a:tailEnd/>
          </a:ln>
        </p:spPr>
      </p:pic>
      <p:pic>
        <p:nvPicPr>
          <p:cNvPr id="24" name="Picture 26" descr="PurdueBoilermakers3"/>
          <p:cNvPicPr>
            <a:picLocks noChangeAspect="1" noChangeArrowheads="1"/>
          </p:cNvPicPr>
          <p:nvPr/>
        </p:nvPicPr>
        <p:blipFill>
          <a:blip r:embed="rId23" cstate="screen"/>
          <a:srcRect/>
          <a:stretch>
            <a:fillRect/>
          </a:stretch>
        </p:blipFill>
        <p:spPr bwMode="auto">
          <a:xfrm>
            <a:off x="1455624" y="5588021"/>
            <a:ext cx="448030" cy="405199"/>
          </a:xfrm>
          <a:prstGeom prst="rect">
            <a:avLst/>
          </a:prstGeom>
          <a:noFill/>
          <a:ln w="9525">
            <a:noFill/>
            <a:miter lim="800000"/>
            <a:headEnd/>
            <a:tailEnd/>
          </a:ln>
        </p:spPr>
      </p:pic>
      <p:pic>
        <p:nvPicPr>
          <p:cNvPr id="25" name="Picture 51" descr="About this site">
            <a:hlinkClick r:id="rId24"/>
          </p:cNvPr>
          <p:cNvPicPr>
            <a:picLocks noChangeAspect="1" noChangeArrowheads="1"/>
          </p:cNvPicPr>
          <p:nvPr/>
        </p:nvPicPr>
        <p:blipFill>
          <a:blip r:embed="rId25" cstate="screen"/>
          <a:srcRect/>
          <a:stretch>
            <a:fillRect/>
          </a:stretch>
        </p:blipFill>
        <p:spPr bwMode="auto">
          <a:xfrm>
            <a:off x="957936" y="5313910"/>
            <a:ext cx="475671" cy="230583"/>
          </a:xfrm>
          <a:prstGeom prst="rect">
            <a:avLst/>
          </a:prstGeom>
          <a:noFill/>
          <a:ln w="9525">
            <a:noFill/>
            <a:miter lim="800000"/>
            <a:headEnd/>
            <a:tailEnd/>
          </a:ln>
        </p:spPr>
      </p:pic>
      <p:pic>
        <p:nvPicPr>
          <p:cNvPr id="26" name="Picture 54"/>
          <p:cNvPicPr>
            <a:picLocks noChangeAspect="1" noChangeArrowheads="1"/>
          </p:cNvPicPr>
          <p:nvPr/>
        </p:nvPicPr>
        <p:blipFill>
          <a:blip r:embed="rId26" cstate="screen"/>
          <a:srcRect/>
          <a:stretch>
            <a:fillRect/>
          </a:stretch>
        </p:blipFill>
        <p:spPr bwMode="auto">
          <a:xfrm>
            <a:off x="7638224" y="4126096"/>
            <a:ext cx="601211" cy="498102"/>
          </a:xfrm>
          <a:prstGeom prst="rect">
            <a:avLst/>
          </a:prstGeom>
          <a:noFill/>
          <a:ln w="9525">
            <a:noFill/>
            <a:miter lim="800000"/>
            <a:headEnd/>
            <a:tailEnd/>
          </a:ln>
        </p:spPr>
      </p:pic>
      <p:pic>
        <p:nvPicPr>
          <p:cNvPr id="27" name="Picture 10" descr="BaylorBears3"/>
          <p:cNvPicPr>
            <a:picLocks noChangeAspect="1" noChangeArrowheads="1"/>
          </p:cNvPicPr>
          <p:nvPr/>
        </p:nvPicPr>
        <p:blipFill>
          <a:blip r:embed="rId27" cstate="screen"/>
          <a:srcRect t="15305" b="9344"/>
          <a:stretch>
            <a:fillRect/>
          </a:stretch>
        </p:blipFill>
        <p:spPr bwMode="auto">
          <a:xfrm>
            <a:off x="6858000" y="5161788"/>
            <a:ext cx="395501" cy="365455"/>
          </a:xfrm>
          <a:prstGeom prst="rect">
            <a:avLst/>
          </a:prstGeom>
          <a:noFill/>
          <a:ln w="9525">
            <a:noFill/>
            <a:miter lim="800000"/>
            <a:headEnd/>
            <a:tailEnd/>
          </a:ln>
        </p:spPr>
      </p:pic>
      <p:pic>
        <p:nvPicPr>
          <p:cNvPr id="28" name="Picture 19" descr="MichiganStateSpartans3"/>
          <p:cNvPicPr>
            <a:picLocks noChangeAspect="1" noChangeArrowheads="1"/>
          </p:cNvPicPr>
          <p:nvPr/>
        </p:nvPicPr>
        <p:blipFill>
          <a:blip r:embed="rId28" cstate="screen"/>
          <a:srcRect/>
          <a:stretch>
            <a:fillRect/>
          </a:stretch>
        </p:blipFill>
        <p:spPr bwMode="auto">
          <a:xfrm>
            <a:off x="6477000" y="5190816"/>
            <a:ext cx="255588" cy="278374"/>
          </a:xfrm>
          <a:prstGeom prst="rect">
            <a:avLst/>
          </a:prstGeom>
          <a:noFill/>
          <a:ln w="9525">
            <a:noFill/>
            <a:miter lim="800000"/>
            <a:headEnd/>
            <a:tailEnd/>
          </a:ln>
        </p:spPr>
      </p:pic>
      <p:pic>
        <p:nvPicPr>
          <p:cNvPr id="29" name="Picture 25" descr="OklahomaStateCowboys2"/>
          <p:cNvPicPr>
            <a:picLocks noChangeAspect="1" noChangeArrowheads="1"/>
          </p:cNvPicPr>
          <p:nvPr/>
        </p:nvPicPr>
        <p:blipFill>
          <a:blip r:embed="rId29" cstate="screen"/>
          <a:srcRect t="18536" b="16158"/>
          <a:stretch>
            <a:fillRect/>
          </a:stretch>
        </p:blipFill>
        <p:spPr bwMode="auto">
          <a:xfrm>
            <a:off x="7732234" y="4704956"/>
            <a:ext cx="463804" cy="274092"/>
          </a:xfrm>
          <a:prstGeom prst="rect">
            <a:avLst/>
          </a:prstGeom>
          <a:noFill/>
          <a:ln w="9525">
            <a:noFill/>
            <a:miter lim="800000"/>
            <a:headEnd/>
            <a:tailEnd/>
          </a:ln>
        </p:spPr>
      </p:pic>
      <p:pic>
        <p:nvPicPr>
          <p:cNvPr id="30" name="Picture 34" descr="ClemsonTigers2"/>
          <p:cNvPicPr>
            <a:picLocks noChangeAspect="1" noChangeArrowheads="1"/>
          </p:cNvPicPr>
          <p:nvPr/>
        </p:nvPicPr>
        <p:blipFill>
          <a:blip r:embed="rId30" cstate="screen"/>
          <a:srcRect/>
          <a:stretch>
            <a:fillRect/>
          </a:stretch>
        </p:blipFill>
        <p:spPr bwMode="auto">
          <a:xfrm>
            <a:off x="7926641" y="5618468"/>
            <a:ext cx="302959" cy="346897"/>
          </a:xfrm>
          <a:prstGeom prst="rect">
            <a:avLst/>
          </a:prstGeom>
          <a:noFill/>
          <a:ln w="9525">
            <a:noFill/>
            <a:miter lim="800000"/>
            <a:headEnd/>
            <a:tailEnd/>
          </a:ln>
        </p:spPr>
      </p:pic>
      <p:pic>
        <p:nvPicPr>
          <p:cNvPr id="31" name="Picture 35" descr="OregonState"/>
          <p:cNvPicPr>
            <a:picLocks noChangeAspect="1" noChangeArrowheads="1"/>
          </p:cNvPicPr>
          <p:nvPr/>
        </p:nvPicPr>
        <p:blipFill>
          <a:blip r:embed="rId31" cstate="screen"/>
          <a:srcRect/>
          <a:stretch>
            <a:fillRect/>
          </a:stretch>
        </p:blipFill>
        <p:spPr bwMode="auto">
          <a:xfrm>
            <a:off x="7319841" y="4674318"/>
            <a:ext cx="318383" cy="416490"/>
          </a:xfrm>
          <a:prstGeom prst="rect">
            <a:avLst/>
          </a:prstGeom>
          <a:noFill/>
          <a:ln w="9525">
            <a:noFill/>
            <a:miter lim="800000"/>
            <a:headEnd/>
            <a:tailEnd/>
          </a:ln>
        </p:spPr>
      </p:pic>
      <p:pic>
        <p:nvPicPr>
          <p:cNvPr id="32" name="Picture 38" descr="GeorgiaBulldogs"/>
          <p:cNvPicPr>
            <a:picLocks noChangeAspect="1" noChangeArrowheads="1"/>
          </p:cNvPicPr>
          <p:nvPr/>
        </p:nvPicPr>
        <p:blipFill>
          <a:blip r:embed="rId32" cstate="screen"/>
          <a:srcRect/>
          <a:stretch>
            <a:fillRect/>
          </a:stretch>
        </p:blipFill>
        <p:spPr bwMode="auto">
          <a:xfrm>
            <a:off x="6920617" y="5615066"/>
            <a:ext cx="318383" cy="346897"/>
          </a:xfrm>
          <a:prstGeom prst="rect">
            <a:avLst/>
          </a:prstGeom>
          <a:noFill/>
          <a:ln w="9525">
            <a:noFill/>
            <a:miter lim="800000"/>
            <a:headEnd/>
            <a:tailEnd/>
          </a:ln>
        </p:spPr>
      </p:pic>
      <p:pic>
        <p:nvPicPr>
          <p:cNvPr id="33" name="Picture 43" descr="PittsburghPanthers"/>
          <p:cNvPicPr>
            <a:picLocks noChangeAspect="1" noChangeArrowheads="1"/>
          </p:cNvPicPr>
          <p:nvPr/>
        </p:nvPicPr>
        <p:blipFill>
          <a:blip r:embed="rId33" cstate="screen"/>
          <a:srcRect/>
          <a:stretch>
            <a:fillRect/>
          </a:stretch>
        </p:blipFill>
        <p:spPr bwMode="auto">
          <a:xfrm>
            <a:off x="6510112" y="4244616"/>
            <a:ext cx="419737" cy="338332"/>
          </a:xfrm>
          <a:prstGeom prst="rect">
            <a:avLst/>
          </a:prstGeom>
          <a:noFill/>
          <a:ln w="9525">
            <a:noFill/>
            <a:miter lim="800000"/>
            <a:headEnd/>
            <a:tailEnd/>
          </a:ln>
        </p:spPr>
      </p:pic>
      <p:pic>
        <p:nvPicPr>
          <p:cNvPr id="34" name="Picture 24" descr="OklahomaSooners"/>
          <p:cNvPicPr>
            <a:picLocks noChangeAspect="1" noChangeArrowheads="1"/>
          </p:cNvPicPr>
          <p:nvPr/>
        </p:nvPicPr>
        <p:blipFill>
          <a:blip r:embed="rId34" cstate="screen"/>
          <a:srcRect/>
          <a:stretch>
            <a:fillRect/>
          </a:stretch>
        </p:blipFill>
        <p:spPr bwMode="auto">
          <a:xfrm>
            <a:off x="4236897" y="5629596"/>
            <a:ext cx="335103" cy="317838"/>
          </a:xfrm>
          <a:prstGeom prst="rect">
            <a:avLst/>
          </a:prstGeom>
          <a:noFill/>
          <a:ln w="9525">
            <a:noFill/>
            <a:miter lim="800000"/>
            <a:headEnd/>
            <a:tailEnd/>
          </a:ln>
        </p:spPr>
      </p:pic>
      <p:pic>
        <p:nvPicPr>
          <p:cNvPr id="35" name="Picture 32" descr="BUTerriers2"/>
          <p:cNvPicPr>
            <a:picLocks noChangeAspect="1" noChangeArrowheads="1"/>
          </p:cNvPicPr>
          <p:nvPr/>
        </p:nvPicPr>
        <p:blipFill>
          <a:blip r:embed="rId35" cstate="screen"/>
          <a:srcRect/>
          <a:stretch>
            <a:fillRect/>
          </a:stretch>
        </p:blipFill>
        <p:spPr bwMode="auto">
          <a:xfrm>
            <a:off x="2753035" y="4739625"/>
            <a:ext cx="340860" cy="398416"/>
          </a:xfrm>
          <a:prstGeom prst="rect">
            <a:avLst/>
          </a:prstGeom>
          <a:noFill/>
          <a:ln w="9525">
            <a:noFill/>
            <a:miter lim="800000"/>
            <a:headEnd/>
            <a:tailEnd/>
          </a:ln>
        </p:spPr>
      </p:pic>
      <p:pic>
        <p:nvPicPr>
          <p:cNvPr id="36" name="Picture 33" descr="BrownBears5"/>
          <p:cNvPicPr>
            <a:picLocks noChangeAspect="1" noChangeArrowheads="1"/>
          </p:cNvPicPr>
          <p:nvPr/>
        </p:nvPicPr>
        <p:blipFill>
          <a:blip r:embed="rId36" cstate="screen"/>
          <a:srcRect/>
          <a:stretch>
            <a:fillRect/>
          </a:stretch>
        </p:blipFill>
        <p:spPr bwMode="auto">
          <a:xfrm>
            <a:off x="2295835" y="4757041"/>
            <a:ext cx="373104" cy="288741"/>
          </a:xfrm>
          <a:prstGeom prst="rect">
            <a:avLst/>
          </a:prstGeom>
          <a:noFill/>
          <a:ln w="9525">
            <a:noFill/>
            <a:miter lim="800000"/>
            <a:headEnd/>
            <a:tailEnd/>
          </a:ln>
        </p:spPr>
      </p:pic>
      <p:pic>
        <p:nvPicPr>
          <p:cNvPr id="37" name="Picture 37" descr="Vanderbilt2"/>
          <p:cNvPicPr>
            <a:picLocks noChangeAspect="1" noChangeArrowheads="1"/>
          </p:cNvPicPr>
          <p:nvPr/>
        </p:nvPicPr>
        <p:blipFill>
          <a:blip r:embed="rId37" cstate="screen"/>
          <a:srcRect/>
          <a:stretch>
            <a:fillRect/>
          </a:stretch>
        </p:blipFill>
        <p:spPr bwMode="auto">
          <a:xfrm>
            <a:off x="3733800" y="5208293"/>
            <a:ext cx="373104" cy="334625"/>
          </a:xfrm>
          <a:prstGeom prst="rect">
            <a:avLst/>
          </a:prstGeom>
          <a:noFill/>
          <a:ln w="9525">
            <a:noFill/>
            <a:miter lim="800000"/>
            <a:headEnd/>
            <a:tailEnd/>
          </a:ln>
        </p:spPr>
      </p:pic>
      <p:pic>
        <p:nvPicPr>
          <p:cNvPr id="38" name="Picture 41" descr="UMassMinutemen3"/>
          <p:cNvPicPr>
            <a:picLocks noChangeAspect="1" noChangeArrowheads="1"/>
          </p:cNvPicPr>
          <p:nvPr/>
        </p:nvPicPr>
        <p:blipFill>
          <a:blip r:embed="rId38" cstate="screen"/>
          <a:srcRect/>
          <a:stretch>
            <a:fillRect/>
          </a:stretch>
        </p:blipFill>
        <p:spPr bwMode="auto">
          <a:xfrm>
            <a:off x="5346305" y="5643025"/>
            <a:ext cx="292495" cy="290980"/>
          </a:xfrm>
          <a:prstGeom prst="rect">
            <a:avLst/>
          </a:prstGeom>
          <a:noFill/>
          <a:ln w="9525">
            <a:noFill/>
            <a:miter lim="800000"/>
            <a:headEnd/>
            <a:tailEnd/>
          </a:ln>
        </p:spPr>
      </p:pic>
      <p:pic>
        <p:nvPicPr>
          <p:cNvPr id="39" name="Picture 42" descr="MinnesotaGoldenGophers4"/>
          <p:cNvPicPr>
            <a:picLocks noChangeAspect="1" noChangeArrowheads="1"/>
          </p:cNvPicPr>
          <p:nvPr/>
        </p:nvPicPr>
        <p:blipFill>
          <a:blip r:embed="rId39" cstate="screen"/>
          <a:srcRect/>
          <a:stretch>
            <a:fillRect/>
          </a:stretch>
        </p:blipFill>
        <p:spPr bwMode="auto">
          <a:xfrm>
            <a:off x="4754372" y="5552933"/>
            <a:ext cx="427228" cy="471163"/>
          </a:xfrm>
          <a:prstGeom prst="rect">
            <a:avLst/>
          </a:prstGeom>
          <a:noFill/>
          <a:ln w="9525">
            <a:noFill/>
            <a:miter lim="800000"/>
            <a:headEnd/>
            <a:tailEnd/>
          </a:ln>
        </p:spPr>
      </p:pic>
      <p:pic>
        <p:nvPicPr>
          <p:cNvPr id="40" name="Picture 44" descr="WestVirginia"/>
          <p:cNvPicPr>
            <a:picLocks noChangeAspect="1" noChangeArrowheads="1"/>
          </p:cNvPicPr>
          <p:nvPr/>
        </p:nvPicPr>
        <p:blipFill>
          <a:blip r:embed="rId40" cstate="screen"/>
          <a:srcRect/>
          <a:stretch>
            <a:fillRect/>
          </a:stretch>
        </p:blipFill>
        <p:spPr bwMode="auto">
          <a:xfrm>
            <a:off x="4267200" y="5194304"/>
            <a:ext cx="336254" cy="362603"/>
          </a:xfrm>
          <a:prstGeom prst="rect">
            <a:avLst/>
          </a:prstGeom>
          <a:noFill/>
          <a:ln w="9525">
            <a:noFill/>
            <a:miter lim="800000"/>
            <a:headEnd/>
            <a:tailEnd/>
          </a:ln>
        </p:spPr>
      </p:pic>
      <p:pic>
        <p:nvPicPr>
          <p:cNvPr id="41" name="Picture 46" descr="Navy3"/>
          <p:cNvPicPr>
            <a:picLocks noChangeAspect="1" noChangeArrowheads="1"/>
          </p:cNvPicPr>
          <p:nvPr/>
        </p:nvPicPr>
        <p:blipFill>
          <a:blip r:embed="rId41" cstate="screen"/>
          <a:srcRect/>
          <a:stretch>
            <a:fillRect/>
          </a:stretch>
        </p:blipFill>
        <p:spPr bwMode="auto">
          <a:xfrm>
            <a:off x="4551532" y="4720845"/>
            <a:ext cx="335103" cy="323435"/>
          </a:xfrm>
          <a:prstGeom prst="rect">
            <a:avLst/>
          </a:prstGeom>
          <a:noFill/>
          <a:ln w="9525">
            <a:noFill/>
            <a:miter lim="800000"/>
            <a:headEnd/>
            <a:tailEnd/>
          </a:ln>
        </p:spPr>
      </p:pic>
      <p:pic>
        <p:nvPicPr>
          <p:cNvPr id="42" name="Picture 48" descr="jumbo"/>
          <p:cNvPicPr>
            <a:picLocks noChangeAspect="1" noChangeArrowheads="1"/>
          </p:cNvPicPr>
          <p:nvPr/>
        </p:nvPicPr>
        <p:blipFill>
          <a:blip r:embed="rId42" cstate="screen"/>
          <a:srcRect/>
          <a:stretch>
            <a:fillRect/>
          </a:stretch>
        </p:blipFill>
        <p:spPr bwMode="auto">
          <a:xfrm>
            <a:off x="3200400" y="5203256"/>
            <a:ext cx="409954" cy="344697"/>
          </a:xfrm>
          <a:prstGeom prst="rect">
            <a:avLst/>
          </a:prstGeom>
          <a:noFill/>
          <a:ln w="9525">
            <a:noFill/>
            <a:miter lim="800000"/>
            <a:headEnd/>
            <a:tailEnd/>
          </a:ln>
        </p:spPr>
      </p:pic>
      <p:pic>
        <p:nvPicPr>
          <p:cNvPr id="43" name="Picture 15" descr="IowaHawkeyes2"/>
          <p:cNvPicPr>
            <a:picLocks noChangeAspect="1" noChangeArrowheads="1"/>
          </p:cNvPicPr>
          <p:nvPr/>
        </p:nvPicPr>
        <p:blipFill>
          <a:blip r:embed="rId43" cstate="screen"/>
          <a:srcRect/>
          <a:stretch>
            <a:fillRect/>
          </a:stretch>
        </p:blipFill>
        <p:spPr bwMode="auto">
          <a:xfrm>
            <a:off x="5834738" y="5679391"/>
            <a:ext cx="337462" cy="194764"/>
          </a:xfrm>
          <a:prstGeom prst="rect">
            <a:avLst/>
          </a:prstGeom>
          <a:noFill/>
          <a:ln w="9525">
            <a:noFill/>
            <a:miter lim="800000"/>
            <a:headEnd/>
            <a:tailEnd/>
          </a:ln>
        </p:spPr>
      </p:pic>
      <p:pic>
        <p:nvPicPr>
          <p:cNvPr id="44" name="Picture 27" descr="TexasAMAggies"/>
          <p:cNvPicPr>
            <a:picLocks noChangeAspect="1" noChangeArrowheads="1"/>
          </p:cNvPicPr>
          <p:nvPr/>
        </p:nvPicPr>
        <p:blipFill>
          <a:blip r:embed="rId44" cstate="screen"/>
          <a:srcRect/>
          <a:stretch>
            <a:fillRect/>
          </a:stretch>
        </p:blipFill>
        <p:spPr bwMode="auto">
          <a:xfrm>
            <a:off x="6040065" y="4742087"/>
            <a:ext cx="298302" cy="280953"/>
          </a:xfrm>
          <a:prstGeom prst="rect">
            <a:avLst/>
          </a:prstGeom>
          <a:noFill/>
          <a:ln w="9525">
            <a:noFill/>
            <a:miter lim="800000"/>
            <a:headEnd/>
            <a:tailEnd/>
          </a:ln>
        </p:spPr>
      </p:pic>
      <p:pic>
        <p:nvPicPr>
          <p:cNvPr id="45" name="Picture 29" descr="VirginiaCavaliers3"/>
          <p:cNvPicPr>
            <a:picLocks noChangeAspect="1" noChangeArrowheads="1"/>
          </p:cNvPicPr>
          <p:nvPr/>
        </p:nvPicPr>
        <p:blipFill>
          <a:blip r:embed="rId45" cstate="screen"/>
          <a:srcRect/>
          <a:stretch>
            <a:fillRect/>
          </a:stretch>
        </p:blipFill>
        <p:spPr bwMode="auto">
          <a:xfrm>
            <a:off x="4724400" y="5230093"/>
            <a:ext cx="260295" cy="291028"/>
          </a:xfrm>
          <a:prstGeom prst="rect">
            <a:avLst/>
          </a:prstGeom>
          <a:noFill/>
          <a:ln w="9525">
            <a:noFill/>
            <a:miter lim="800000"/>
            <a:headEnd/>
            <a:tailEnd/>
          </a:ln>
        </p:spPr>
      </p:pic>
      <p:pic>
        <p:nvPicPr>
          <p:cNvPr id="46" name="Picture 30" descr="WisconsinBadgers4"/>
          <p:cNvPicPr>
            <a:picLocks noChangeAspect="1" noChangeArrowheads="1"/>
          </p:cNvPicPr>
          <p:nvPr/>
        </p:nvPicPr>
        <p:blipFill>
          <a:blip r:embed="rId46" cstate="screen"/>
          <a:srcRect/>
          <a:stretch>
            <a:fillRect/>
          </a:stretch>
        </p:blipFill>
        <p:spPr bwMode="auto">
          <a:xfrm>
            <a:off x="5566413" y="4701230"/>
            <a:ext cx="285633" cy="362663"/>
          </a:xfrm>
          <a:prstGeom prst="rect">
            <a:avLst/>
          </a:prstGeom>
          <a:noFill/>
          <a:ln w="9525">
            <a:noFill/>
            <a:miter lim="800000"/>
            <a:headEnd/>
            <a:tailEnd/>
          </a:ln>
        </p:spPr>
      </p:pic>
      <p:pic>
        <p:nvPicPr>
          <p:cNvPr id="47" name="Picture 31" descr="FloridaGators3"/>
          <p:cNvPicPr>
            <a:picLocks noChangeAspect="1" noChangeArrowheads="1"/>
          </p:cNvPicPr>
          <p:nvPr/>
        </p:nvPicPr>
        <p:blipFill>
          <a:blip r:embed="rId47" cstate="screen"/>
          <a:srcRect/>
          <a:stretch>
            <a:fillRect/>
          </a:stretch>
        </p:blipFill>
        <p:spPr bwMode="auto">
          <a:xfrm>
            <a:off x="5532426" y="5255837"/>
            <a:ext cx="411174" cy="239538"/>
          </a:xfrm>
          <a:prstGeom prst="rect">
            <a:avLst/>
          </a:prstGeom>
          <a:noFill/>
          <a:ln w="9525">
            <a:noFill/>
            <a:miter lim="800000"/>
            <a:headEnd/>
            <a:tailEnd/>
          </a:ln>
        </p:spPr>
      </p:pic>
      <p:pic>
        <p:nvPicPr>
          <p:cNvPr id="48" name="Picture 40" descr="MarylandTerrapins3"/>
          <p:cNvPicPr>
            <a:picLocks noChangeAspect="1" noChangeArrowheads="1"/>
          </p:cNvPicPr>
          <p:nvPr/>
        </p:nvPicPr>
        <p:blipFill>
          <a:blip r:embed="rId48" cstate="screen"/>
          <a:srcRect/>
          <a:stretch>
            <a:fillRect/>
          </a:stretch>
        </p:blipFill>
        <p:spPr bwMode="auto">
          <a:xfrm>
            <a:off x="5046870" y="4724737"/>
            <a:ext cx="373165" cy="315652"/>
          </a:xfrm>
          <a:prstGeom prst="rect">
            <a:avLst/>
          </a:prstGeom>
          <a:noFill/>
          <a:ln w="9525">
            <a:noFill/>
            <a:miter lim="800000"/>
            <a:headEnd/>
            <a:tailEnd/>
          </a:ln>
        </p:spPr>
      </p:pic>
      <p:pic>
        <p:nvPicPr>
          <p:cNvPr id="49" name="Picture 45" descr="YaleBulldogs2"/>
          <p:cNvPicPr>
            <a:picLocks noChangeAspect="1" noChangeArrowheads="1"/>
          </p:cNvPicPr>
          <p:nvPr/>
        </p:nvPicPr>
        <p:blipFill>
          <a:blip r:embed="rId49" cstate="screen"/>
          <a:srcRect/>
          <a:stretch>
            <a:fillRect/>
          </a:stretch>
        </p:blipFill>
        <p:spPr bwMode="auto">
          <a:xfrm>
            <a:off x="5111898" y="5234009"/>
            <a:ext cx="298302" cy="283192"/>
          </a:xfrm>
          <a:prstGeom prst="rect">
            <a:avLst/>
          </a:prstGeom>
          <a:noFill/>
          <a:ln w="9525">
            <a:noFill/>
            <a:miter lim="800000"/>
            <a:headEnd/>
            <a:tailEnd/>
          </a:ln>
        </p:spPr>
      </p:pic>
      <p:pic>
        <p:nvPicPr>
          <p:cNvPr id="50" name="Picture 47" descr="ArmyBlackKnights3"/>
          <p:cNvPicPr>
            <a:picLocks noChangeAspect="1" noChangeArrowheads="1"/>
          </p:cNvPicPr>
          <p:nvPr/>
        </p:nvPicPr>
        <p:blipFill>
          <a:blip r:embed="rId50" cstate="screen"/>
          <a:srcRect/>
          <a:stretch>
            <a:fillRect/>
          </a:stretch>
        </p:blipFill>
        <p:spPr bwMode="auto">
          <a:xfrm>
            <a:off x="6333586" y="5663710"/>
            <a:ext cx="372014" cy="249611"/>
          </a:xfrm>
          <a:prstGeom prst="rect">
            <a:avLst/>
          </a:prstGeom>
          <a:noFill/>
          <a:ln w="9525">
            <a:noFill/>
            <a:miter lim="800000"/>
            <a:headEnd/>
            <a:tailEnd/>
          </a:ln>
        </p:spPr>
      </p:pic>
      <p:pic>
        <p:nvPicPr>
          <p:cNvPr id="52" name="Picture 4" descr="File:RoseSeal.png">
            <a:hlinkClick r:id="rId51"/>
          </p:cNvPr>
          <p:cNvPicPr>
            <a:picLocks noChangeAspect="1" noChangeArrowheads="1"/>
          </p:cNvPicPr>
          <p:nvPr/>
        </p:nvPicPr>
        <p:blipFill>
          <a:blip r:embed="rId52" cstate="screen"/>
          <a:srcRect/>
          <a:stretch>
            <a:fillRect/>
          </a:stretch>
        </p:blipFill>
        <p:spPr bwMode="auto">
          <a:xfrm>
            <a:off x="7466870" y="5618468"/>
            <a:ext cx="305530" cy="296932"/>
          </a:xfrm>
          <a:prstGeom prst="rect">
            <a:avLst/>
          </a:prstGeom>
          <a:noFill/>
          <a:ln w="9525">
            <a:noFill/>
            <a:miter lim="800000"/>
            <a:headEnd/>
            <a:tailEnd/>
          </a:ln>
        </p:spPr>
      </p:pic>
      <p:pic>
        <p:nvPicPr>
          <p:cNvPr id="53" name="Picture 16" descr="KansasJayhawks4"/>
          <p:cNvPicPr>
            <a:picLocks noChangeAspect="1" noChangeArrowheads="1"/>
          </p:cNvPicPr>
          <p:nvPr/>
        </p:nvPicPr>
        <p:blipFill>
          <a:blip r:embed="rId53" cstate="screen"/>
          <a:srcRect/>
          <a:stretch>
            <a:fillRect/>
          </a:stretch>
        </p:blipFill>
        <p:spPr bwMode="auto">
          <a:xfrm>
            <a:off x="7391400" y="5181600"/>
            <a:ext cx="298302" cy="276476"/>
          </a:xfrm>
          <a:prstGeom prst="rect">
            <a:avLst/>
          </a:prstGeom>
          <a:noFill/>
          <a:ln w="9525">
            <a:noFill/>
            <a:miter lim="800000"/>
            <a:headEnd/>
            <a:tailEnd/>
          </a:ln>
        </p:spPr>
      </p:pic>
      <p:pic>
        <p:nvPicPr>
          <p:cNvPr id="54" name="Picture 13" descr="ColoradoStateRams"/>
          <p:cNvPicPr>
            <a:picLocks noChangeAspect="1" noChangeArrowheads="1"/>
          </p:cNvPicPr>
          <p:nvPr/>
        </p:nvPicPr>
        <p:blipFill>
          <a:blip r:embed="rId54" cstate="screen"/>
          <a:srcRect/>
          <a:stretch>
            <a:fillRect/>
          </a:stretch>
        </p:blipFill>
        <p:spPr bwMode="auto">
          <a:xfrm>
            <a:off x="6416103" y="4765688"/>
            <a:ext cx="285333" cy="275161"/>
          </a:xfrm>
          <a:prstGeom prst="rect">
            <a:avLst/>
          </a:prstGeom>
          <a:noFill/>
          <a:ln w="9525">
            <a:noFill/>
            <a:miter lim="800000"/>
            <a:headEnd/>
            <a:tailEnd/>
          </a:ln>
        </p:spPr>
      </p:pic>
      <p:pic>
        <p:nvPicPr>
          <p:cNvPr id="55" name="Picture 6" descr="http://dmn.beloblog.com/mt-static/support/uploads/logo_texas50.jpg"/>
          <p:cNvPicPr>
            <a:picLocks noChangeAspect="1" noChangeArrowheads="1"/>
          </p:cNvPicPr>
          <p:nvPr/>
        </p:nvPicPr>
        <p:blipFill>
          <a:blip r:embed="rId55" cstate="screen"/>
          <a:srcRect/>
          <a:stretch>
            <a:fillRect/>
          </a:stretch>
        </p:blipFill>
        <p:spPr bwMode="auto">
          <a:xfrm>
            <a:off x="4962835" y="4223641"/>
            <a:ext cx="476250" cy="476250"/>
          </a:xfrm>
          <a:prstGeom prst="rect">
            <a:avLst/>
          </a:prstGeom>
          <a:noFill/>
        </p:spPr>
      </p:pic>
      <p:pic>
        <p:nvPicPr>
          <p:cNvPr id="56" name="Picture 8" descr="http://www.dynastyeducation.com/img/logos/sidenav_logos/itt-technical-institute-sidenav-logo.gif"/>
          <p:cNvPicPr>
            <a:picLocks noChangeAspect="1" noChangeArrowheads="1"/>
          </p:cNvPicPr>
          <p:nvPr/>
        </p:nvPicPr>
        <p:blipFill>
          <a:blip r:embed="rId56" cstate="screen"/>
          <a:srcRect/>
          <a:stretch>
            <a:fillRect/>
          </a:stretch>
        </p:blipFill>
        <p:spPr bwMode="auto">
          <a:xfrm>
            <a:off x="1305235" y="4698985"/>
            <a:ext cx="971550" cy="435023"/>
          </a:xfrm>
          <a:prstGeom prst="rect">
            <a:avLst/>
          </a:prstGeom>
          <a:noFill/>
        </p:spPr>
      </p:pic>
      <p:pic>
        <p:nvPicPr>
          <p:cNvPr id="57" name="Picture 10" descr="http://lacrosseallstars.com/wp-content/uploads/2010/02/colorado_school_mines.jpg"/>
          <p:cNvPicPr>
            <a:picLocks noChangeAspect="1" noChangeArrowheads="1"/>
          </p:cNvPicPr>
          <p:nvPr/>
        </p:nvPicPr>
        <p:blipFill>
          <a:blip r:embed="rId57" cstate="screen"/>
          <a:srcRect/>
          <a:stretch>
            <a:fillRect/>
          </a:stretch>
        </p:blipFill>
        <p:spPr bwMode="auto">
          <a:xfrm>
            <a:off x="2905435" y="4185540"/>
            <a:ext cx="457200" cy="457201"/>
          </a:xfrm>
          <a:prstGeom prst="rect">
            <a:avLst/>
          </a:prstGeom>
          <a:noFill/>
        </p:spPr>
      </p:pic>
      <p:pic>
        <p:nvPicPr>
          <p:cNvPr id="58" name="Picture 12" descr="http://www.all-science-fair-projects.com/science_fair_projects_encyclopedia/upload/thumb/c/cc/250px-National_Taiwan_University_logo.jpg"/>
          <p:cNvPicPr>
            <a:picLocks noChangeAspect="1" noChangeArrowheads="1"/>
          </p:cNvPicPr>
          <p:nvPr/>
        </p:nvPicPr>
        <p:blipFill>
          <a:blip r:embed="rId58" cstate="screen"/>
          <a:srcRect/>
          <a:stretch>
            <a:fillRect/>
          </a:stretch>
        </p:blipFill>
        <p:spPr bwMode="auto">
          <a:xfrm>
            <a:off x="6019800" y="5178086"/>
            <a:ext cx="323850" cy="326441"/>
          </a:xfrm>
          <a:prstGeom prst="rect">
            <a:avLst/>
          </a:prstGeom>
          <a:noFill/>
        </p:spPr>
      </p:pic>
      <p:sp>
        <p:nvSpPr>
          <p:cNvPr id="59" name="TextBox 58"/>
          <p:cNvSpPr txBox="1"/>
          <p:nvPr/>
        </p:nvSpPr>
        <p:spPr>
          <a:xfrm>
            <a:off x="762000" y="1147505"/>
            <a:ext cx="1747520" cy="1200329"/>
          </a:xfrm>
          <a:prstGeom prst="rect">
            <a:avLst/>
          </a:prstGeom>
          <a:noFill/>
        </p:spPr>
        <p:txBody>
          <a:bodyPr wrap="square" rtlCol="0">
            <a:spAutoFit/>
          </a:bodyPr>
          <a:lstStyle/>
          <a:p>
            <a:r>
              <a:rPr lang="en-US" sz="7200" dirty="0" smtClean="0">
                <a:solidFill>
                  <a:schemeClr val="bg1">
                    <a:lumMod val="50000"/>
                  </a:schemeClr>
                </a:solidFill>
              </a:rPr>
              <a:t>110</a:t>
            </a:r>
            <a:endParaRPr lang="en-US" sz="7200" dirty="0">
              <a:solidFill>
                <a:schemeClr val="bg1">
                  <a:lumMod val="50000"/>
                </a:schemeClr>
              </a:solidFill>
            </a:endParaRPr>
          </a:p>
        </p:txBody>
      </p:sp>
      <p:sp>
        <p:nvSpPr>
          <p:cNvPr id="60" name="TextBox 59"/>
          <p:cNvSpPr txBox="1"/>
          <p:nvPr/>
        </p:nvSpPr>
        <p:spPr>
          <a:xfrm>
            <a:off x="762000" y="2286000"/>
            <a:ext cx="2926080" cy="1200329"/>
          </a:xfrm>
          <a:prstGeom prst="rect">
            <a:avLst/>
          </a:prstGeom>
          <a:noFill/>
        </p:spPr>
        <p:txBody>
          <a:bodyPr wrap="square" rtlCol="0">
            <a:spAutoFit/>
          </a:bodyPr>
          <a:lstStyle/>
          <a:p>
            <a:r>
              <a:rPr lang="en-US" sz="7200" dirty="0" smtClean="0">
                <a:solidFill>
                  <a:schemeClr val="bg1">
                    <a:lumMod val="50000"/>
                  </a:schemeClr>
                </a:solidFill>
              </a:rPr>
              <a:t>7000+</a:t>
            </a:r>
            <a:endParaRPr lang="en-US" sz="7200" dirty="0">
              <a:solidFill>
                <a:schemeClr val="bg1">
                  <a:lumMod val="50000"/>
                </a:schemeClr>
              </a:solidFill>
            </a:endParaRPr>
          </a:p>
        </p:txBody>
      </p:sp>
      <p:sp>
        <p:nvSpPr>
          <p:cNvPr id="61" name="TextBox 60"/>
          <p:cNvSpPr txBox="1"/>
          <p:nvPr/>
        </p:nvSpPr>
        <p:spPr>
          <a:xfrm>
            <a:off x="762000" y="2000945"/>
            <a:ext cx="3169920" cy="584775"/>
          </a:xfrm>
          <a:prstGeom prst="rect">
            <a:avLst/>
          </a:prstGeom>
          <a:noFill/>
        </p:spPr>
        <p:txBody>
          <a:bodyPr wrap="square" rtlCol="0">
            <a:spAutoFit/>
          </a:bodyPr>
          <a:lstStyle/>
          <a:p>
            <a:r>
              <a:rPr lang="en-US" sz="3200" dirty="0" smtClean="0">
                <a:latin typeface="Calibri" pitchFamily="34" charset="0"/>
                <a:cs typeface="Calibri" pitchFamily="34" charset="0"/>
              </a:rPr>
              <a:t>Countries</a:t>
            </a:r>
            <a:endParaRPr lang="en-US" sz="3200" dirty="0">
              <a:latin typeface="Calibri" pitchFamily="34" charset="0"/>
              <a:cs typeface="Calibri" pitchFamily="34" charset="0"/>
            </a:endParaRPr>
          </a:p>
        </p:txBody>
      </p:sp>
      <p:sp>
        <p:nvSpPr>
          <p:cNvPr id="62" name="TextBox 61"/>
          <p:cNvSpPr txBox="1"/>
          <p:nvPr/>
        </p:nvSpPr>
        <p:spPr>
          <a:xfrm>
            <a:off x="762000" y="3159760"/>
            <a:ext cx="3169920" cy="584775"/>
          </a:xfrm>
          <a:prstGeom prst="rect">
            <a:avLst/>
          </a:prstGeom>
          <a:noFill/>
        </p:spPr>
        <p:txBody>
          <a:bodyPr wrap="square" rtlCol="0">
            <a:spAutoFit/>
          </a:bodyPr>
          <a:lstStyle/>
          <a:p>
            <a:r>
              <a:rPr lang="en-US" sz="3200" dirty="0" smtClean="0">
                <a:latin typeface="Calibri" pitchFamily="34" charset="0"/>
                <a:cs typeface="Calibri" pitchFamily="34" charset="0"/>
              </a:rPr>
              <a:t>Universities</a:t>
            </a:r>
            <a:endParaRPr lang="en-US" sz="3200" dirty="0">
              <a:latin typeface="Calibri" pitchFamily="34" charset="0"/>
              <a:cs typeface="Calibri" pitchFamily="34" charset="0"/>
            </a:endParaRPr>
          </a:p>
        </p:txBody>
      </p:sp>
      <p:pic>
        <p:nvPicPr>
          <p:cNvPr id="454658" name="Picture 2" descr="http://www.american-school-search.com/images/logo/american-public-university-system.gif"/>
          <p:cNvPicPr>
            <a:picLocks noChangeAspect="1" noChangeArrowheads="1"/>
          </p:cNvPicPr>
          <p:nvPr/>
        </p:nvPicPr>
        <p:blipFill>
          <a:blip r:embed="rId59" cstate="screen"/>
          <a:srcRect/>
          <a:stretch>
            <a:fillRect/>
          </a:stretch>
        </p:blipFill>
        <p:spPr bwMode="auto">
          <a:xfrm>
            <a:off x="3733800" y="5613400"/>
            <a:ext cx="381000" cy="381000"/>
          </a:xfrm>
          <a:prstGeom prst="rect">
            <a:avLst/>
          </a:prstGeom>
          <a:noFill/>
        </p:spPr>
      </p:pic>
      <p:pic>
        <p:nvPicPr>
          <p:cNvPr id="454660" name="Picture 4" descr="http://upload.wikimedia.org/wikipedia/en/thumb/e/ec/Tsinghua_University_Logo.svg/1024px-Tsinghua_University_Logo.svg.png"/>
          <p:cNvPicPr>
            <a:picLocks noChangeAspect="1" noChangeArrowheads="1"/>
          </p:cNvPicPr>
          <p:nvPr/>
        </p:nvPicPr>
        <p:blipFill>
          <a:blip r:embed="rId60" cstate="screen"/>
          <a:srcRect/>
          <a:stretch>
            <a:fillRect/>
          </a:stretch>
        </p:blipFill>
        <p:spPr bwMode="auto">
          <a:xfrm>
            <a:off x="7772400" y="5105400"/>
            <a:ext cx="457200" cy="457200"/>
          </a:xfrm>
          <a:prstGeom prst="rect">
            <a:avLst/>
          </a:prstGeom>
          <a:noFill/>
        </p:spPr>
      </p:pic>
      <p:sp>
        <p:nvSpPr>
          <p:cNvPr id="63" name="Rectangle 62"/>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LabVIEW Continuum</a:t>
            </a:r>
            <a:endParaRPr lang="en-US" dirty="0"/>
          </a:p>
        </p:txBody>
      </p:sp>
      <p:sp>
        <p:nvSpPr>
          <p:cNvPr id="95" name="Rectangle 94"/>
          <p:cNvSpPr/>
          <p:nvPr/>
        </p:nvSpPr>
        <p:spPr>
          <a:xfrm>
            <a:off x="0" y="838200"/>
            <a:ext cx="500743" cy="5715000"/>
          </a:xfrm>
          <a:prstGeom prst="rect">
            <a:avLst/>
          </a:prstGeom>
          <a:gradFill>
            <a:gsLst>
              <a:gs pos="0">
                <a:schemeClr val="bg1"/>
              </a:gs>
              <a:gs pos="100000">
                <a:schemeClr val="bg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flipH="1">
            <a:off x="8839200" y="457200"/>
            <a:ext cx="304800" cy="5715000"/>
          </a:xfrm>
          <a:prstGeom prst="rect">
            <a:avLst/>
          </a:prstGeom>
          <a:gradFill>
            <a:gsLst>
              <a:gs pos="0">
                <a:schemeClr val="bg1"/>
              </a:gs>
              <a:gs pos="100000">
                <a:schemeClr val="bg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44"/>
          <p:cNvGrpSpPr/>
          <p:nvPr/>
        </p:nvGrpSpPr>
        <p:grpSpPr>
          <a:xfrm>
            <a:off x="422263" y="457200"/>
            <a:ext cx="12160262" cy="5867400"/>
            <a:chOff x="422263" y="457200"/>
            <a:chExt cx="12160262" cy="5867400"/>
          </a:xfrm>
        </p:grpSpPr>
        <p:sp>
          <p:nvSpPr>
            <p:cNvPr id="53" name="Rectangle 52"/>
            <p:cNvSpPr/>
            <p:nvPr/>
          </p:nvSpPr>
          <p:spPr>
            <a:xfrm>
              <a:off x="8394700" y="2495549"/>
              <a:ext cx="1987550" cy="2076452"/>
            </a:xfrm>
            <a:prstGeom prst="rect">
              <a:avLst/>
            </a:prstGeom>
            <a:solidFill>
              <a:srgbClr val="E9EE1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55" name="Picture 2" descr="C:\Users\husmith\Documents\Hunter Drive\Graphics\Hardware\110509_9227_1106_p.tif"/>
            <p:cNvPicPr>
              <a:picLocks noChangeAspect="1" noChangeArrowheads="1"/>
            </p:cNvPicPr>
            <p:nvPr/>
          </p:nvPicPr>
          <p:blipFill>
            <a:blip r:embed="rId3" cstate="screen"/>
            <a:srcRect/>
            <a:stretch>
              <a:fillRect/>
            </a:stretch>
          </p:blipFill>
          <p:spPr bwMode="auto">
            <a:xfrm>
              <a:off x="10668000" y="457200"/>
              <a:ext cx="1462460" cy="1600200"/>
            </a:xfrm>
            <a:prstGeom prst="rect">
              <a:avLst/>
            </a:prstGeom>
            <a:noFill/>
          </p:spPr>
        </p:pic>
        <p:pic>
          <p:nvPicPr>
            <p:cNvPr id="56" name="Picture 2" descr="http://images.all-free-download.com/images/graphiclarge/graduation_cap_311279.jpg"/>
            <p:cNvPicPr>
              <a:picLocks noChangeAspect="1" noChangeArrowheads="1"/>
            </p:cNvPicPr>
            <p:nvPr/>
          </p:nvPicPr>
          <p:blipFill>
            <a:blip r:embed="rId4" cstate="screen"/>
            <a:srcRect/>
            <a:stretch>
              <a:fillRect/>
            </a:stretch>
          </p:blipFill>
          <p:spPr bwMode="auto">
            <a:xfrm>
              <a:off x="8534400" y="1371600"/>
              <a:ext cx="1533525" cy="1086097"/>
            </a:xfrm>
            <a:prstGeom prst="rect">
              <a:avLst/>
            </a:prstGeom>
            <a:noFill/>
          </p:spPr>
        </p:pic>
        <p:sp>
          <p:nvSpPr>
            <p:cNvPr id="57" name="Rectangle 56"/>
            <p:cNvSpPr/>
            <p:nvPr/>
          </p:nvSpPr>
          <p:spPr>
            <a:xfrm>
              <a:off x="427462" y="4140381"/>
              <a:ext cx="2005084" cy="560696"/>
            </a:xfrm>
            <a:prstGeom prst="rect">
              <a:avLst/>
            </a:prstGeom>
            <a:solidFill>
              <a:srgbClr val="1A9D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424542" y="4543914"/>
              <a:ext cx="1978931" cy="457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dirty="0" smtClean="0"/>
                <a:t>   </a:t>
              </a:r>
              <a:r>
                <a:rPr lang="en-US" dirty="0" err="1" smtClean="0"/>
                <a:t>WeDo</a:t>
              </a:r>
              <a:endParaRPr lang="en-US" dirty="0"/>
            </a:p>
          </p:txBody>
        </p:sp>
        <p:pic>
          <p:nvPicPr>
            <p:cNvPr id="59" name="Picture 18"/>
            <p:cNvPicPr>
              <a:picLocks noChangeAspect="1" noChangeArrowheads="1"/>
            </p:cNvPicPr>
            <p:nvPr/>
          </p:nvPicPr>
          <p:blipFill>
            <a:blip r:embed="rId5" cstate="screen"/>
            <a:srcRect/>
            <a:stretch>
              <a:fillRect/>
            </a:stretch>
          </p:blipFill>
          <p:spPr bwMode="auto">
            <a:xfrm>
              <a:off x="10353675" y="5143989"/>
              <a:ext cx="2228850" cy="742950"/>
            </a:xfrm>
            <a:prstGeom prst="rect">
              <a:avLst/>
            </a:prstGeom>
            <a:noFill/>
            <a:ln w="9525">
              <a:noFill/>
              <a:miter lim="800000"/>
              <a:headEnd/>
              <a:tailEnd/>
            </a:ln>
          </p:spPr>
        </p:pic>
        <p:sp>
          <p:nvSpPr>
            <p:cNvPr id="60" name="Rectangle 59"/>
            <p:cNvSpPr/>
            <p:nvPr/>
          </p:nvSpPr>
          <p:spPr>
            <a:xfrm>
              <a:off x="10364559" y="2029313"/>
              <a:ext cx="1984603" cy="2645229"/>
            </a:xfrm>
            <a:prstGeom prst="rect">
              <a:avLst/>
            </a:prstGeom>
            <a:solidFill>
              <a:srgbClr val="A365D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pic>
          <p:nvPicPr>
            <p:cNvPr id="61" name="Picture 60"/>
            <p:cNvPicPr>
              <a:picLocks noChangeAspect="1"/>
            </p:cNvPicPr>
            <p:nvPr/>
          </p:nvPicPr>
          <p:blipFill>
            <a:blip r:embed="rId6" cstate="screen"/>
            <a:stretch>
              <a:fillRect/>
            </a:stretch>
          </p:blipFill>
          <p:spPr>
            <a:xfrm>
              <a:off x="2423719" y="1981200"/>
              <a:ext cx="1919681" cy="1861645"/>
            </a:xfrm>
            <a:prstGeom prst="rect">
              <a:avLst/>
            </a:prstGeom>
          </p:spPr>
        </p:pic>
        <p:sp>
          <p:nvSpPr>
            <p:cNvPr id="65" name="Rectangle 64"/>
            <p:cNvSpPr/>
            <p:nvPr/>
          </p:nvSpPr>
          <p:spPr>
            <a:xfrm>
              <a:off x="2403022" y="3710477"/>
              <a:ext cx="2011907" cy="990600"/>
            </a:xfrm>
            <a:prstGeom prst="rect">
              <a:avLst/>
            </a:prstGeom>
            <a:solidFill>
              <a:srgbClr val="C41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4386024" y="3283770"/>
              <a:ext cx="2016456" cy="1412544"/>
            </a:xfrm>
            <a:prstGeom prst="rect">
              <a:avLst/>
            </a:prstGeom>
            <a:solidFill>
              <a:srgbClr val="E6B1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402479" y="2853000"/>
              <a:ext cx="1997663" cy="1828800"/>
            </a:xfrm>
            <a:prstGeom prst="rect">
              <a:avLst/>
            </a:prstGeom>
            <a:solidFill>
              <a:srgbClr val="0138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69" name="TextBox 68"/>
            <p:cNvSpPr txBox="1"/>
            <p:nvPr/>
          </p:nvSpPr>
          <p:spPr>
            <a:xfrm>
              <a:off x="4648200" y="3324714"/>
              <a:ext cx="1447800" cy="369332"/>
            </a:xfrm>
            <a:prstGeom prst="rect">
              <a:avLst/>
            </a:prstGeom>
            <a:noFill/>
          </p:spPr>
          <p:txBody>
            <a:bodyPr wrap="square" rtlCol="0">
              <a:spAutoFit/>
            </a:bodyPr>
            <a:lstStyle/>
            <a:p>
              <a:pPr algn="ctr"/>
              <a:r>
                <a:rPr lang="en-US" dirty="0" smtClean="0">
                  <a:solidFill>
                    <a:schemeClr val="bg1"/>
                  </a:solidFill>
                </a:rPr>
                <a:t>Grade 7-12</a:t>
              </a:r>
              <a:endParaRPr lang="en-US" dirty="0">
                <a:solidFill>
                  <a:schemeClr val="bg1"/>
                </a:solidFill>
              </a:endParaRPr>
            </a:p>
          </p:txBody>
        </p:sp>
        <p:sp>
          <p:nvSpPr>
            <p:cNvPr id="70" name="TextBox 69"/>
            <p:cNvSpPr txBox="1"/>
            <p:nvPr/>
          </p:nvSpPr>
          <p:spPr>
            <a:xfrm>
              <a:off x="2667000" y="3717382"/>
              <a:ext cx="1447800" cy="369332"/>
            </a:xfrm>
            <a:prstGeom prst="rect">
              <a:avLst/>
            </a:prstGeom>
            <a:noFill/>
          </p:spPr>
          <p:txBody>
            <a:bodyPr wrap="square" rtlCol="0">
              <a:spAutoFit/>
            </a:bodyPr>
            <a:lstStyle/>
            <a:p>
              <a:pPr algn="ctr"/>
              <a:r>
                <a:rPr lang="en-US" dirty="0" smtClean="0">
                  <a:solidFill>
                    <a:schemeClr val="bg1"/>
                  </a:solidFill>
                </a:rPr>
                <a:t>Grade 4-8</a:t>
              </a:r>
              <a:endParaRPr lang="en-US" dirty="0">
                <a:solidFill>
                  <a:schemeClr val="bg1"/>
                </a:solidFill>
              </a:endParaRPr>
            </a:p>
          </p:txBody>
        </p:sp>
        <p:sp>
          <p:nvSpPr>
            <p:cNvPr id="71" name="TextBox 70"/>
            <p:cNvSpPr txBox="1"/>
            <p:nvPr/>
          </p:nvSpPr>
          <p:spPr>
            <a:xfrm>
              <a:off x="691585" y="4154218"/>
              <a:ext cx="1447800" cy="369332"/>
            </a:xfrm>
            <a:prstGeom prst="rect">
              <a:avLst/>
            </a:prstGeom>
            <a:noFill/>
          </p:spPr>
          <p:txBody>
            <a:bodyPr wrap="square" rtlCol="0">
              <a:spAutoFit/>
            </a:bodyPr>
            <a:lstStyle/>
            <a:p>
              <a:pPr algn="ctr"/>
              <a:r>
                <a:rPr lang="en-US" dirty="0" smtClean="0">
                  <a:solidFill>
                    <a:schemeClr val="bg1"/>
                  </a:solidFill>
                </a:rPr>
                <a:t>K-3</a:t>
              </a:r>
              <a:endParaRPr lang="en-US" dirty="0">
                <a:solidFill>
                  <a:schemeClr val="bg1"/>
                </a:solidFill>
              </a:endParaRPr>
            </a:p>
          </p:txBody>
        </p:sp>
        <p:pic>
          <p:nvPicPr>
            <p:cNvPr id="72" name="Picture 2" descr="C:\Users\husmith\Documents\Hunter Drive\Graphics\NXT-G\WeDo Code Snippit.png"/>
            <p:cNvPicPr>
              <a:picLocks noChangeAspect="1" noChangeArrowheads="1"/>
            </p:cNvPicPr>
            <p:nvPr/>
          </p:nvPicPr>
          <p:blipFill>
            <a:blip r:embed="rId7" cstate="screen"/>
            <a:srcRect/>
            <a:stretch>
              <a:fillRect/>
            </a:stretch>
          </p:blipFill>
          <p:spPr bwMode="auto">
            <a:xfrm>
              <a:off x="692151" y="5234583"/>
              <a:ext cx="1143000" cy="1065648"/>
            </a:xfrm>
            <a:prstGeom prst="rect">
              <a:avLst/>
            </a:prstGeom>
            <a:noFill/>
          </p:spPr>
        </p:pic>
        <p:pic>
          <p:nvPicPr>
            <p:cNvPr id="73" name="Picture 2" descr="C:\Users\husmith\Desktop\Picture1.png"/>
            <p:cNvPicPr>
              <a:picLocks noChangeAspect="1" noChangeArrowheads="1"/>
            </p:cNvPicPr>
            <p:nvPr/>
          </p:nvPicPr>
          <p:blipFill>
            <a:blip r:embed="rId8" cstate="screen"/>
            <a:srcRect/>
            <a:stretch>
              <a:fillRect/>
            </a:stretch>
          </p:blipFill>
          <p:spPr bwMode="auto">
            <a:xfrm>
              <a:off x="1765300" y="5029689"/>
              <a:ext cx="2616200" cy="1217612"/>
            </a:xfrm>
            <a:prstGeom prst="rect">
              <a:avLst/>
            </a:prstGeom>
            <a:noFill/>
          </p:spPr>
        </p:pic>
        <p:pic>
          <p:nvPicPr>
            <p:cNvPr id="74" name="Picture 73"/>
            <p:cNvPicPr>
              <a:picLocks noChangeAspect="1"/>
            </p:cNvPicPr>
            <p:nvPr/>
          </p:nvPicPr>
          <p:blipFill>
            <a:blip r:embed="rId9" cstate="screen"/>
            <a:stretch>
              <a:fillRect/>
            </a:stretch>
          </p:blipFill>
          <p:spPr>
            <a:xfrm>
              <a:off x="4724400" y="1822238"/>
              <a:ext cx="1325585" cy="1310774"/>
            </a:xfrm>
            <a:prstGeom prst="rect">
              <a:avLst/>
            </a:prstGeom>
          </p:spPr>
        </p:pic>
        <p:pic>
          <p:nvPicPr>
            <p:cNvPr id="75" name="Picture 74"/>
            <p:cNvPicPr>
              <a:picLocks noChangeAspect="1"/>
            </p:cNvPicPr>
            <p:nvPr/>
          </p:nvPicPr>
          <p:blipFill>
            <a:blip r:embed="rId10" cstate="screen"/>
            <a:stretch>
              <a:fillRect/>
            </a:stretch>
          </p:blipFill>
          <p:spPr>
            <a:xfrm>
              <a:off x="6553200" y="1447800"/>
              <a:ext cx="1599021" cy="1249675"/>
            </a:xfrm>
            <a:prstGeom prst="rect">
              <a:avLst/>
            </a:prstGeom>
          </p:spPr>
        </p:pic>
        <p:sp>
          <p:nvSpPr>
            <p:cNvPr id="76" name="TextBox 75"/>
            <p:cNvSpPr txBox="1"/>
            <p:nvPr/>
          </p:nvSpPr>
          <p:spPr>
            <a:xfrm>
              <a:off x="8610600" y="2486514"/>
              <a:ext cx="1524000" cy="369332"/>
            </a:xfrm>
            <a:prstGeom prst="rect">
              <a:avLst/>
            </a:prstGeom>
            <a:noFill/>
          </p:spPr>
          <p:txBody>
            <a:bodyPr wrap="square" rtlCol="0">
              <a:spAutoFit/>
            </a:bodyPr>
            <a:lstStyle/>
            <a:p>
              <a:pPr algn="ctr"/>
              <a:r>
                <a:rPr lang="en-US" dirty="0" smtClean="0"/>
                <a:t>Universities</a:t>
              </a:r>
              <a:endParaRPr lang="en-US" dirty="0"/>
            </a:p>
          </p:txBody>
        </p:sp>
        <p:pic>
          <p:nvPicPr>
            <p:cNvPr id="77" name="Picture 2" descr="http://www.ortop.org/images/JrFLLicon_RGB%20(1)_2011.jpg"/>
            <p:cNvPicPr>
              <a:picLocks noChangeAspect="1" noChangeArrowheads="1"/>
            </p:cNvPicPr>
            <p:nvPr/>
          </p:nvPicPr>
          <p:blipFill>
            <a:blip r:embed="rId11" cstate="screen"/>
            <a:srcRect/>
            <a:stretch>
              <a:fillRect/>
            </a:stretch>
          </p:blipFill>
          <p:spPr bwMode="auto">
            <a:xfrm>
              <a:off x="679711" y="2782504"/>
              <a:ext cx="1453889" cy="1151810"/>
            </a:xfrm>
            <a:prstGeom prst="rect">
              <a:avLst/>
            </a:prstGeom>
            <a:noFill/>
          </p:spPr>
        </p:pic>
        <p:sp>
          <p:nvSpPr>
            <p:cNvPr id="78" name="TextBox 77"/>
            <p:cNvSpPr txBox="1"/>
            <p:nvPr/>
          </p:nvSpPr>
          <p:spPr>
            <a:xfrm>
              <a:off x="10591800" y="2029314"/>
              <a:ext cx="1524000" cy="369332"/>
            </a:xfrm>
            <a:prstGeom prst="rect">
              <a:avLst/>
            </a:prstGeom>
            <a:noFill/>
          </p:spPr>
          <p:txBody>
            <a:bodyPr wrap="square" rtlCol="0">
              <a:spAutoFit/>
            </a:bodyPr>
            <a:lstStyle/>
            <a:p>
              <a:pPr algn="ctr"/>
              <a:r>
                <a:rPr lang="en-US" dirty="0" smtClean="0">
                  <a:solidFill>
                    <a:schemeClr val="bg1"/>
                  </a:solidFill>
                </a:rPr>
                <a:t>Career</a:t>
              </a:r>
              <a:endParaRPr lang="en-US" dirty="0">
                <a:solidFill>
                  <a:schemeClr val="bg1"/>
                </a:solidFill>
              </a:endParaRPr>
            </a:p>
          </p:txBody>
        </p:sp>
        <p:sp>
          <p:nvSpPr>
            <p:cNvPr id="79" name="Rectangle 78"/>
            <p:cNvSpPr/>
            <p:nvPr/>
          </p:nvSpPr>
          <p:spPr>
            <a:xfrm>
              <a:off x="2405743" y="4543914"/>
              <a:ext cx="1978931" cy="457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dirty="0" smtClean="0"/>
                <a:t>NXT-G, EV3</a:t>
              </a:r>
              <a:endParaRPr lang="en-US" dirty="0"/>
            </a:p>
          </p:txBody>
        </p:sp>
        <p:sp>
          <p:nvSpPr>
            <p:cNvPr id="80" name="Rectangle 79"/>
            <p:cNvSpPr/>
            <p:nvPr/>
          </p:nvSpPr>
          <p:spPr>
            <a:xfrm>
              <a:off x="4384675" y="4543914"/>
              <a:ext cx="2019300" cy="457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dirty="0" smtClean="0"/>
                <a:t>    LVLM </a:t>
              </a:r>
              <a:endParaRPr lang="en-US" dirty="0"/>
            </a:p>
          </p:txBody>
        </p:sp>
        <p:sp>
          <p:nvSpPr>
            <p:cNvPr id="81" name="Rectangle 80"/>
            <p:cNvSpPr/>
            <p:nvPr/>
          </p:nvSpPr>
          <p:spPr>
            <a:xfrm>
              <a:off x="6403974" y="4543914"/>
              <a:ext cx="5940425" cy="457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dirty="0" smtClean="0"/>
                <a:t>         LabVIEW			</a:t>
              </a:r>
              <a:endParaRPr lang="en-US" dirty="0"/>
            </a:p>
          </p:txBody>
        </p:sp>
        <p:pic>
          <p:nvPicPr>
            <p:cNvPr id="82" name="Picture 2"/>
            <p:cNvPicPr>
              <a:picLocks noChangeAspect="1" noChangeArrowheads="1"/>
            </p:cNvPicPr>
            <p:nvPr/>
          </p:nvPicPr>
          <p:blipFill>
            <a:blip r:embed="rId12" cstate="screen"/>
            <a:srcRect/>
            <a:stretch>
              <a:fillRect/>
            </a:stretch>
          </p:blipFill>
          <p:spPr bwMode="auto">
            <a:xfrm>
              <a:off x="4381500" y="5159619"/>
              <a:ext cx="2019300" cy="1164981"/>
            </a:xfrm>
            <a:prstGeom prst="rect">
              <a:avLst/>
            </a:prstGeom>
            <a:noFill/>
            <a:ln w="9525">
              <a:noFill/>
              <a:miter lim="800000"/>
              <a:headEnd/>
              <a:tailEnd/>
            </a:ln>
          </p:spPr>
        </p:pic>
        <p:pic>
          <p:nvPicPr>
            <p:cNvPr id="83" name="Picture 9"/>
            <p:cNvPicPr>
              <a:picLocks noChangeAspect="1" noChangeArrowheads="1"/>
            </p:cNvPicPr>
            <p:nvPr/>
          </p:nvPicPr>
          <p:blipFill>
            <a:blip r:embed="rId13" cstate="screen">
              <a:clrChange>
                <a:clrFrom>
                  <a:srgbClr val="FFFFFF"/>
                </a:clrFrom>
                <a:clrTo>
                  <a:srgbClr val="FFFFFF">
                    <a:alpha val="0"/>
                  </a:srgbClr>
                </a:clrTo>
              </a:clrChange>
            </a:blip>
            <a:srcRect/>
            <a:stretch>
              <a:fillRect/>
            </a:stretch>
          </p:blipFill>
          <p:spPr bwMode="auto">
            <a:xfrm>
              <a:off x="8067675" y="5385924"/>
              <a:ext cx="2476500" cy="746760"/>
            </a:xfrm>
            <a:prstGeom prst="rect">
              <a:avLst/>
            </a:prstGeom>
            <a:noFill/>
            <a:ln w="9525">
              <a:noFill/>
              <a:miter lim="800000"/>
              <a:headEnd/>
              <a:tailEnd/>
            </a:ln>
          </p:spPr>
        </p:pic>
        <p:pic>
          <p:nvPicPr>
            <p:cNvPr id="84" name="Picture 12"/>
            <p:cNvPicPr>
              <a:picLocks noChangeAspect="1" noChangeArrowheads="1"/>
            </p:cNvPicPr>
            <p:nvPr/>
          </p:nvPicPr>
          <p:blipFill>
            <a:blip r:embed="rId14" cstate="screen">
              <a:clrChange>
                <a:clrFrom>
                  <a:srgbClr val="FFFFFF"/>
                </a:clrFrom>
                <a:clrTo>
                  <a:srgbClr val="FFFFFF">
                    <a:alpha val="0"/>
                  </a:srgbClr>
                </a:clrTo>
              </a:clrChange>
            </a:blip>
            <a:srcRect/>
            <a:stretch>
              <a:fillRect/>
            </a:stretch>
          </p:blipFill>
          <p:spPr bwMode="auto">
            <a:xfrm>
              <a:off x="6315348" y="5322827"/>
              <a:ext cx="2057400" cy="617452"/>
            </a:xfrm>
            <a:prstGeom prst="rect">
              <a:avLst/>
            </a:prstGeom>
            <a:noFill/>
            <a:ln w="9525">
              <a:noFill/>
              <a:miter lim="800000"/>
              <a:headEnd/>
              <a:tailEnd/>
            </a:ln>
          </p:spPr>
        </p:pic>
        <p:pic>
          <p:nvPicPr>
            <p:cNvPr id="85" name="Picture 1" descr="C:\Users\husmith\Documents\Hunter Drive\Graphics\EV3\EV3 Hardware\EV3 Bot Cutout.png"/>
            <p:cNvPicPr>
              <a:picLocks noChangeAspect="1" noChangeArrowheads="1"/>
            </p:cNvPicPr>
            <p:nvPr/>
          </p:nvPicPr>
          <p:blipFill>
            <a:blip r:embed="rId15" cstate="screen"/>
            <a:srcRect/>
            <a:stretch>
              <a:fillRect/>
            </a:stretch>
          </p:blipFill>
          <p:spPr bwMode="auto">
            <a:xfrm>
              <a:off x="3399972" y="4177428"/>
              <a:ext cx="1063725" cy="791994"/>
            </a:xfrm>
            <a:prstGeom prst="rect">
              <a:avLst/>
            </a:prstGeom>
            <a:noFill/>
          </p:spPr>
        </p:pic>
        <p:pic>
          <p:nvPicPr>
            <p:cNvPr id="86" name="Picture 2" descr="C:\Users\husmith\Documents\Hunter Drive\Graphics\FIRST\FTC Bot Cut Out.png"/>
            <p:cNvPicPr>
              <a:picLocks noChangeAspect="1" noChangeArrowheads="1"/>
            </p:cNvPicPr>
            <p:nvPr/>
          </p:nvPicPr>
          <p:blipFill>
            <a:blip r:embed="rId16" cstate="screen"/>
            <a:srcRect/>
            <a:stretch>
              <a:fillRect/>
            </a:stretch>
          </p:blipFill>
          <p:spPr bwMode="auto">
            <a:xfrm>
              <a:off x="4848246" y="3676686"/>
              <a:ext cx="1171554" cy="1066800"/>
            </a:xfrm>
            <a:prstGeom prst="rect">
              <a:avLst/>
            </a:prstGeom>
            <a:noFill/>
          </p:spPr>
        </p:pic>
        <p:pic>
          <p:nvPicPr>
            <p:cNvPr id="87" name="Picture 4" descr="http://robotixgranada.files.wordpress.com/2013/11/lego-hungry-alligator.png"/>
            <p:cNvPicPr>
              <a:picLocks noChangeAspect="1" noChangeArrowheads="1"/>
            </p:cNvPicPr>
            <p:nvPr/>
          </p:nvPicPr>
          <p:blipFill>
            <a:blip r:embed="rId17" cstate="screen"/>
            <a:srcRect/>
            <a:stretch>
              <a:fillRect/>
            </a:stretch>
          </p:blipFill>
          <p:spPr bwMode="auto">
            <a:xfrm rot="21211647" flipH="1">
              <a:off x="1179831" y="4373370"/>
              <a:ext cx="1219200" cy="722376"/>
            </a:xfrm>
            <a:prstGeom prst="rect">
              <a:avLst/>
            </a:prstGeom>
            <a:noFill/>
          </p:spPr>
        </p:pic>
        <p:pic>
          <p:nvPicPr>
            <p:cNvPr id="88" name="Picture 4" descr="C:\Users\husmith\Documents\Hunter Drive\Graphics\Hardware\Charlie.png"/>
            <p:cNvPicPr>
              <a:picLocks noChangeAspect="1" noChangeArrowheads="1"/>
            </p:cNvPicPr>
            <p:nvPr/>
          </p:nvPicPr>
          <p:blipFill>
            <a:blip r:embed="rId18" cstate="screen"/>
            <a:srcRect/>
            <a:stretch>
              <a:fillRect/>
            </a:stretch>
          </p:blipFill>
          <p:spPr bwMode="auto">
            <a:xfrm>
              <a:off x="8686800" y="2812462"/>
              <a:ext cx="1295400" cy="2112452"/>
            </a:xfrm>
            <a:prstGeom prst="rect">
              <a:avLst/>
            </a:prstGeom>
            <a:noFill/>
          </p:spPr>
        </p:pic>
        <p:pic>
          <p:nvPicPr>
            <p:cNvPr id="89" name="Picture 5" descr="C:\Users\husmith\Documents\Hunter Drive\Graphics\Hardware\Vecna Bear CutOut.png"/>
            <p:cNvPicPr>
              <a:picLocks noChangeAspect="1" noChangeArrowheads="1"/>
            </p:cNvPicPr>
            <p:nvPr/>
          </p:nvPicPr>
          <p:blipFill>
            <a:blip r:embed="rId19" cstate="screen"/>
            <a:srcRect/>
            <a:stretch>
              <a:fillRect/>
            </a:stretch>
          </p:blipFill>
          <p:spPr bwMode="auto">
            <a:xfrm>
              <a:off x="10591800" y="2334114"/>
              <a:ext cx="1295400" cy="2619959"/>
            </a:xfrm>
            <a:prstGeom prst="rect">
              <a:avLst/>
            </a:prstGeom>
            <a:noFill/>
          </p:spPr>
        </p:pic>
        <p:sp>
          <p:nvSpPr>
            <p:cNvPr id="90" name="Right Arrow 89"/>
            <p:cNvSpPr/>
            <p:nvPr/>
          </p:nvSpPr>
          <p:spPr>
            <a:xfrm>
              <a:off x="8382000" y="4648200"/>
              <a:ext cx="349956" cy="260836"/>
            </a:xfrm>
            <a:prstGeom prst="rightArrow">
              <a:avLst/>
            </a:prstGeom>
            <a:solidFill>
              <a:srgbClr val="FFBB00"/>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2" name="Freeform 91"/>
            <p:cNvSpPr/>
            <p:nvPr/>
          </p:nvSpPr>
          <p:spPr>
            <a:xfrm>
              <a:off x="422263" y="2029314"/>
              <a:ext cx="11922137" cy="2542686"/>
            </a:xfrm>
            <a:custGeom>
              <a:avLst/>
              <a:gdLst>
                <a:gd name="connsiteX0" fmla="*/ 0 w 11451555"/>
                <a:gd name="connsiteY0" fmla="*/ 2392092 h 2635535"/>
                <a:gd name="connsiteX1" fmla="*/ 10584 w 11451555"/>
                <a:gd name="connsiteY1" fmla="*/ 1820531 h 2635535"/>
                <a:gd name="connsiteX2" fmla="*/ 2857597 w 11451555"/>
                <a:gd name="connsiteY2" fmla="*/ 1841699 h 2635535"/>
                <a:gd name="connsiteX3" fmla="*/ 2857597 w 11451555"/>
                <a:gd name="connsiteY3" fmla="*/ 1227800 h 2635535"/>
                <a:gd name="connsiteX4" fmla="*/ 5725777 w 11451555"/>
                <a:gd name="connsiteY4" fmla="*/ 1227800 h 2635535"/>
                <a:gd name="connsiteX5" fmla="*/ 5715194 w 11451555"/>
                <a:gd name="connsiteY5" fmla="*/ 677407 h 2635535"/>
                <a:gd name="connsiteX6" fmla="*/ 8636293 w 11451555"/>
                <a:gd name="connsiteY6" fmla="*/ 677407 h 2635535"/>
                <a:gd name="connsiteX7" fmla="*/ 8625709 w 11451555"/>
                <a:gd name="connsiteY7" fmla="*/ 0 h 2635535"/>
                <a:gd name="connsiteX8" fmla="*/ 11451555 w 11451555"/>
                <a:gd name="connsiteY8" fmla="*/ 21169 h 2635535"/>
                <a:gd name="connsiteX9" fmla="*/ 11440971 w 11451555"/>
                <a:gd name="connsiteY9" fmla="*/ 2635535 h 2635535"/>
                <a:gd name="connsiteX0" fmla="*/ 0 w 11451555"/>
                <a:gd name="connsiteY0" fmla="*/ 2392092 h 2635535"/>
                <a:gd name="connsiteX1" fmla="*/ 10584 w 11451555"/>
                <a:gd name="connsiteY1" fmla="*/ 1820531 h 2635535"/>
                <a:gd name="connsiteX2" fmla="*/ 2857597 w 11451555"/>
                <a:gd name="connsiteY2" fmla="*/ 1841699 h 2635535"/>
                <a:gd name="connsiteX3" fmla="*/ 2857597 w 11451555"/>
                <a:gd name="connsiteY3" fmla="*/ 1227800 h 2635535"/>
                <a:gd name="connsiteX4" fmla="*/ 5725777 w 11451555"/>
                <a:gd name="connsiteY4" fmla="*/ 1227800 h 2635535"/>
                <a:gd name="connsiteX5" fmla="*/ 5715194 w 11451555"/>
                <a:gd name="connsiteY5" fmla="*/ 624485 h 2635535"/>
                <a:gd name="connsiteX6" fmla="*/ 8636293 w 11451555"/>
                <a:gd name="connsiteY6" fmla="*/ 677407 h 2635535"/>
                <a:gd name="connsiteX7" fmla="*/ 8625709 w 11451555"/>
                <a:gd name="connsiteY7" fmla="*/ 0 h 2635535"/>
                <a:gd name="connsiteX8" fmla="*/ 11451555 w 11451555"/>
                <a:gd name="connsiteY8" fmla="*/ 21169 h 2635535"/>
                <a:gd name="connsiteX9" fmla="*/ 11440971 w 11451555"/>
                <a:gd name="connsiteY9" fmla="*/ 2635535 h 2635535"/>
                <a:gd name="connsiteX0" fmla="*/ 0 w 11451555"/>
                <a:gd name="connsiteY0" fmla="*/ 2392092 h 2635535"/>
                <a:gd name="connsiteX1" fmla="*/ 10584 w 11451555"/>
                <a:gd name="connsiteY1" fmla="*/ 1820531 h 2635535"/>
                <a:gd name="connsiteX2" fmla="*/ 2857597 w 11451555"/>
                <a:gd name="connsiteY2" fmla="*/ 1841699 h 2635535"/>
                <a:gd name="connsiteX3" fmla="*/ 2857597 w 11451555"/>
                <a:gd name="connsiteY3" fmla="*/ 1227800 h 2635535"/>
                <a:gd name="connsiteX4" fmla="*/ 5725777 w 11451555"/>
                <a:gd name="connsiteY4" fmla="*/ 1227800 h 2635535"/>
                <a:gd name="connsiteX5" fmla="*/ 5715194 w 11451555"/>
                <a:gd name="connsiteY5" fmla="*/ 624485 h 2635535"/>
                <a:gd name="connsiteX6" fmla="*/ 8615126 w 11451555"/>
                <a:gd name="connsiteY6" fmla="*/ 624485 h 2635535"/>
                <a:gd name="connsiteX7" fmla="*/ 8625709 w 11451555"/>
                <a:gd name="connsiteY7" fmla="*/ 0 h 2635535"/>
                <a:gd name="connsiteX8" fmla="*/ 11451555 w 11451555"/>
                <a:gd name="connsiteY8" fmla="*/ 21169 h 2635535"/>
                <a:gd name="connsiteX9" fmla="*/ 11440971 w 11451555"/>
                <a:gd name="connsiteY9" fmla="*/ 2635535 h 2635535"/>
                <a:gd name="connsiteX0" fmla="*/ 0 w 11451555"/>
                <a:gd name="connsiteY0" fmla="*/ 2623470 h 2635535"/>
                <a:gd name="connsiteX1" fmla="*/ 10584 w 11451555"/>
                <a:gd name="connsiteY1" fmla="*/ 1820531 h 2635535"/>
                <a:gd name="connsiteX2" fmla="*/ 2857597 w 11451555"/>
                <a:gd name="connsiteY2" fmla="*/ 1841699 h 2635535"/>
                <a:gd name="connsiteX3" fmla="*/ 2857597 w 11451555"/>
                <a:gd name="connsiteY3" fmla="*/ 1227800 h 2635535"/>
                <a:gd name="connsiteX4" fmla="*/ 5725777 w 11451555"/>
                <a:gd name="connsiteY4" fmla="*/ 1227800 h 2635535"/>
                <a:gd name="connsiteX5" fmla="*/ 5715194 w 11451555"/>
                <a:gd name="connsiteY5" fmla="*/ 624485 h 2635535"/>
                <a:gd name="connsiteX6" fmla="*/ 8615126 w 11451555"/>
                <a:gd name="connsiteY6" fmla="*/ 624485 h 2635535"/>
                <a:gd name="connsiteX7" fmla="*/ 8625709 w 11451555"/>
                <a:gd name="connsiteY7" fmla="*/ 0 h 2635535"/>
                <a:gd name="connsiteX8" fmla="*/ 11451555 w 11451555"/>
                <a:gd name="connsiteY8" fmla="*/ 21169 h 2635535"/>
                <a:gd name="connsiteX9" fmla="*/ 11440971 w 11451555"/>
                <a:gd name="connsiteY9" fmla="*/ 2635535 h 2635535"/>
                <a:gd name="connsiteX0" fmla="*/ 0 w 17204158"/>
                <a:gd name="connsiteY0" fmla="*/ 2623470 h 2623470"/>
                <a:gd name="connsiteX1" fmla="*/ 10584 w 17204158"/>
                <a:gd name="connsiteY1" fmla="*/ 1820531 h 2623470"/>
                <a:gd name="connsiteX2" fmla="*/ 2857597 w 17204158"/>
                <a:gd name="connsiteY2" fmla="*/ 1841699 h 2623470"/>
                <a:gd name="connsiteX3" fmla="*/ 2857597 w 17204158"/>
                <a:gd name="connsiteY3" fmla="*/ 1227800 h 2623470"/>
                <a:gd name="connsiteX4" fmla="*/ 5725777 w 17204158"/>
                <a:gd name="connsiteY4" fmla="*/ 1227800 h 2623470"/>
                <a:gd name="connsiteX5" fmla="*/ 5715194 w 17204158"/>
                <a:gd name="connsiteY5" fmla="*/ 624485 h 2623470"/>
                <a:gd name="connsiteX6" fmla="*/ 8615126 w 17204158"/>
                <a:gd name="connsiteY6" fmla="*/ 624485 h 2623470"/>
                <a:gd name="connsiteX7" fmla="*/ 8625709 w 17204158"/>
                <a:gd name="connsiteY7" fmla="*/ 0 h 2623470"/>
                <a:gd name="connsiteX8" fmla="*/ 11451555 w 17204158"/>
                <a:gd name="connsiteY8" fmla="*/ 21169 h 2623470"/>
                <a:gd name="connsiteX9" fmla="*/ 17204158 w 17204158"/>
                <a:gd name="connsiteY9" fmla="*/ 1325793 h 2623470"/>
                <a:gd name="connsiteX0" fmla="*/ 0 w 17204158"/>
                <a:gd name="connsiteY0" fmla="*/ 3246140 h 3246140"/>
                <a:gd name="connsiteX1" fmla="*/ 10584 w 17204158"/>
                <a:gd name="connsiteY1" fmla="*/ 2443201 h 3246140"/>
                <a:gd name="connsiteX2" fmla="*/ 2857597 w 17204158"/>
                <a:gd name="connsiteY2" fmla="*/ 2464369 h 3246140"/>
                <a:gd name="connsiteX3" fmla="*/ 2857597 w 17204158"/>
                <a:gd name="connsiteY3" fmla="*/ 1850470 h 3246140"/>
                <a:gd name="connsiteX4" fmla="*/ 5725777 w 17204158"/>
                <a:gd name="connsiteY4" fmla="*/ 1850470 h 3246140"/>
                <a:gd name="connsiteX5" fmla="*/ 5715194 w 17204158"/>
                <a:gd name="connsiteY5" fmla="*/ 1247155 h 3246140"/>
                <a:gd name="connsiteX6" fmla="*/ 8615126 w 17204158"/>
                <a:gd name="connsiteY6" fmla="*/ 1247155 h 3246140"/>
                <a:gd name="connsiteX7" fmla="*/ 8625709 w 17204158"/>
                <a:gd name="connsiteY7" fmla="*/ 622670 h 3246140"/>
                <a:gd name="connsiteX8" fmla="*/ 11451555 w 17204158"/>
                <a:gd name="connsiteY8" fmla="*/ 643839 h 3246140"/>
                <a:gd name="connsiteX9" fmla="*/ 11487386 w 17204158"/>
                <a:gd name="connsiteY9" fmla="*/ 0 h 3246140"/>
                <a:gd name="connsiteX10" fmla="*/ 17204158 w 17204158"/>
                <a:gd name="connsiteY10" fmla="*/ 1948463 h 3246140"/>
                <a:gd name="connsiteX0" fmla="*/ 0 w 17204158"/>
                <a:gd name="connsiteY0" fmla="*/ 3246140 h 3246140"/>
                <a:gd name="connsiteX1" fmla="*/ 10584 w 17204158"/>
                <a:gd name="connsiteY1" fmla="*/ 2443201 h 3246140"/>
                <a:gd name="connsiteX2" fmla="*/ 2857597 w 17204158"/>
                <a:gd name="connsiteY2" fmla="*/ 2464369 h 3246140"/>
                <a:gd name="connsiteX3" fmla="*/ 2857597 w 17204158"/>
                <a:gd name="connsiteY3" fmla="*/ 1850470 h 3246140"/>
                <a:gd name="connsiteX4" fmla="*/ 5725777 w 17204158"/>
                <a:gd name="connsiteY4" fmla="*/ 1850470 h 3246140"/>
                <a:gd name="connsiteX5" fmla="*/ 5715194 w 17204158"/>
                <a:gd name="connsiteY5" fmla="*/ 1247155 h 3246140"/>
                <a:gd name="connsiteX6" fmla="*/ 8615126 w 17204158"/>
                <a:gd name="connsiteY6" fmla="*/ 1247155 h 3246140"/>
                <a:gd name="connsiteX7" fmla="*/ 8625709 w 17204158"/>
                <a:gd name="connsiteY7" fmla="*/ 622670 h 3246140"/>
                <a:gd name="connsiteX8" fmla="*/ 11451555 w 17204158"/>
                <a:gd name="connsiteY8" fmla="*/ 643839 h 3246140"/>
                <a:gd name="connsiteX9" fmla="*/ 11487386 w 17204158"/>
                <a:gd name="connsiteY9" fmla="*/ 0 h 3246140"/>
                <a:gd name="connsiteX10" fmla="*/ 14455710 w 17204158"/>
                <a:gd name="connsiteY10" fmla="*/ 108248 h 3246140"/>
                <a:gd name="connsiteX11" fmla="*/ 17204158 w 17204158"/>
                <a:gd name="connsiteY11" fmla="*/ 1948463 h 3246140"/>
                <a:gd name="connsiteX0" fmla="*/ 0 w 17204158"/>
                <a:gd name="connsiteY0" fmla="*/ 3787380 h 3787380"/>
                <a:gd name="connsiteX1" fmla="*/ 10584 w 17204158"/>
                <a:gd name="connsiteY1" fmla="*/ 2984441 h 3787380"/>
                <a:gd name="connsiteX2" fmla="*/ 2857597 w 17204158"/>
                <a:gd name="connsiteY2" fmla="*/ 3005609 h 3787380"/>
                <a:gd name="connsiteX3" fmla="*/ 2857597 w 17204158"/>
                <a:gd name="connsiteY3" fmla="*/ 2391710 h 3787380"/>
                <a:gd name="connsiteX4" fmla="*/ 5725777 w 17204158"/>
                <a:gd name="connsiteY4" fmla="*/ 2391710 h 3787380"/>
                <a:gd name="connsiteX5" fmla="*/ 5715194 w 17204158"/>
                <a:gd name="connsiteY5" fmla="*/ 1788395 h 3787380"/>
                <a:gd name="connsiteX6" fmla="*/ 8615126 w 17204158"/>
                <a:gd name="connsiteY6" fmla="*/ 1788395 h 3787380"/>
                <a:gd name="connsiteX7" fmla="*/ 8625709 w 17204158"/>
                <a:gd name="connsiteY7" fmla="*/ 1163910 h 3787380"/>
                <a:gd name="connsiteX8" fmla="*/ 11451555 w 17204158"/>
                <a:gd name="connsiteY8" fmla="*/ 1185079 h 3787380"/>
                <a:gd name="connsiteX9" fmla="*/ 11487386 w 17204158"/>
                <a:gd name="connsiteY9" fmla="*/ 541240 h 3787380"/>
                <a:gd name="connsiteX10" fmla="*/ 14455710 w 17204158"/>
                <a:gd name="connsiteY10" fmla="*/ 649488 h 3787380"/>
                <a:gd name="connsiteX11" fmla="*/ 14345772 w 17204158"/>
                <a:gd name="connsiteY11" fmla="*/ 0 h 3787380"/>
                <a:gd name="connsiteX12" fmla="*/ 17204158 w 17204158"/>
                <a:gd name="connsiteY12" fmla="*/ 2489703 h 3787380"/>
                <a:gd name="connsiteX0" fmla="*/ 0 w 17204158"/>
                <a:gd name="connsiteY0" fmla="*/ 3787380 h 3787380"/>
                <a:gd name="connsiteX1" fmla="*/ 10584 w 17204158"/>
                <a:gd name="connsiteY1" fmla="*/ 2984441 h 3787380"/>
                <a:gd name="connsiteX2" fmla="*/ 2857597 w 17204158"/>
                <a:gd name="connsiteY2" fmla="*/ 3005609 h 3787380"/>
                <a:gd name="connsiteX3" fmla="*/ 2857597 w 17204158"/>
                <a:gd name="connsiteY3" fmla="*/ 2391710 h 3787380"/>
                <a:gd name="connsiteX4" fmla="*/ 5725777 w 17204158"/>
                <a:gd name="connsiteY4" fmla="*/ 2391710 h 3787380"/>
                <a:gd name="connsiteX5" fmla="*/ 5715194 w 17204158"/>
                <a:gd name="connsiteY5" fmla="*/ 1788395 h 3787380"/>
                <a:gd name="connsiteX6" fmla="*/ 8615126 w 17204158"/>
                <a:gd name="connsiteY6" fmla="*/ 1788395 h 3787380"/>
                <a:gd name="connsiteX7" fmla="*/ 8625709 w 17204158"/>
                <a:gd name="connsiteY7" fmla="*/ 1163910 h 3787380"/>
                <a:gd name="connsiteX8" fmla="*/ 11451555 w 17204158"/>
                <a:gd name="connsiteY8" fmla="*/ 1185079 h 3787380"/>
                <a:gd name="connsiteX9" fmla="*/ 11487386 w 17204158"/>
                <a:gd name="connsiteY9" fmla="*/ 541240 h 3787380"/>
                <a:gd name="connsiteX10" fmla="*/ 14455710 w 17204158"/>
                <a:gd name="connsiteY10" fmla="*/ 649488 h 3787380"/>
                <a:gd name="connsiteX11" fmla="*/ 14345772 w 17204158"/>
                <a:gd name="connsiteY11" fmla="*/ 0 h 3787380"/>
                <a:gd name="connsiteX12" fmla="*/ 17204158 w 17204158"/>
                <a:gd name="connsiteY12" fmla="*/ 0 h 3787380"/>
                <a:gd name="connsiteX13" fmla="*/ 17204158 w 17204158"/>
                <a:gd name="connsiteY13" fmla="*/ 2489703 h 3787380"/>
                <a:gd name="connsiteX0" fmla="*/ 0 w 17204158"/>
                <a:gd name="connsiteY0" fmla="*/ 3787380 h 3787380"/>
                <a:gd name="connsiteX1" fmla="*/ 10584 w 17204158"/>
                <a:gd name="connsiteY1" fmla="*/ 2984441 h 3787380"/>
                <a:gd name="connsiteX2" fmla="*/ 2857597 w 17204158"/>
                <a:gd name="connsiteY2" fmla="*/ 3005609 h 3787380"/>
                <a:gd name="connsiteX3" fmla="*/ 2857597 w 17204158"/>
                <a:gd name="connsiteY3" fmla="*/ 2391710 h 3787380"/>
                <a:gd name="connsiteX4" fmla="*/ 5725777 w 17204158"/>
                <a:gd name="connsiteY4" fmla="*/ 2391710 h 3787380"/>
                <a:gd name="connsiteX5" fmla="*/ 5715194 w 17204158"/>
                <a:gd name="connsiteY5" fmla="*/ 1788395 h 3787380"/>
                <a:gd name="connsiteX6" fmla="*/ 8615126 w 17204158"/>
                <a:gd name="connsiteY6" fmla="*/ 1788395 h 3787380"/>
                <a:gd name="connsiteX7" fmla="*/ 8625709 w 17204158"/>
                <a:gd name="connsiteY7" fmla="*/ 1163910 h 3787380"/>
                <a:gd name="connsiteX8" fmla="*/ 11451555 w 17204158"/>
                <a:gd name="connsiteY8" fmla="*/ 1185079 h 3787380"/>
                <a:gd name="connsiteX9" fmla="*/ 11487386 w 17204158"/>
                <a:gd name="connsiteY9" fmla="*/ 541240 h 3787380"/>
                <a:gd name="connsiteX10" fmla="*/ 14345772 w 17204158"/>
                <a:gd name="connsiteY10" fmla="*/ 649488 h 3787380"/>
                <a:gd name="connsiteX11" fmla="*/ 14345772 w 17204158"/>
                <a:gd name="connsiteY11" fmla="*/ 0 h 3787380"/>
                <a:gd name="connsiteX12" fmla="*/ 17204158 w 17204158"/>
                <a:gd name="connsiteY12" fmla="*/ 0 h 3787380"/>
                <a:gd name="connsiteX13" fmla="*/ 17204158 w 17204158"/>
                <a:gd name="connsiteY13" fmla="*/ 2489703 h 3787380"/>
                <a:gd name="connsiteX0" fmla="*/ 0 w 17204158"/>
                <a:gd name="connsiteY0" fmla="*/ 3787380 h 3787380"/>
                <a:gd name="connsiteX1" fmla="*/ 10584 w 17204158"/>
                <a:gd name="connsiteY1" fmla="*/ 2984441 h 3787380"/>
                <a:gd name="connsiteX2" fmla="*/ 2857597 w 17204158"/>
                <a:gd name="connsiteY2" fmla="*/ 3005609 h 3787380"/>
                <a:gd name="connsiteX3" fmla="*/ 2857597 w 17204158"/>
                <a:gd name="connsiteY3" fmla="*/ 2391710 h 3787380"/>
                <a:gd name="connsiteX4" fmla="*/ 5725777 w 17204158"/>
                <a:gd name="connsiteY4" fmla="*/ 2391710 h 3787380"/>
                <a:gd name="connsiteX5" fmla="*/ 5715194 w 17204158"/>
                <a:gd name="connsiteY5" fmla="*/ 1788395 h 3787380"/>
                <a:gd name="connsiteX6" fmla="*/ 8615126 w 17204158"/>
                <a:gd name="connsiteY6" fmla="*/ 1788395 h 3787380"/>
                <a:gd name="connsiteX7" fmla="*/ 8625709 w 17204158"/>
                <a:gd name="connsiteY7" fmla="*/ 1163910 h 3787380"/>
                <a:gd name="connsiteX8" fmla="*/ 11451555 w 17204158"/>
                <a:gd name="connsiteY8" fmla="*/ 1185079 h 3787380"/>
                <a:gd name="connsiteX9" fmla="*/ 11487386 w 17204158"/>
                <a:gd name="connsiteY9" fmla="*/ 649488 h 3787380"/>
                <a:gd name="connsiteX10" fmla="*/ 14345772 w 17204158"/>
                <a:gd name="connsiteY10" fmla="*/ 649488 h 3787380"/>
                <a:gd name="connsiteX11" fmla="*/ 14345772 w 17204158"/>
                <a:gd name="connsiteY11" fmla="*/ 0 h 3787380"/>
                <a:gd name="connsiteX12" fmla="*/ 17204158 w 17204158"/>
                <a:gd name="connsiteY12" fmla="*/ 0 h 3787380"/>
                <a:gd name="connsiteX13" fmla="*/ 17204158 w 17204158"/>
                <a:gd name="connsiteY13" fmla="*/ 2489703 h 3787380"/>
                <a:gd name="connsiteX0" fmla="*/ 0 w 17204158"/>
                <a:gd name="connsiteY0" fmla="*/ 3787380 h 3787380"/>
                <a:gd name="connsiteX1" fmla="*/ 10584 w 17204158"/>
                <a:gd name="connsiteY1" fmla="*/ 2984441 h 3787380"/>
                <a:gd name="connsiteX2" fmla="*/ 2857597 w 17204158"/>
                <a:gd name="connsiteY2" fmla="*/ 3005609 h 3787380"/>
                <a:gd name="connsiteX3" fmla="*/ 2857597 w 17204158"/>
                <a:gd name="connsiteY3" fmla="*/ 2391710 h 3787380"/>
                <a:gd name="connsiteX4" fmla="*/ 5725777 w 17204158"/>
                <a:gd name="connsiteY4" fmla="*/ 2391710 h 3787380"/>
                <a:gd name="connsiteX5" fmla="*/ 5715194 w 17204158"/>
                <a:gd name="connsiteY5" fmla="*/ 1788395 h 3787380"/>
                <a:gd name="connsiteX6" fmla="*/ 8615126 w 17204158"/>
                <a:gd name="connsiteY6" fmla="*/ 1788395 h 3787380"/>
                <a:gd name="connsiteX7" fmla="*/ 8625709 w 17204158"/>
                <a:gd name="connsiteY7" fmla="*/ 1163910 h 3787380"/>
                <a:gd name="connsiteX8" fmla="*/ 11506524 w 17204158"/>
                <a:gd name="connsiteY8" fmla="*/ 1198610 h 3787380"/>
                <a:gd name="connsiteX9" fmla="*/ 11487386 w 17204158"/>
                <a:gd name="connsiteY9" fmla="*/ 649488 h 3787380"/>
                <a:gd name="connsiteX10" fmla="*/ 14345772 w 17204158"/>
                <a:gd name="connsiteY10" fmla="*/ 649488 h 3787380"/>
                <a:gd name="connsiteX11" fmla="*/ 14345772 w 17204158"/>
                <a:gd name="connsiteY11" fmla="*/ 0 h 3787380"/>
                <a:gd name="connsiteX12" fmla="*/ 17204158 w 17204158"/>
                <a:gd name="connsiteY12" fmla="*/ 0 h 3787380"/>
                <a:gd name="connsiteX13" fmla="*/ 17204158 w 17204158"/>
                <a:gd name="connsiteY13" fmla="*/ 2489703 h 3787380"/>
                <a:gd name="connsiteX0" fmla="*/ 0 w 17204158"/>
                <a:gd name="connsiteY0" fmla="*/ 3787380 h 3787380"/>
                <a:gd name="connsiteX1" fmla="*/ 10584 w 17204158"/>
                <a:gd name="connsiteY1" fmla="*/ 2984441 h 3787380"/>
                <a:gd name="connsiteX2" fmla="*/ 2857597 w 17204158"/>
                <a:gd name="connsiteY2" fmla="*/ 3005609 h 3787380"/>
                <a:gd name="connsiteX3" fmla="*/ 2857597 w 17204158"/>
                <a:gd name="connsiteY3" fmla="*/ 2391710 h 3787380"/>
                <a:gd name="connsiteX4" fmla="*/ 5725777 w 17204158"/>
                <a:gd name="connsiteY4" fmla="*/ 2391710 h 3787380"/>
                <a:gd name="connsiteX5" fmla="*/ 5715194 w 17204158"/>
                <a:gd name="connsiteY5" fmla="*/ 1788395 h 3787380"/>
                <a:gd name="connsiteX6" fmla="*/ 8615126 w 17204158"/>
                <a:gd name="connsiteY6" fmla="*/ 1788395 h 3787380"/>
                <a:gd name="connsiteX7" fmla="*/ 8625709 w 17204158"/>
                <a:gd name="connsiteY7" fmla="*/ 1163910 h 3787380"/>
                <a:gd name="connsiteX8" fmla="*/ 11506524 w 17204158"/>
                <a:gd name="connsiteY8" fmla="*/ 1198610 h 3787380"/>
                <a:gd name="connsiteX9" fmla="*/ 11501128 w 17204158"/>
                <a:gd name="connsiteY9" fmla="*/ 663019 h 3787380"/>
                <a:gd name="connsiteX10" fmla="*/ 14345772 w 17204158"/>
                <a:gd name="connsiteY10" fmla="*/ 649488 h 3787380"/>
                <a:gd name="connsiteX11" fmla="*/ 14345772 w 17204158"/>
                <a:gd name="connsiteY11" fmla="*/ 0 h 3787380"/>
                <a:gd name="connsiteX12" fmla="*/ 17204158 w 17204158"/>
                <a:gd name="connsiteY12" fmla="*/ 0 h 3787380"/>
                <a:gd name="connsiteX13" fmla="*/ 17204158 w 17204158"/>
                <a:gd name="connsiteY13" fmla="*/ 2489703 h 3787380"/>
                <a:gd name="connsiteX0" fmla="*/ 0 w 17204158"/>
                <a:gd name="connsiteY0" fmla="*/ 3787380 h 3787380"/>
                <a:gd name="connsiteX1" fmla="*/ 10584 w 17204158"/>
                <a:gd name="connsiteY1" fmla="*/ 2984441 h 3787380"/>
                <a:gd name="connsiteX2" fmla="*/ 2857597 w 17204158"/>
                <a:gd name="connsiteY2" fmla="*/ 3005609 h 3787380"/>
                <a:gd name="connsiteX3" fmla="*/ 2857597 w 17204158"/>
                <a:gd name="connsiteY3" fmla="*/ 2391710 h 3787380"/>
                <a:gd name="connsiteX4" fmla="*/ 5725777 w 17204158"/>
                <a:gd name="connsiteY4" fmla="*/ 2391710 h 3787380"/>
                <a:gd name="connsiteX5" fmla="*/ 5715194 w 17204158"/>
                <a:gd name="connsiteY5" fmla="*/ 1788395 h 3787380"/>
                <a:gd name="connsiteX6" fmla="*/ 8615126 w 17204158"/>
                <a:gd name="connsiteY6" fmla="*/ 1788395 h 3787380"/>
                <a:gd name="connsiteX7" fmla="*/ 8625709 w 17204158"/>
                <a:gd name="connsiteY7" fmla="*/ 1163910 h 3787380"/>
                <a:gd name="connsiteX8" fmla="*/ 11506524 w 17204158"/>
                <a:gd name="connsiteY8" fmla="*/ 1198610 h 3787380"/>
                <a:gd name="connsiteX9" fmla="*/ 11501128 w 17204158"/>
                <a:gd name="connsiteY9" fmla="*/ 663019 h 3787380"/>
                <a:gd name="connsiteX10" fmla="*/ 14345772 w 17204158"/>
                <a:gd name="connsiteY10" fmla="*/ 649488 h 3787380"/>
                <a:gd name="connsiteX11" fmla="*/ 14345772 w 17204158"/>
                <a:gd name="connsiteY11" fmla="*/ 0 h 3787380"/>
                <a:gd name="connsiteX12" fmla="*/ 17204158 w 17204158"/>
                <a:gd name="connsiteY12" fmla="*/ 0 h 3787380"/>
                <a:gd name="connsiteX13" fmla="*/ 17204158 w 17204158"/>
                <a:gd name="connsiteY13" fmla="*/ 3355687 h 3787380"/>
                <a:gd name="connsiteX0" fmla="*/ 0 w 17204158"/>
                <a:gd name="connsiteY0" fmla="*/ 3787380 h 3787380"/>
                <a:gd name="connsiteX1" fmla="*/ 10584 w 17204158"/>
                <a:gd name="connsiteY1" fmla="*/ 2984441 h 3787380"/>
                <a:gd name="connsiteX2" fmla="*/ 2857597 w 17204158"/>
                <a:gd name="connsiteY2" fmla="*/ 3005609 h 3787380"/>
                <a:gd name="connsiteX3" fmla="*/ 2857597 w 17204158"/>
                <a:gd name="connsiteY3" fmla="*/ 2391710 h 3787380"/>
                <a:gd name="connsiteX4" fmla="*/ 5725777 w 17204158"/>
                <a:gd name="connsiteY4" fmla="*/ 2391710 h 3787380"/>
                <a:gd name="connsiteX5" fmla="*/ 5715194 w 17204158"/>
                <a:gd name="connsiteY5" fmla="*/ 1788395 h 3787380"/>
                <a:gd name="connsiteX6" fmla="*/ 8615126 w 17204158"/>
                <a:gd name="connsiteY6" fmla="*/ 1788395 h 3787380"/>
                <a:gd name="connsiteX7" fmla="*/ 8625709 w 17204158"/>
                <a:gd name="connsiteY7" fmla="*/ 1163910 h 3787380"/>
                <a:gd name="connsiteX8" fmla="*/ 11506524 w 17204158"/>
                <a:gd name="connsiteY8" fmla="*/ 1198610 h 3787380"/>
                <a:gd name="connsiteX9" fmla="*/ 11501128 w 17204158"/>
                <a:gd name="connsiteY9" fmla="*/ 663019 h 3787380"/>
                <a:gd name="connsiteX10" fmla="*/ 14345772 w 17204158"/>
                <a:gd name="connsiteY10" fmla="*/ 649488 h 3787380"/>
                <a:gd name="connsiteX11" fmla="*/ 14345772 w 17204158"/>
                <a:gd name="connsiteY11" fmla="*/ 0 h 3787380"/>
                <a:gd name="connsiteX12" fmla="*/ 17204158 w 17204158"/>
                <a:gd name="connsiteY12" fmla="*/ 0 h 3787380"/>
                <a:gd name="connsiteX13" fmla="*/ 17204158 w 17204158"/>
                <a:gd name="connsiteY13" fmla="*/ 3612081 h 3787380"/>
                <a:gd name="connsiteX0" fmla="*/ 40950 w 17193574"/>
                <a:gd name="connsiteY0" fmla="*/ 3530291 h 3612081"/>
                <a:gd name="connsiteX1" fmla="*/ 0 w 17193574"/>
                <a:gd name="connsiteY1" fmla="*/ 2984441 h 3612081"/>
                <a:gd name="connsiteX2" fmla="*/ 2847013 w 17193574"/>
                <a:gd name="connsiteY2" fmla="*/ 3005609 h 3612081"/>
                <a:gd name="connsiteX3" fmla="*/ 2847013 w 17193574"/>
                <a:gd name="connsiteY3" fmla="*/ 2391710 h 3612081"/>
                <a:gd name="connsiteX4" fmla="*/ 5715193 w 17193574"/>
                <a:gd name="connsiteY4" fmla="*/ 2391710 h 3612081"/>
                <a:gd name="connsiteX5" fmla="*/ 5704610 w 17193574"/>
                <a:gd name="connsiteY5" fmla="*/ 1788395 h 3612081"/>
                <a:gd name="connsiteX6" fmla="*/ 8604542 w 17193574"/>
                <a:gd name="connsiteY6" fmla="*/ 1788395 h 3612081"/>
                <a:gd name="connsiteX7" fmla="*/ 8615125 w 17193574"/>
                <a:gd name="connsiteY7" fmla="*/ 1163910 h 3612081"/>
                <a:gd name="connsiteX8" fmla="*/ 11495940 w 17193574"/>
                <a:gd name="connsiteY8" fmla="*/ 1198610 h 3612081"/>
                <a:gd name="connsiteX9" fmla="*/ 11490544 w 17193574"/>
                <a:gd name="connsiteY9" fmla="*/ 663019 h 3612081"/>
                <a:gd name="connsiteX10" fmla="*/ 14335188 w 17193574"/>
                <a:gd name="connsiteY10" fmla="*/ 649488 h 3612081"/>
                <a:gd name="connsiteX11" fmla="*/ 14335188 w 17193574"/>
                <a:gd name="connsiteY11" fmla="*/ 0 h 3612081"/>
                <a:gd name="connsiteX12" fmla="*/ 17193574 w 17193574"/>
                <a:gd name="connsiteY12" fmla="*/ 0 h 3612081"/>
                <a:gd name="connsiteX13" fmla="*/ 17193574 w 17193574"/>
                <a:gd name="connsiteY13" fmla="*/ 3612081 h 3612081"/>
                <a:gd name="connsiteX0" fmla="*/ 0 w 17200721"/>
                <a:gd name="connsiteY0" fmla="*/ 3577650 h 3612081"/>
                <a:gd name="connsiteX1" fmla="*/ 7147 w 17200721"/>
                <a:gd name="connsiteY1" fmla="*/ 2984441 h 3612081"/>
                <a:gd name="connsiteX2" fmla="*/ 2854160 w 17200721"/>
                <a:gd name="connsiteY2" fmla="*/ 3005609 h 3612081"/>
                <a:gd name="connsiteX3" fmla="*/ 2854160 w 17200721"/>
                <a:gd name="connsiteY3" fmla="*/ 2391710 h 3612081"/>
                <a:gd name="connsiteX4" fmla="*/ 5722340 w 17200721"/>
                <a:gd name="connsiteY4" fmla="*/ 2391710 h 3612081"/>
                <a:gd name="connsiteX5" fmla="*/ 5711757 w 17200721"/>
                <a:gd name="connsiteY5" fmla="*/ 1788395 h 3612081"/>
                <a:gd name="connsiteX6" fmla="*/ 8611689 w 17200721"/>
                <a:gd name="connsiteY6" fmla="*/ 1788395 h 3612081"/>
                <a:gd name="connsiteX7" fmla="*/ 8622272 w 17200721"/>
                <a:gd name="connsiteY7" fmla="*/ 1163910 h 3612081"/>
                <a:gd name="connsiteX8" fmla="*/ 11503087 w 17200721"/>
                <a:gd name="connsiteY8" fmla="*/ 1198610 h 3612081"/>
                <a:gd name="connsiteX9" fmla="*/ 11497691 w 17200721"/>
                <a:gd name="connsiteY9" fmla="*/ 663019 h 3612081"/>
                <a:gd name="connsiteX10" fmla="*/ 14342335 w 17200721"/>
                <a:gd name="connsiteY10" fmla="*/ 649488 h 3612081"/>
                <a:gd name="connsiteX11" fmla="*/ 14342335 w 17200721"/>
                <a:gd name="connsiteY11" fmla="*/ 0 h 3612081"/>
                <a:gd name="connsiteX12" fmla="*/ 17200721 w 17200721"/>
                <a:gd name="connsiteY12" fmla="*/ 0 h 3612081"/>
                <a:gd name="connsiteX13" fmla="*/ 17200721 w 17200721"/>
                <a:gd name="connsiteY13" fmla="*/ 3612081 h 3612081"/>
                <a:gd name="connsiteX0" fmla="*/ 0 w 17200721"/>
                <a:gd name="connsiteY0" fmla="*/ 3577650 h 3612081"/>
                <a:gd name="connsiteX1" fmla="*/ 7147 w 17200721"/>
                <a:gd name="connsiteY1" fmla="*/ 2984441 h 3612081"/>
                <a:gd name="connsiteX2" fmla="*/ 2854160 w 17200721"/>
                <a:gd name="connsiteY2" fmla="*/ 3005609 h 3612081"/>
                <a:gd name="connsiteX3" fmla="*/ 2854160 w 17200721"/>
                <a:gd name="connsiteY3" fmla="*/ 2391710 h 3612081"/>
                <a:gd name="connsiteX4" fmla="*/ 5722340 w 17200721"/>
                <a:gd name="connsiteY4" fmla="*/ 2391710 h 3612081"/>
                <a:gd name="connsiteX5" fmla="*/ 5711757 w 17200721"/>
                <a:gd name="connsiteY5" fmla="*/ 1788395 h 3612081"/>
                <a:gd name="connsiteX6" fmla="*/ 8611689 w 17200721"/>
                <a:gd name="connsiteY6" fmla="*/ 1788395 h 3612081"/>
                <a:gd name="connsiteX7" fmla="*/ 8622272 w 17200721"/>
                <a:gd name="connsiteY7" fmla="*/ 1163910 h 3612081"/>
                <a:gd name="connsiteX8" fmla="*/ 11516830 w 17200721"/>
                <a:gd name="connsiteY8" fmla="*/ 1171548 h 3612081"/>
                <a:gd name="connsiteX9" fmla="*/ 11497691 w 17200721"/>
                <a:gd name="connsiteY9" fmla="*/ 663019 h 3612081"/>
                <a:gd name="connsiteX10" fmla="*/ 14342335 w 17200721"/>
                <a:gd name="connsiteY10" fmla="*/ 649488 h 3612081"/>
                <a:gd name="connsiteX11" fmla="*/ 14342335 w 17200721"/>
                <a:gd name="connsiteY11" fmla="*/ 0 h 3612081"/>
                <a:gd name="connsiteX12" fmla="*/ 17200721 w 17200721"/>
                <a:gd name="connsiteY12" fmla="*/ 0 h 3612081"/>
                <a:gd name="connsiteX13" fmla="*/ 17200721 w 17200721"/>
                <a:gd name="connsiteY13" fmla="*/ 3612081 h 3612081"/>
                <a:gd name="connsiteX0" fmla="*/ 0 w 17200721"/>
                <a:gd name="connsiteY0" fmla="*/ 3577650 h 3612081"/>
                <a:gd name="connsiteX1" fmla="*/ 7147 w 17200721"/>
                <a:gd name="connsiteY1" fmla="*/ 2984441 h 3612081"/>
                <a:gd name="connsiteX2" fmla="*/ 2854160 w 17200721"/>
                <a:gd name="connsiteY2" fmla="*/ 3005609 h 3612081"/>
                <a:gd name="connsiteX3" fmla="*/ 2854160 w 17200721"/>
                <a:gd name="connsiteY3" fmla="*/ 2391710 h 3612081"/>
                <a:gd name="connsiteX4" fmla="*/ 5722340 w 17200721"/>
                <a:gd name="connsiteY4" fmla="*/ 2391710 h 3612081"/>
                <a:gd name="connsiteX5" fmla="*/ 5711757 w 17200721"/>
                <a:gd name="connsiteY5" fmla="*/ 1788395 h 3612081"/>
                <a:gd name="connsiteX6" fmla="*/ 8611689 w 17200721"/>
                <a:gd name="connsiteY6" fmla="*/ 1788395 h 3612081"/>
                <a:gd name="connsiteX7" fmla="*/ 8622272 w 17200721"/>
                <a:gd name="connsiteY7" fmla="*/ 1163910 h 3612081"/>
                <a:gd name="connsiteX8" fmla="*/ 11503087 w 17200721"/>
                <a:gd name="connsiteY8" fmla="*/ 1178313 h 3612081"/>
                <a:gd name="connsiteX9" fmla="*/ 11497691 w 17200721"/>
                <a:gd name="connsiteY9" fmla="*/ 663019 h 3612081"/>
                <a:gd name="connsiteX10" fmla="*/ 14342335 w 17200721"/>
                <a:gd name="connsiteY10" fmla="*/ 649488 h 3612081"/>
                <a:gd name="connsiteX11" fmla="*/ 14342335 w 17200721"/>
                <a:gd name="connsiteY11" fmla="*/ 0 h 3612081"/>
                <a:gd name="connsiteX12" fmla="*/ 17200721 w 17200721"/>
                <a:gd name="connsiteY12" fmla="*/ 0 h 3612081"/>
                <a:gd name="connsiteX13" fmla="*/ 17200721 w 17200721"/>
                <a:gd name="connsiteY13" fmla="*/ 3612081 h 3612081"/>
                <a:gd name="connsiteX0" fmla="*/ 0 w 17200721"/>
                <a:gd name="connsiteY0" fmla="*/ 3577650 h 3612081"/>
                <a:gd name="connsiteX1" fmla="*/ 7147 w 17200721"/>
                <a:gd name="connsiteY1" fmla="*/ 2984441 h 3612081"/>
                <a:gd name="connsiteX2" fmla="*/ 2854160 w 17200721"/>
                <a:gd name="connsiteY2" fmla="*/ 3005609 h 3612081"/>
                <a:gd name="connsiteX3" fmla="*/ 2854160 w 17200721"/>
                <a:gd name="connsiteY3" fmla="*/ 2391710 h 3612081"/>
                <a:gd name="connsiteX4" fmla="*/ 5722340 w 17200721"/>
                <a:gd name="connsiteY4" fmla="*/ 2391710 h 3612081"/>
                <a:gd name="connsiteX5" fmla="*/ 5711757 w 17200721"/>
                <a:gd name="connsiteY5" fmla="*/ 1788395 h 3612081"/>
                <a:gd name="connsiteX6" fmla="*/ 8620851 w 17200721"/>
                <a:gd name="connsiteY6" fmla="*/ 1788396 h 3612081"/>
                <a:gd name="connsiteX7" fmla="*/ 8622272 w 17200721"/>
                <a:gd name="connsiteY7" fmla="*/ 1163910 h 3612081"/>
                <a:gd name="connsiteX8" fmla="*/ 11503087 w 17200721"/>
                <a:gd name="connsiteY8" fmla="*/ 1178313 h 3612081"/>
                <a:gd name="connsiteX9" fmla="*/ 11497691 w 17200721"/>
                <a:gd name="connsiteY9" fmla="*/ 663019 h 3612081"/>
                <a:gd name="connsiteX10" fmla="*/ 14342335 w 17200721"/>
                <a:gd name="connsiteY10" fmla="*/ 649488 h 3612081"/>
                <a:gd name="connsiteX11" fmla="*/ 14342335 w 17200721"/>
                <a:gd name="connsiteY11" fmla="*/ 0 h 3612081"/>
                <a:gd name="connsiteX12" fmla="*/ 17200721 w 17200721"/>
                <a:gd name="connsiteY12" fmla="*/ 0 h 3612081"/>
                <a:gd name="connsiteX13" fmla="*/ 17200721 w 17200721"/>
                <a:gd name="connsiteY13" fmla="*/ 3612081 h 3612081"/>
                <a:gd name="connsiteX0" fmla="*/ 0 w 17200721"/>
                <a:gd name="connsiteY0" fmla="*/ 3577650 h 3612081"/>
                <a:gd name="connsiteX1" fmla="*/ 7147 w 17200721"/>
                <a:gd name="connsiteY1" fmla="*/ 2984441 h 3612081"/>
                <a:gd name="connsiteX2" fmla="*/ 2854160 w 17200721"/>
                <a:gd name="connsiteY2" fmla="*/ 3005609 h 3612081"/>
                <a:gd name="connsiteX3" fmla="*/ 2854160 w 17200721"/>
                <a:gd name="connsiteY3" fmla="*/ 2391710 h 3612081"/>
                <a:gd name="connsiteX4" fmla="*/ 5722340 w 17200721"/>
                <a:gd name="connsiteY4" fmla="*/ 2391710 h 3612081"/>
                <a:gd name="connsiteX5" fmla="*/ 5711757 w 17200721"/>
                <a:gd name="connsiteY5" fmla="*/ 1788395 h 3612081"/>
                <a:gd name="connsiteX6" fmla="*/ 8620851 w 17200721"/>
                <a:gd name="connsiteY6" fmla="*/ 1788396 h 3612081"/>
                <a:gd name="connsiteX7" fmla="*/ 8622272 w 17200721"/>
                <a:gd name="connsiteY7" fmla="*/ 1163910 h 3612081"/>
                <a:gd name="connsiteX8" fmla="*/ 11503087 w 17200721"/>
                <a:gd name="connsiteY8" fmla="*/ 1178313 h 3612081"/>
                <a:gd name="connsiteX9" fmla="*/ 11497691 w 17200721"/>
                <a:gd name="connsiteY9" fmla="*/ 663019 h 3612081"/>
                <a:gd name="connsiteX10" fmla="*/ 14346916 w 17200721"/>
                <a:gd name="connsiteY10" fmla="*/ 658508 h 3612081"/>
                <a:gd name="connsiteX11" fmla="*/ 14342335 w 17200721"/>
                <a:gd name="connsiteY11" fmla="*/ 0 h 3612081"/>
                <a:gd name="connsiteX12" fmla="*/ 17200721 w 17200721"/>
                <a:gd name="connsiteY12" fmla="*/ 0 h 3612081"/>
                <a:gd name="connsiteX13" fmla="*/ 17200721 w 17200721"/>
                <a:gd name="connsiteY13" fmla="*/ 3612081 h 36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00721" h="3612081">
                  <a:moveTo>
                    <a:pt x="0" y="3577650"/>
                  </a:moveTo>
                  <a:cubicBezTo>
                    <a:pt x="2382" y="3379914"/>
                    <a:pt x="4765" y="3182177"/>
                    <a:pt x="7147" y="2984441"/>
                  </a:cubicBezTo>
                  <a:lnTo>
                    <a:pt x="2854160" y="3005609"/>
                  </a:lnTo>
                  <a:lnTo>
                    <a:pt x="2854160" y="2391710"/>
                  </a:lnTo>
                  <a:lnTo>
                    <a:pt x="5722340" y="2391710"/>
                  </a:lnTo>
                  <a:lnTo>
                    <a:pt x="5711757" y="1788395"/>
                  </a:lnTo>
                  <a:lnTo>
                    <a:pt x="8620851" y="1788396"/>
                  </a:lnTo>
                  <a:cubicBezTo>
                    <a:pt x="8621325" y="1580234"/>
                    <a:pt x="8621798" y="1372072"/>
                    <a:pt x="8622272" y="1163910"/>
                  </a:cubicBezTo>
                  <a:lnTo>
                    <a:pt x="11503087" y="1178313"/>
                  </a:lnTo>
                  <a:cubicBezTo>
                    <a:pt x="11501288" y="999783"/>
                    <a:pt x="11499490" y="841549"/>
                    <a:pt x="11497691" y="663019"/>
                  </a:cubicBezTo>
                  <a:lnTo>
                    <a:pt x="14346916" y="658508"/>
                  </a:lnTo>
                  <a:lnTo>
                    <a:pt x="14342335" y="0"/>
                  </a:lnTo>
                  <a:lnTo>
                    <a:pt x="17200721" y="0"/>
                  </a:lnTo>
                  <a:lnTo>
                    <a:pt x="17200721" y="3612081"/>
                  </a:lnTo>
                </a:path>
              </a:pathLst>
            </a:custGeom>
            <a:noFill/>
            <a:ln w="28575" cmpd="sng">
              <a:solidFill>
                <a:srgbClr val="4F81BD"/>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r>
                <a:rPr lang="en-US" sz="2000" dirty="0">
                  <a:solidFill>
                    <a:schemeClr val="bg1"/>
                  </a:solidFill>
                  <a:effectLst>
                    <a:outerShdw blurRad="25400" dist="25400" dir="2700000" algn="tl" rotWithShape="0">
                      <a:schemeClr val="tx2">
                        <a:lumMod val="75000"/>
                        <a:alpha val="45000"/>
                      </a:schemeClr>
                    </a:outerShdw>
                  </a:effectLst>
                  <a:latin typeface="Univers LT Std 45 Light"/>
                </a:rPr>
                <a:t>  </a:t>
              </a:r>
            </a:p>
          </p:txBody>
        </p:sp>
        <p:sp>
          <p:nvSpPr>
            <p:cNvPr id="68" name="TextBox 67"/>
            <p:cNvSpPr txBox="1"/>
            <p:nvPr/>
          </p:nvSpPr>
          <p:spPr>
            <a:xfrm>
              <a:off x="6629400" y="2896542"/>
              <a:ext cx="1447800" cy="369332"/>
            </a:xfrm>
            <a:prstGeom prst="rect">
              <a:avLst/>
            </a:prstGeom>
            <a:noFill/>
          </p:spPr>
          <p:txBody>
            <a:bodyPr wrap="square" rtlCol="0">
              <a:spAutoFit/>
            </a:bodyPr>
            <a:lstStyle/>
            <a:p>
              <a:pPr algn="ctr"/>
              <a:r>
                <a:rPr lang="en-US" dirty="0" smtClean="0">
                  <a:solidFill>
                    <a:schemeClr val="bg1"/>
                  </a:solidFill>
                </a:rPr>
                <a:t>Grade 9-12</a:t>
              </a:r>
              <a:endParaRPr lang="en-US" dirty="0">
                <a:solidFill>
                  <a:schemeClr val="bg1"/>
                </a:solidFill>
              </a:endParaRPr>
            </a:p>
          </p:txBody>
        </p:sp>
        <p:pic>
          <p:nvPicPr>
            <p:cNvPr id="440322" name="Picture 2" descr="C:\Users\husmith\Documents\Hunter Drive\Graphics\FIRST\Untitled-2.png"/>
            <p:cNvPicPr>
              <a:picLocks noChangeAspect="1" noChangeArrowheads="1"/>
            </p:cNvPicPr>
            <p:nvPr/>
          </p:nvPicPr>
          <p:blipFill>
            <a:blip r:embed="rId20" cstate="print"/>
            <a:srcRect/>
            <a:stretch>
              <a:fillRect/>
            </a:stretch>
          </p:blipFill>
          <p:spPr bwMode="auto">
            <a:xfrm rot="21330283">
              <a:off x="6307088" y="3122701"/>
              <a:ext cx="1968008" cy="1574800"/>
            </a:xfrm>
            <a:prstGeom prst="rect">
              <a:avLst/>
            </a:prstGeom>
            <a:noFill/>
          </p:spPr>
        </p:pic>
      </p:grpSp>
      <p:sp>
        <p:nvSpPr>
          <p:cNvPr id="33" name="Rectangle 32"/>
          <p:cNvSpPr/>
          <p:nvPr/>
        </p:nvSpPr>
        <p:spPr>
          <a:xfrm>
            <a:off x="8345717" y="457200"/>
            <a:ext cx="798283" cy="571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childTnLst>
                          </p:cTn>
                        </p:par>
                        <p:par>
                          <p:cTn id="8" fill="hold">
                            <p:stCondLst>
                              <p:cond delay="500"/>
                            </p:stCondLst>
                            <p:childTnLst>
                              <p:par>
                                <p:cTn id="9" presetID="35" presetClass="path" presetSubtype="0" accel="50000" decel="50000" fill="hold" nodeType="afterEffect">
                                  <p:stCondLst>
                                    <p:cond delay="0"/>
                                  </p:stCondLst>
                                  <p:childTnLst>
                                    <p:animMotion origin="layout" path="M -1.11111E-6 -4.44444E-6 L -0.40278 -4.44444E-6 " pathEditMode="relative" rAng="0" ptsTypes="AA">
                                      <p:cBhvr>
                                        <p:cTn id="10" dur="2000" fill="hold"/>
                                        <p:tgtEl>
                                          <p:spTgt spid="3"/>
                                        </p:tgtEl>
                                        <p:attrNameLst>
                                          <p:attrName>ppt_x</p:attrName>
                                          <p:attrName>ppt_y</p:attrName>
                                        </p:attrNameLst>
                                      </p:cBhvr>
                                      <p:rCtr x="-2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p:nvPr/>
        </p:nvSpPr>
        <p:spPr>
          <a:xfrm>
            <a:off x="7162800" y="5943600"/>
            <a:ext cx="19812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 Box 7"/>
          <p:cNvSpPr txBox="1">
            <a:spLocks noChangeArrowheads="1"/>
          </p:cNvSpPr>
          <p:nvPr/>
        </p:nvSpPr>
        <p:spPr bwMode="auto">
          <a:xfrm>
            <a:off x="0" y="6324600"/>
            <a:ext cx="9144000" cy="400110"/>
          </a:xfrm>
          <a:prstGeom prst="rect">
            <a:avLst/>
          </a:prstGeom>
          <a:solidFill>
            <a:schemeClr val="bg1"/>
          </a:solidFill>
          <a:ln w="12700">
            <a:noFill/>
            <a:miter lim="800000"/>
            <a:headEnd type="none" w="sm" len="sm"/>
            <a:tailEnd type="none" w="sm" len="sm"/>
          </a:ln>
        </p:spPr>
        <p:txBody>
          <a:bodyPr wrap="square">
            <a:spAutoFit/>
          </a:bodyPr>
          <a:lstStyle/>
          <a:p>
            <a:pPr algn="ctr"/>
            <a:r>
              <a:rPr lang="en-US" sz="2000" dirty="0" smtClean="0"/>
              <a:t>More than 35,000 companies use NI Tools</a:t>
            </a:r>
            <a:endParaRPr lang="en-US" sz="2000" dirty="0"/>
          </a:p>
        </p:txBody>
      </p:sp>
      <p:pic>
        <p:nvPicPr>
          <p:cNvPr id="84" name="Picture 83" descr="att_new_logo.jpg"/>
          <p:cNvPicPr>
            <a:picLocks noChangeAspect="1"/>
          </p:cNvPicPr>
          <p:nvPr/>
        </p:nvPicPr>
        <p:blipFill>
          <a:blip r:embed="rId3" cstate="screen"/>
          <a:stretch>
            <a:fillRect/>
          </a:stretch>
        </p:blipFill>
        <p:spPr>
          <a:xfrm>
            <a:off x="6591300" y="3803030"/>
            <a:ext cx="1028700" cy="464170"/>
          </a:xfrm>
          <a:prstGeom prst="rect">
            <a:avLst/>
          </a:prstGeom>
        </p:spPr>
      </p:pic>
      <p:pic>
        <p:nvPicPr>
          <p:cNvPr id="85" name="Picture 2" descr="http://exploration.engin.umich.edu/blog/wp-content/uploads/2013/02/logos_spacex_2.png"/>
          <p:cNvPicPr>
            <a:picLocks noChangeAspect="1" noChangeArrowheads="1"/>
          </p:cNvPicPr>
          <p:nvPr/>
        </p:nvPicPr>
        <p:blipFill>
          <a:blip r:embed="rId4" cstate="screen"/>
          <a:srcRect/>
          <a:stretch>
            <a:fillRect/>
          </a:stretch>
        </p:blipFill>
        <p:spPr bwMode="auto">
          <a:xfrm>
            <a:off x="6324600" y="3082243"/>
            <a:ext cx="1981200" cy="557213"/>
          </a:xfrm>
          <a:prstGeom prst="rect">
            <a:avLst/>
          </a:prstGeom>
          <a:noFill/>
        </p:spPr>
      </p:pic>
      <p:pic>
        <p:nvPicPr>
          <p:cNvPr id="86" name="Picture 85" descr="20070409_dow_logo_18.jpg"/>
          <p:cNvPicPr>
            <a:picLocks noChangeAspect="1"/>
          </p:cNvPicPr>
          <p:nvPr/>
        </p:nvPicPr>
        <p:blipFill>
          <a:blip r:embed="rId5" cstate="screen"/>
          <a:stretch>
            <a:fillRect/>
          </a:stretch>
        </p:blipFill>
        <p:spPr>
          <a:xfrm>
            <a:off x="6055305" y="1676400"/>
            <a:ext cx="932793" cy="381000"/>
          </a:xfrm>
          <a:prstGeom prst="rect">
            <a:avLst/>
          </a:prstGeom>
        </p:spPr>
      </p:pic>
      <p:pic>
        <p:nvPicPr>
          <p:cNvPr id="87" name="Picture 86" descr="motorola-logo.jpg"/>
          <p:cNvPicPr>
            <a:picLocks noChangeAspect="1"/>
          </p:cNvPicPr>
          <p:nvPr/>
        </p:nvPicPr>
        <p:blipFill>
          <a:blip r:embed="rId6" cstate="screen"/>
          <a:stretch>
            <a:fillRect/>
          </a:stretch>
        </p:blipFill>
        <p:spPr>
          <a:xfrm>
            <a:off x="8077200" y="2627182"/>
            <a:ext cx="838200" cy="563685"/>
          </a:xfrm>
          <a:prstGeom prst="rect">
            <a:avLst/>
          </a:prstGeom>
        </p:spPr>
      </p:pic>
      <p:pic>
        <p:nvPicPr>
          <p:cNvPr id="88" name="Picture 87" descr="seagate-logo.jpg"/>
          <p:cNvPicPr>
            <a:picLocks noChangeAspect="1"/>
          </p:cNvPicPr>
          <p:nvPr/>
        </p:nvPicPr>
        <p:blipFill>
          <a:blip r:embed="rId7" cstate="screen"/>
          <a:stretch>
            <a:fillRect/>
          </a:stretch>
        </p:blipFill>
        <p:spPr>
          <a:xfrm>
            <a:off x="4051300" y="3738640"/>
            <a:ext cx="1143000" cy="452360"/>
          </a:xfrm>
          <a:prstGeom prst="rect">
            <a:avLst/>
          </a:prstGeom>
        </p:spPr>
      </p:pic>
      <p:pic>
        <p:nvPicPr>
          <p:cNvPr id="89" name="Picture 22"/>
          <p:cNvPicPr>
            <a:picLocks noChangeAspect="1" noChangeArrowheads="1"/>
          </p:cNvPicPr>
          <p:nvPr/>
        </p:nvPicPr>
        <p:blipFill>
          <a:blip r:embed="rId8" cstate="screen"/>
          <a:srcRect/>
          <a:stretch>
            <a:fillRect/>
          </a:stretch>
        </p:blipFill>
        <p:spPr bwMode="auto">
          <a:xfrm>
            <a:off x="5638800" y="2724150"/>
            <a:ext cx="1390650" cy="400050"/>
          </a:xfrm>
          <a:prstGeom prst="rect">
            <a:avLst/>
          </a:prstGeom>
          <a:noFill/>
          <a:ln w="9525">
            <a:noFill/>
            <a:miter lim="800000"/>
            <a:headEnd/>
            <a:tailEnd/>
          </a:ln>
        </p:spPr>
      </p:pic>
      <p:pic>
        <p:nvPicPr>
          <p:cNvPr id="90" name="Picture 6" descr="Intel. Leap ahead.(TM)">
            <a:hlinkClick r:id="rId9"/>
          </p:cNvPr>
          <p:cNvPicPr>
            <a:picLocks noChangeAspect="1" noChangeArrowheads="1"/>
          </p:cNvPicPr>
          <p:nvPr/>
        </p:nvPicPr>
        <p:blipFill>
          <a:blip r:embed="rId10" cstate="screen"/>
          <a:srcRect/>
          <a:stretch>
            <a:fillRect/>
          </a:stretch>
        </p:blipFill>
        <p:spPr bwMode="auto">
          <a:xfrm>
            <a:off x="7781925" y="2166937"/>
            <a:ext cx="1057275" cy="423863"/>
          </a:xfrm>
          <a:prstGeom prst="rect">
            <a:avLst/>
          </a:prstGeom>
          <a:noFill/>
          <a:ln w="9525">
            <a:noFill/>
            <a:miter lim="800000"/>
            <a:headEnd/>
            <a:tailEnd/>
          </a:ln>
        </p:spPr>
      </p:pic>
      <p:pic>
        <p:nvPicPr>
          <p:cNvPr id="91" name="Picture 14" descr="Analog Devices"/>
          <p:cNvPicPr>
            <a:picLocks noChangeAspect="1" noChangeArrowheads="1"/>
          </p:cNvPicPr>
          <p:nvPr/>
        </p:nvPicPr>
        <p:blipFill>
          <a:blip r:embed="rId11" cstate="screen"/>
          <a:srcRect r="11905"/>
          <a:stretch>
            <a:fillRect/>
          </a:stretch>
        </p:blipFill>
        <p:spPr bwMode="auto">
          <a:xfrm>
            <a:off x="8128000" y="1231900"/>
            <a:ext cx="939800" cy="381000"/>
          </a:xfrm>
          <a:prstGeom prst="rect">
            <a:avLst/>
          </a:prstGeom>
          <a:noFill/>
          <a:ln w="9525">
            <a:noFill/>
            <a:miter lim="800000"/>
            <a:headEnd/>
            <a:tailEnd/>
          </a:ln>
        </p:spPr>
      </p:pic>
      <p:pic>
        <p:nvPicPr>
          <p:cNvPr id="92" name="Picture 20"/>
          <p:cNvPicPr>
            <a:picLocks noChangeAspect="1" noChangeArrowheads="1"/>
          </p:cNvPicPr>
          <p:nvPr/>
        </p:nvPicPr>
        <p:blipFill>
          <a:blip r:embed="rId12" cstate="screen"/>
          <a:srcRect/>
          <a:stretch>
            <a:fillRect/>
          </a:stretch>
        </p:blipFill>
        <p:spPr bwMode="auto">
          <a:xfrm>
            <a:off x="2971800" y="5667375"/>
            <a:ext cx="2133600" cy="352425"/>
          </a:xfrm>
          <a:prstGeom prst="rect">
            <a:avLst/>
          </a:prstGeom>
          <a:noFill/>
          <a:ln w="9525">
            <a:noFill/>
            <a:miter lim="800000"/>
            <a:headEnd/>
            <a:tailEnd/>
          </a:ln>
        </p:spPr>
      </p:pic>
      <p:pic>
        <p:nvPicPr>
          <p:cNvPr id="93" name="Picture 92" descr="HP_logo.jpg"/>
          <p:cNvPicPr>
            <a:picLocks noChangeAspect="1"/>
          </p:cNvPicPr>
          <p:nvPr/>
        </p:nvPicPr>
        <p:blipFill>
          <a:blip r:embed="rId13" cstate="screen"/>
          <a:stretch>
            <a:fillRect/>
          </a:stretch>
        </p:blipFill>
        <p:spPr>
          <a:xfrm>
            <a:off x="304800" y="1179382"/>
            <a:ext cx="696383" cy="457200"/>
          </a:xfrm>
          <a:prstGeom prst="rect">
            <a:avLst/>
          </a:prstGeom>
        </p:spPr>
      </p:pic>
      <p:pic>
        <p:nvPicPr>
          <p:cNvPr id="94" name="Picture 93" descr="CiscoLogo.jpg"/>
          <p:cNvPicPr>
            <a:picLocks noChangeAspect="1"/>
          </p:cNvPicPr>
          <p:nvPr/>
        </p:nvPicPr>
        <p:blipFill>
          <a:blip r:embed="rId14" cstate="screen"/>
          <a:stretch>
            <a:fillRect/>
          </a:stretch>
        </p:blipFill>
        <p:spPr>
          <a:xfrm>
            <a:off x="1219200" y="4191000"/>
            <a:ext cx="971550" cy="582345"/>
          </a:xfrm>
          <a:prstGeom prst="rect">
            <a:avLst/>
          </a:prstGeom>
        </p:spPr>
      </p:pic>
      <p:pic>
        <p:nvPicPr>
          <p:cNvPr id="95" name="Picture 94" descr="shell-logo-t.jpg"/>
          <p:cNvPicPr>
            <a:picLocks noChangeAspect="1"/>
          </p:cNvPicPr>
          <p:nvPr/>
        </p:nvPicPr>
        <p:blipFill>
          <a:blip r:embed="rId15" cstate="screen"/>
          <a:stretch>
            <a:fillRect/>
          </a:stretch>
        </p:blipFill>
        <p:spPr>
          <a:xfrm>
            <a:off x="2362200" y="1143000"/>
            <a:ext cx="662400" cy="609600"/>
          </a:xfrm>
          <a:prstGeom prst="rect">
            <a:avLst/>
          </a:prstGeom>
        </p:spPr>
      </p:pic>
      <p:pic>
        <p:nvPicPr>
          <p:cNvPr id="96" name="Picture 95" descr="us_doe_logo_400.jpg"/>
          <p:cNvPicPr>
            <a:picLocks noChangeAspect="1"/>
          </p:cNvPicPr>
          <p:nvPr/>
        </p:nvPicPr>
        <p:blipFill>
          <a:blip r:embed="rId16" cstate="screen"/>
          <a:stretch>
            <a:fillRect/>
          </a:stretch>
        </p:blipFill>
        <p:spPr>
          <a:xfrm>
            <a:off x="1981200" y="1752600"/>
            <a:ext cx="840300" cy="838200"/>
          </a:xfrm>
          <a:prstGeom prst="rect">
            <a:avLst/>
          </a:prstGeom>
        </p:spPr>
      </p:pic>
      <p:pic>
        <p:nvPicPr>
          <p:cNvPr id="97" name="Picture 96" descr="dod_large.jpg"/>
          <p:cNvPicPr>
            <a:picLocks noChangeAspect="1"/>
          </p:cNvPicPr>
          <p:nvPr/>
        </p:nvPicPr>
        <p:blipFill>
          <a:blip r:embed="rId17" cstate="screen"/>
          <a:stretch>
            <a:fillRect/>
          </a:stretch>
        </p:blipFill>
        <p:spPr>
          <a:xfrm>
            <a:off x="228600" y="1788982"/>
            <a:ext cx="838199" cy="844887"/>
          </a:xfrm>
          <a:prstGeom prst="rect">
            <a:avLst/>
          </a:prstGeom>
        </p:spPr>
      </p:pic>
      <p:pic>
        <p:nvPicPr>
          <p:cNvPr id="98" name="Picture 97" descr="alcoa.jpg"/>
          <p:cNvPicPr>
            <a:picLocks noChangeAspect="1"/>
          </p:cNvPicPr>
          <p:nvPr/>
        </p:nvPicPr>
        <p:blipFill>
          <a:blip r:embed="rId18" cstate="screen"/>
          <a:stretch>
            <a:fillRect/>
          </a:stretch>
        </p:blipFill>
        <p:spPr>
          <a:xfrm>
            <a:off x="2827152" y="1938338"/>
            <a:ext cx="830448" cy="637032"/>
          </a:xfrm>
          <a:prstGeom prst="rect">
            <a:avLst/>
          </a:prstGeom>
        </p:spPr>
      </p:pic>
      <p:pic>
        <p:nvPicPr>
          <p:cNvPr id="99" name="Picture 98" descr="Alcatel-lucent.jpg"/>
          <p:cNvPicPr>
            <a:picLocks noChangeAspect="1"/>
          </p:cNvPicPr>
          <p:nvPr/>
        </p:nvPicPr>
        <p:blipFill>
          <a:blip r:embed="rId19" cstate="screen"/>
          <a:stretch>
            <a:fillRect/>
          </a:stretch>
        </p:blipFill>
        <p:spPr>
          <a:xfrm>
            <a:off x="228600" y="2800552"/>
            <a:ext cx="990601" cy="476048"/>
          </a:xfrm>
          <a:prstGeom prst="rect">
            <a:avLst/>
          </a:prstGeom>
        </p:spPr>
      </p:pic>
      <p:pic>
        <p:nvPicPr>
          <p:cNvPr id="100" name="Picture 99" descr="logo_goodyear.jpg"/>
          <p:cNvPicPr>
            <a:picLocks noChangeAspect="1"/>
          </p:cNvPicPr>
          <p:nvPr/>
        </p:nvPicPr>
        <p:blipFill>
          <a:blip r:embed="rId20" cstate="screen"/>
          <a:stretch>
            <a:fillRect/>
          </a:stretch>
        </p:blipFill>
        <p:spPr>
          <a:xfrm>
            <a:off x="304800" y="3347777"/>
            <a:ext cx="1752600" cy="386981"/>
          </a:xfrm>
          <a:prstGeom prst="rect">
            <a:avLst/>
          </a:prstGeom>
        </p:spPr>
      </p:pic>
      <p:pic>
        <p:nvPicPr>
          <p:cNvPr id="101" name="Picture 100" descr="ferrari%20logo.jpg"/>
          <p:cNvPicPr>
            <a:picLocks noChangeAspect="1"/>
          </p:cNvPicPr>
          <p:nvPr/>
        </p:nvPicPr>
        <p:blipFill>
          <a:blip r:embed="rId21" cstate="screen"/>
          <a:stretch>
            <a:fillRect/>
          </a:stretch>
        </p:blipFill>
        <p:spPr>
          <a:xfrm>
            <a:off x="304800" y="3846382"/>
            <a:ext cx="629742" cy="838200"/>
          </a:xfrm>
          <a:prstGeom prst="rect">
            <a:avLst/>
          </a:prstGeom>
        </p:spPr>
      </p:pic>
      <p:pic>
        <p:nvPicPr>
          <p:cNvPr id="102" name="Picture 101" descr="trw%20logo4web.gif"/>
          <p:cNvPicPr>
            <a:picLocks noChangeAspect="1"/>
          </p:cNvPicPr>
          <p:nvPr/>
        </p:nvPicPr>
        <p:blipFill>
          <a:blip r:embed="rId22" cstate="screen"/>
          <a:stretch>
            <a:fillRect/>
          </a:stretch>
        </p:blipFill>
        <p:spPr>
          <a:xfrm>
            <a:off x="6553200" y="2438400"/>
            <a:ext cx="885825" cy="347663"/>
          </a:xfrm>
          <a:prstGeom prst="rect">
            <a:avLst/>
          </a:prstGeom>
        </p:spPr>
      </p:pic>
      <p:pic>
        <p:nvPicPr>
          <p:cNvPr id="103" name="Picture 102" descr="20050512090718yokogawa_logo.gif"/>
          <p:cNvPicPr>
            <a:picLocks noChangeAspect="1"/>
          </p:cNvPicPr>
          <p:nvPr/>
        </p:nvPicPr>
        <p:blipFill>
          <a:blip r:embed="rId23" cstate="screen"/>
          <a:stretch>
            <a:fillRect/>
          </a:stretch>
        </p:blipFill>
        <p:spPr>
          <a:xfrm>
            <a:off x="2133600" y="3505200"/>
            <a:ext cx="864974" cy="533400"/>
          </a:xfrm>
          <a:prstGeom prst="rect">
            <a:avLst/>
          </a:prstGeom>
        </p:spPr>
      </p:pic>
      <p:pic>
        <p:nvPicPr>
          <p:cNvPr id="104" name="Picture 103" descr="exxon_logo.gif"/>
          <p:cNvPicPr>
            <a:picLocks noChangeAspect="1"/>
          </p:cNvPicPr>
          <p:nvPr/>
        </p:nvPicPr>
        <p:blipFill>
          <a:blip r:embed="rId24" cstate="screen"/>
          <a:stretch>
            <a:fillRect/>
          </a:stretch>
        </p:blipFill>
        <p:spPr>
          <a:xfrm>
            <a:off x="7989625" y="4862512"/>
            <a:ext cx="849575" cy="395288"/>
          </a:xfrm>
          <a:prstGeom prst="rect">
            <a:avLst/>
          </a:prstGeom>
        </p:spPr>
      </p:pic>
      <p:pic>
        <p:nvPicPr>
          <p:cNvPr id="105" name="Picture 104" descr="3com_logo.png"/>
          <p:cNvPicPr>
            <a:picLocks noChangeAspect="1"/>
          </p:cNvPicPr>
          <p:nvPr/>
        </p:nvPicPr>
        <p:blipFill>
          <a:blip r:embed="rId25" cstate="screen"/>
          <a:stretch>
            <a:fillRect/>
          </a:stretch>
        </p:blipFill>
        <p:spPr>
          <a:xfrm>
            <a:off x="2590800" y="4191000"/>
            <a:ext cx="685800" cy="403860"/>
          </a:xfrm>
          <a:prstGeom prst="rect">
            <a:avLst/>
          </a:prstGeom>
        </p:spPr>
      </p:pic>
      <p:pic>
        <p:nvPicPr>
          <p:cNvPr id="106" name="Picture 105" descr="BP_Logo_color.jpg"/>
          <p:cNvPicPr>
            <a:picLocks noChangeAspect="1"/>
          </p:cNvPicPr>
          <p:nvPr/>
        </p:nvPicPr>
        <p:blipFill>
          <a:blip r:embed="rId26" cstate="screen"/>
          <a:stretch>
            <a:fillRect/>
          </a:stretch>
        </p:blipFill>
        <p:spPr>
          <a:xfrm>
            <a:off x="2133600" y="5224462"/>
            <a:ext cx="664029" cy="871538"/>
          </a:xfrm>
          <a:prstGeom prst="rect">
            <a:avLst/>
          </a:prstGeom>
        </p:spPr>
      </p:pic>
      <p:pic>
        <p:nvPicPr>
          <p:cNvPr id="107" name="Picture 106" descr="SiemensLogo.jpg"/>
          <p:cNvPicPr>
            <a:picLocks noChangeAspect="1"/>
          </p:cNvPicPr>
          <p:nvPr/>
        </p:nvPicPr>
        <p:blipFill>
          <a:blip r:embed="rId27" cstate="screen"/>
          <a:stretch>
            <a:fillRect/>
          </a:stretch>
        </p:blipFill>
        <p:spPr>
          <a:xfrm>
            <a:off x="1143000" y="1295400"/>
            <a:ext cx="1142238" cy="202692"/>
          </a:xfrm>
          <a:prstGeom prst="rect">
            <a:avLst/>
          </a:prstGeom>
        </p:spPr>
      </p:pic>
      <p:pic>
        <p:nvPicPr>
          <p:cNvPr id="108" name="Picture 107" descr="ge-logo.gif"/>
          <p:cNvPicPr>
            <a:picLocks noChangeAspect="1"/>
          </p:cNvPicPr>
          <p:nvPr/>
        </p:nvPicPr>
        <p:blipFill>
          <a:blip r:embed="rId28" cstate="screen"/>
          <a:stretch>
            <a:fillRect/>
          </a:stretch>
        </p:blipFill>
        <p:spPr>
          <a:xfrm>
            <a:off x="3127892" y="1143000"/>
            <a:ext cx="609600" cy="618699"/>
          </a:xfrm>
          <a:prstGeom prst="rect">
            <a:avLst/>
          </a:prstGeom>
        </p:spPr>
      </p:pic>
      <p:pic>
        <p:nvPicPr>
          <p:cNvPr id="109" name="Picture 108" descr="honeywell.gif"/>
          <p:cNvPicPr>
            <a:picLocks noChangeAspect="1"/>
          </p:cNvPicPr>
          <p:nvPr/>
        </p:nvPicPr>
        <p:blipFill>
          <a:blip r:embed="rId29" cstate="screen"/>
          <a:stretch>
            <a:fillRect/>
          </a:stretch>
        </p:blipFill>
        <p:spPr>
          <a:xfrm>
            <a:off x="3737492" y="1143000"/>
            <a:ext cx="1344497" cy="298242"/>
          </a:xfrm>
          <a:prstGeom prst="rect">
            <a:avLst/>
          </a:prstGeom>
        </p:spPr>
      </p:pic>
      <p:pic>
        <p:nvPicPr>
          <p:cNvPr id="110" name="Picture 109" descr="kodak-logo.jpg"/>
          <p:cNvPicPr>
            <a:picLocks noChangeAspect="1"/>
          </p:cNvPicPr>
          <p:nvPr/>
        </p:nvPicPr>
        <p:blipFill>
          <a:blip r:embed="rId30" cstate="screen"/>
          <a:stretch>
            <a:fillRect/>
          </a:stretch>
        </p:blipFill>
        <p:spPr>
          <a:xfrm>
            <a:off x="5185292" y="1143000"/>
            <a:ext cx="682108" cy="611124"/>
          </a:xfrm>
          <a:prstGeom prst="rect">
            <a:avLst/>
          </a:prstGeom>
        </p:spPr>
      </p:pic>
      <p:pic>
        <p:nvPicPr>
          <p:cNvPr id="111" name="Picture 110" descr="Corning logo.bmp"/>
          <p:cNvPicPr>
            <a:picLocks noChangeAspect="1"/>
          </p:cNvPicPr>
          <p:nvPr/>
        </p:nvPicPr>
        <p:blipFill>
          <a:blip r:embed="rId31" cstate="screen"/>
          <a:stretch>
            <a:fillRect/>
          </a:stretch>
        </p:blipFill>
        <p:spPr>
          <a:xfrm>
            <a:off x="4953000" y="3067634"/>
            <a:ext cx="1331894" cy="285166"/>
          </a:xfrm>
          <a:prstGeom prst="rect">
            <a:avLst/>
          </a:prstGeom>
        </p:spPr>
      </p:pic>
      <p:pic>
        <p:nvPicPr>
          <p:cNvPr id="112" name="Picture 111" descr="lockheed-martin.jpg"/>
          <p:cNvPicPr>
            <a:picLocks noChangeAspect="1"/>
          </p:cNvPicPr>
          <p:nvPr/>
        </p:nvPicPr>
        <p:blipFill>
          <a:blip r:embed="rId32" cstate="screen"/>
          <a:stretch>
            <a:fillRect/>
          </a:stretch>
        </p:blipFill>
        <p:spPr>
          <a:xfrm>
            <a:off x="3581400" y="1752600"/>
            <a:ext cx="2514600" cy="453177"/>
          </a:xfrm>
          <a:prstGeom prst="rect">
            <a:avLst/>
          </a:prstGeom>
        </p:spPr>
      </p:pic>
      <p:pic>
        <p:nvPicPr>
          <p:cNvPr id="113" name="Picture 112" descr="logo_ibm.jpg"/>
          <p:cNvPicPr>
            <a:picLocks noChangeAspect="1"/>
          </p:cNvPicPr>
          <p:nvPr/>
        </p:nvPicPr>
        <p:blipFill>
          <a:blip r:embed="rId33" cstate="screen"/>
          <a:stretch>
            <a:fillRect/>
          </a:stretch>
        </p:blipFill>
        <p:spPr>
          <a:xfrm>
            <a:off x="4191000" y="2554418"/>
            <a:ext cx="1219200" cy="510162"/>
          </a:xfrm>
          <a:prstGeom prst="rect">
            <a:avLst/>
          </a:prstGeom>
        </p:spPr>
      </p:pic>
      <p:pic>
        <p:nvPicPr>
          <p:cNvPr id="114" name="Picture 113" descr="microsoft-logo.jpg"/>
          <p:cNvPicPr>
            <a:picLocks noChangeAspect="1"/>
          </p:cNvPicPr>
          <p:nvPr/>
        </p:nvPicPr>
        <p:blipFill>
          <a:blip r:embed="rId34" cstate="screen"/>
          <a:stretch>
            <a:fillRect/>
          </a:stretch>
        </p:blipFill>
        <p:spPr>
          <a:xfrm>
            <a:off x="3321627" y="5112328"/>
            <a:ext cx="1333500" cy="305223"/>
          </a:xfrm>
          <a:prstGeom prst="rect">
            <a:avLst/>
          </a:prstGeom>
        </p:spPr>
      </p:pic>
      <p:pic>
        <p:nvPicPr>
          <p:cNvPr id="115" name="Picture 114" descr="Nokia_logo2.jpg"/>
          <p:cNvPicPr>
            <a:picLocks noChangeAspect="1"/>
          </p:cNvPicPr>
          <p:nvPr/>
        </p:nvPicPr>
        <p:blipFill>
          <a:blip r:embed="rId35" cstate="screen"/>
          <a:stretch>
            <a:fillRect/>
          </a:stretch>
        </p:blipFill>
        <p:spPr>
          <a:xfrm>
            <a:off x="2514600" y="2743200"/>
            <a:ext cx="1447800" cy="293180"/>
          </a:xfrm>
          <a:prstGeom prst="rect">
            <a:avLst/>
          </a:prstGeom>
        </p:spPr>
      </p:pic>
      <p:pic>
        <p:nvPicPr>
          <p:cNvPr id="116" name="Picture 115" descr="ABB_logo.gif"/>
          <p:cNvPicPr>
            <a:picLocks noChangeAspect="1"/>
          </p:cNvPicPr>
          <p:nvPr/>
        </p:nvPicPr>
        <p:blipFill>
          <a:blip r:embed="rId36" cstate="screen"/>
          <a:stretch>
            <a:fillRect/>
          </a:stretch>
        </p:blipFill>
        <p:spPr>
          <a:xfrm>
            <a:off x="5330588" y="3796055"/>
            <a:ext cx="990600" cy="394945"/>
          </a:xfrm>
          <a:prstGeom prst="rect">
            <a:avLst/>
          </a:prstGeom>
        </p:spPr>
      </p:pic>
      <p:pic>
        <p:nvPicPr>
          <p:cNvPr id="117" name="Picture 116" descr="AgilentLogo.jpg"/>
          <p:cNvPicPr>
            <a:picLocks noChangeAspect="1"/>
          </p:cNvPicPr>
          <p:nvPr/>
        </p:nvPicPr>
        <p:blipFill>
          <a:blip r:embed="rId37" cstate="screen"/>
          <a:stretch>
            <a:fillRect/>
          </a:stretch>
        </p:blipFill>
        <p:spPr>
          <a:xfrm>
            <a:off x="4800600" y="3349752"/>
            <a:ext cx="1484767" cy="384048"/>
          </a:xfrm>
          <a:prstGeom prst="rect">
            <a:avLst/>
          </a:prstGeom>
        </p:spPr>
      </p:pic>
      <p:pic>
        <p:nvPicPr>
          <p:cNvPr id="118" name="Picture 117" descr="Boeing_logo-blue.gif"/>
          <p:cNvPicPr>
            <a:picLocks noChangeAspect="1"/>
          </p:cNvPicPr>
          <p:nvPr/>
        </p:nvPicPr>
        <p:blipFill>
          <a:blip r:embed="rId38" cstate="screen"/>
          <a:stretch>
            <a:fillRect/>
          </a:stretch>
        </p:blipFill>
        <p:spPr>
          <a:xfrm>
            <a:off x="3048000" y="3095624"/>
            <a:ext cx="1704975" cy="405418"/>
          </a:xfrm>
          <a:prstGeom prst="rect">
            <a:avLst/>
          </a:prstGeom>
        </p:spPr>
      </p:pic>
      <p:pic>
        <p:nvPicPr>
          <p:cNvPr id="119" name="Picture 118" descr="toshiba-logo-feb08.jpg"/>
          <p:cNvPicPr>
            <a:picLocks noChangeAspect="1"/>
          </p:cNvPicPr>
          <p:nvPr/>
        </p:nvPicPr>
        <p:blipFill>
          <a:blip r:embed="rId39" cstate="screen"/>
          <a:stretch>
            <a:fillRect/>
          </a:stretch>
        </p:blipFill>
        <p:spPr>
          <a:xfrm>
            <a:off x="5486400" y="4343400"/>
            <a:ext cx="1711159" cy="304800"/>
          </a:xfrm>
          <a:prstGeom prst="rect">
            <a:avLst/>
          </a:prstGeom>
        </p:spPr>
      </p:pic>
      <p:pic>
        <p:nvPicPr>
          <p:cNvPr id="120" name="Picture 119" descr="NasaLogo.jpg"/>
          <p:cNvPicPr>
            <a:picLocks noChangeAspect="1"/>
          </p:cNvPicPr>
          <p:nvPr/>
        </p:nvPicPr>
        <p:blipFill>
          <a:blip r:embed="rId40" cstate="screen"/>
          <a:stretch>
            <a:fillRect/>
          </a:stretch>
        </p:blipFill>
        <p:spPr>
          <a:xfrm>
            <a:off x="4724400" y="4800600"/>
            <a:ext cx="801229" cy="647700"/>
          </a:xfrm>
          <a:prstGeom prst="rect">
            <a:avLst/>
          </a:prstGeom>
        </p:spPr>
      </p:pic>
      <p:pic>
        <p:nvPicPr>
          <p:cNvPr id="121" name="Picture 120" descr="3mlogo.jpg"/>
          <p:cNvPicPr>
            <a:picLocks noChangeAspect="1"/>
          </p:cNvPicPr>
          <p:nvPr/>
        </p:nvPicPr>
        <p:blipFill>
          <a:blip r:embed="rId41" cstate="screen"/>
          <a:stretch>
            <a:fillRect/>
          </a:stretch>
        </p:blipFill>
        <p:spPr>
          <a:xfrm>
            <a:off x="4419600" y="4343400"/>
            <a:ext cx="654586" cy="336788"/>
          </a:xfrm>
          <a:prstGeom prst="rect">
            <a:avLst/>
          </a:prstGeom>
        </p:spPr>
      </p:pic>
      <p:pic>
        <p:nvPicPr>
          <p:cNvPr id="122" name="Picture 121" descr="Logo_DuPont.jpg"/>
          <p:cNvPicPr>
            <a:picLocks noChangeAspect="1"/>
          </p:cNvPicPr>
          <p:nvPr/>
        </p:nvPicPr>
        <p:blipFill>
          <a:blip r:embed="rId42" cstate="screen"/>
          <a:stretch>
            <a:fillRect/>
          </a:stretch>
        </p:blipFill>
        <p:spPr>
          <a:xfrm>
            <a:off x="5410200" y="5257800"/>
            <a:ext cx="1066800" cy="438289"/>
          </a:xfrm>
          <a:prstGeom prst="rect">
            <a:avLst/>
          </a:prstGeom>
        </p:spPr>
      </p:pic>
      <p:pic>
        <p:nvPicPr>
          <p:cNvPr id="123" name="Picture 122" descr="Fisher-Rosemount-logo-0BEA7E12C1-seeklogo_com.gif"/>
          <p:cNvPicPr>
            <a:picLocks noChangeAspect="1"/>
          </p:cNvPicPr>
          <p:nvPr/>
        </p:nvPicPr>
        <p:blipFill>
          <a:blip r:embed="rId43" cstate="screen"/>
          <a:stretch>
            <a:fillRect/>
          </a:stretch>
        </p:blipFill>
        <p:spPr>
          <a:xfrm>
            <a:off x="5181600" y="5762053"/>
            <a:ext cx="1257300" cy="257747"/>
          </a:xfrm>
          <a:prstGeom prst="rect">
            <a:avLst/>
          </a:prstGeom>
        </p:spPr>
      </p:pic>
      <p:pic>
        <p:nvPicPr>
          <p:cNvPr id="124" name="Picture 123" descr="rohde_schwarz_logo.gif"/>
          <p:cNvPicPr>
            <a:picLocks noChangeAspect="1"/>
          </p:cNvPicPr>
          <p:nvPr/>
        </p:nvPicPr>
        <p:blipFill>
          <a:blip r:embed="rId44" cstate="screen"/>
          <a:stretch>
            <a:fillRect/>
          </a:stretch>
        </p:blipFill>
        <p:spPr>
          <a:xfrm>
            <a:off x="228600" y="5282741"/>
            <a:ext cx="1752600" cy="356059"/>
          </a:xfrm>
          <a:prstGeom prst="rect">
            <a:avLst/>
          </a:prstGeom>
        </p:spPr>
      </p:pic>
      <p:pic>
        <p:nvPicPr>
          <p:cNvPr id="125" name="Picture 124" descr="ford-logo-big.jpg"/>
          <p:cNvPicPr>
            <a:picLocks noChangeAspect="1"/>
          </p:cNvPicPr>
          <p:nvPr/>
        </p:nvPicPr>
        <p:blipFill>
          <a:blip r:embed="rId45" cstate="screen"/>
          <a:stretch>
            <a:fillRect/>
          </a:stretch>
        </p:blipFill>
        <p:spPr>
          <a:xfrm>
            <a:off x="3856851" y="2120078"/>
            <a:ext cx="1096149" cy="434340"/>
          </a:xfrm>
          <a:prstGeom prst="rect">
            <a:avLst/>
          </a:prstGeom>
        </p:spPr>
      </p:pic>
      <p:pic>
        <p:nvPicPr>
          <p:cNvPr id="126" name="Picture 125" descr="amd-logo.jpg"/>
          <p:cNvPicPr>
            <a:picLocks noChangeAspect="1"/>
          </p:cNvPicPr>
          <p:nvPr/>
        </p:nvPicPr>
        <p:blipFill>
          <a:blip r:embed="rId46" cstate="screen"/>
          <a:stretch>
            <a:fillRect/>
          </a:stretch>
        </p:blipFill>
        <p:spPr>
          <a:xfrm>
            <a:off x="5943600" y="1219200"/>
            <a:ext cx="1002632" cy="381000"/>
          </a:xfrm>
          <a:prstGeom prst="rect">
            <a:avLst/>
          </a:prstGeom>
        </p:spPr>
      </p:pic>
      <p:pic>
        <p:nvPicPr>
          <p:cNvPr id="127" name="Picture 126" descr="20061130_Procter_g_logo_drk_blu_300.bmp"/>
          <p:cNvPicPr>
            <a:picLocks noChangeAspect="1"/>
          </p:cNvPicPr>
          <p:nvPr/>
        </p:nvPicPr>
        <p:blipFill>
          <a:blip r:embed="rId47" cstate="screen"/>
          <a:stretch>
            <a:fillRect/>
          </a:stretch>
        </p:blipFill>
        <p:spPr>
          <a:xfrm>
            <a:off x="5470198" y="2352762"/>
            <a:ext cx="778202" cy="390438"/>
          </a:xfrm>
          <a:prstGeom prst="rect">
            <a:avLst/>
          </a:prstGeom>
        </p:spPr>
      </p:pic>
      <p:pic>
        <p:nvPicPr>
          <p:cNvPr id="128" name="Picture 127" descr="RA_Logo_ohne_Brands_4c.jpg"/>
          <p:cNvPicPr>
            <a:picLocks noChangeAspect="1"/>
          </p:cNvPicPr>
          <p:nvPr/>
        </p:nvPicPr>
        <p:blipFill>
          <a:blip r:embed="rId48" cstate="screen"/>
          <a:stretch>
            <a:fillRect/>
          </a:stretch>
        </p:blipFill>
        <p:spPr>
          <a:xfrm>
            <a:off x="6934200" y="1676400"/>
            <a:ext cx="1295400" cy="302300"/>
          </a:xfrm>
          <a:prstGeom prst="rect">
            <a:avLst/>
          </a:prstGeom>
        </p:spPr>
      </p:pic>
      <p:pic>
        <p:nvPicPr>
          <p:cNvPr id="129" name="Picture 128" descr="altera_logo_blue.jpg"/>
          <p:cNvPicPr>
            <a:picLocks noChangeAspect="1"/>
          </p:cNvPicPr>
          <p:nvPr/>
        </p:nvPicPr>
        <p:blipFill>
          <a:blip r:embed="rId49" cstate="screen"/>
          <a:stretch>
            <a:fillRect/>
          </a:stretch>
        </p:blipFill>
        <p:spPr>
          <a:xfrm>
            <a:off x="152400" y="4876800"/>
            <a:ext cx="1037843" cy="228600"/>
          </a:xfrm>
          <a:prstGeom prst="rect">
            <a:avLst/>
          </a:prstGeom>
        </p:spPr>
      </p:pic>
      <p:pic>
        <p:nvPicPr>
          <p:cNvPr id="130" name="Picture 129" descr="Philips_logo.jpg"/>
          <p:cNvPicPr>
            <a:picLocks noChangeAspect="1"/>
          </p:cNvPicPr>
          <p:nvPr/>
        </p:nvPicPr>
        <p:blipFill>
          <a:blip r:embed="rId50" cstate="screen"/>
          <a:stretch>
            <a:fillRect/>
          </a:stretch>
        </p:blipFill>
        <p:spPr>
          <a:xfrm>
            <a:off x="1066800" y="3886200"/>
            <a:ext cx="963778" cy="228600"/>
          </a:xfrm>
          <a:prstGeom prst="rect">
            <a:avLst/>
          </a:prstGeom>
        </p:spPr>
      </p:pic>
      <p:pic>
        <p:nvPicPr>
          <p:cNvPr id="131" name="Picture 130" descr="nr_Xerox_Logo_2008Jan7.jpg"/>
          <p:cNvPicPr>
            <a:picLocks noChangeAspect="1"/>
          </p:cNvPicPr>
          <p:nvPr/>
        </p:nvPicPr>
        <p:blipFill>
          <a:blip r:embed="rId51" cstate="screen"/>
          <a:stretch>
            <a:fillRect/>
          </a:stretch>
        </p:blipFill>
        <p:spPr>
          <a:xfrm>
            <a:off x="3889892" y="1524000"/>
            <a:ext cx="1147804" cy="328684"/>
          </a:xfrm>
          <a:prstGeom prst="rect">
            <a:avLst/>
          </a:prstGeom>
        </p:spPr>
      </p:pic>
      <p:pic>
        <p:nvPicPr>
          <p:cNvPr id="132" name="Picture 131" descr="logo_gr.jpg"/>
          <p:cNvPicPr>
            <a:picLocks noChangeAspect="1"/>
          </p:cNvPicPr>
          <p:nvPr/>
        </p:nvPicPr>
        <p:blipFill>
          <a:blip r:embed="rId52" cstate="screen"/>
          <a:stretch>
            <a:fillRect/>
          </a:stretch>
        </p:blipFill>
        <p:spPr>
          <a:xfrm>
            <a:off x="6643048" y="5799612"/>
            <a:ext cx="1129352" cy="220188"/>
          </a:xfrm>
          <a:prstGeom prst="rect">
            <a:avLst/>
          </a:prstGeom>
        </p:spPr>
      </p:pic>
      <p:pic>
        <p:nvPicPr>
          <p:cNvPr id="133" name="Picture 132" descr="vw_logo.jpg"/>
          <p:cNvPicPr>
            <a:picLocks noChangeAspect="1"/>
          </p:cNvPicPr>
          <p:nvPr/>
        </p:nvPicPr>
        <p:blipFill>
          <a:blip r:embed="rId53" cstate="screen"/>
          <a:stretch>
            <a:fillRect/>
          </a:stretch>
        </p:blipFill>
        <p:spPr>
          <a:xfrm>
            <a:off x="1219200" y="1676400"/>
            <a:ext cx="550459" cy="550459"/>
          </a:xfrm>
          <a:prstGeom prst="rect">
            <a:avLst/>
          </a:prstGeom>
        </p:spPr>
      </p:pic>
      <p:pic>
        <p:nvPicPr>
          <p:cNvPr id="134" name="Picture 133" descr="Toyota_logo.jpg"/>
          <p:cNvPicPr>
            <a:picLocks noChangeAspect="1"/>
          </p:cNvPicPr>
          <p:nvPr/>
        </p:nvPicPr>
        <p:blipFill>
          <a:blip r:embed="rId54" cstate="screen"/>
          <a:stretch>
            <a:fillRect/>
          </a:stretch>
        </p:blipFill>
        <p:spPr>
          <a:xfrm>
            <a:off x="381000" y="5791200"/>
            <a:ext cx="1429603" cy="253448"/>
          </a:xfrm>
          <a:prstGeom prst="rect">
            <a:avLst/>
          </a:prstGeom>
        </p:spPr>
      </p:pic>
      <p:pic>
        <p:nvPicPr>
          <p:cNvPr id="135" name="Picture 134" descr="honda_logo.gif"/>
          <p:cNvPicPr>
            <a:picLocks noChangeAspect="1"/>
          </p:cNvPicPr>
          <p:nvPr/>
        </p:nvPicPr>
        <p:blipFill>
          <a:blip r:embed="rId55" cstate="screen"/>
          <a:stretch>
            <a:fillRect/>
          </a:stretch>
        </p:blipFill>
        <p:spPr>
          <a:xfrm>
            <a:off x="6553200" y="3492128"/>
            <a:ext cx="1295400" cy="241672"/>
          </a:xfrm>
          <a:prstGeom prst="rect">
            <a:avLst/>
          </a:prstGeom>
        </p:spPr>
      </p:pic>
      <p:pic>
        <p:nvPicPr>
          <p:cNvPr id="136" name="Picture 135" descr="nissan_logo.jpg"/>
          <p:cNvPicPr>
            <a:picLocks noChangeAspect="1"/>
          </p:cNvPicPr>
          <p:nvPr/>
        </p:nvPicPr>
        <p:blipFill>
          <a:blip r:embed="rId56" cstate="screen"/>
          <a:stretch>
            <a:fillRect/>
          </a:stretch>
        </p:blipFill>
        <p:spPr>
          <a:xfrm>
            <a:off x="6705600" y="5029200"/>
            <a:ext cx="664191" cy="570913"/>
          </a:xfrm>
          <a:prstGeom prst="rect">
            <a:avLst/>
          </a:prstGeom>
        </p:spPr>
      </p:pic>
      <p:pic>
        <p:nvPicPr>
          <p:cNvPr id="137" name="Picture 136" descr="ericsson_logo_darkblue.gif"/>
          <p:cNvPicPr>
            <a:picLocks noChangeAspect="1"/>
          </p:cNvPicPr>
          <p:nvPr/>
        </p:nvPicPr>
        <p:blipFill>
          <a:blip r:embed="rId57" cstate="screen"/>
          <a:stretch>
            <a:fillRect/>
          </a:stretch>
        </p:blipFill>
        <p:spPr>
          <a:xfrm>
            <a:off x="7010400" y="1295400"/>
            <a:ext cx="1095288" cy="224657"/>
          </a:xfrm>
          <a:prstGeom prst="rect">
            <a:avLst/>
          </a:prstGeom>
        </p:spPr>
      </p:pic>
      <p:pic>
        <p:nvPicPr>
          <p:cNvPr id="138" name="Picture 137" descr="JDSU_logo_2005_12_low_res.gif"/>
          <p:cNvPicPr>
            <a:picLocks noChangeAspect="1"/>
          </p:cNvPicPr>
          <p:nvPr/>
        </p:nvPicPr>
        <p:blipFill>
          <a:blip r:embed="rId58" cstate="screen"/>
          <a:stretch>
            <a:fillRect/>
          </a:stretch>
        </p:blipFill>
        <p:spPr>
          <a:xfrm>
            <a:off x="6889173" y="2080655"/>
            <a:ext cx="838200" cy="299357"/>
          </a:xfrm>
          <a:prstGeom prst="rect">
            <a:avLst/>
          </a:prstGeom>
        </p:spPr>
      </p:pic>
      <p:pic>
        <p:nvPicPr>
          <p:cNvPr id="139" name="Picture 138" descr="Teradyne_Logo.jpg"/>
          <p:cNvPicPr>
            <a:picLocks noChangeAspect="1"/>
          </p:cNvPicPr>
          <p:nvPr/>
        </p:nvPicPr>
        <p:blipFill>
          <a:blip r:embed="rId59" cstate="screen"/>
          <a:stretch>
            <a:fillRect/>
          </a:stretch>
        </p:blipFill>
        <p:spPr>
          <a:xfrm>
            <a:off x="6934200" y="2780731"/>
            <a:ext cx="1218747" cy="267269"/>
          </a:xfrm>
          <a:prstGeom prst="rect">
            <a:avLst/>
          </a:prstGeom>
        </p:spPr>
      </p:pic>
      <p:pic>
        <p:nvPicPr>
          <p:cNvPr id="140" name="Picture 139" descr="tektronix_logo.gif"/>
          <p:cNvPicPr>
            <a:picLocks noChangeAspect="1"/>
          </p:cNvPicPr>
          <p:nvPr/>
        </p:nvPicPr>
        <p:blipFill>
          <a:blip r:embed="rId60" cstate="screen"/>
          <a:stretch>
            <a:fillRect/>
          </a:stretch>
        </p:blipFill>
        <p:spPr>
          <a:xfrm>
            <a:off x="3505200" y="3452905"/>
            <a:ext cx="1223750" cy="357095"/>
          </a:xfrm>
          <a:prstGeom prst="rect">
            <a:avLst/>
          </a:prstGeom>
        </p:spPr>
      </p:pic>
      <p:pic>
        <p:nvPicPr>
          <p:cNvPr id="141" name="Picture 140" descr="lg-logo1.jpg"/>
          <p:cNvPicPr>
            <a:picLocks noChangeAspect="1"/>
          </p:cNvPicPr>
          <p:nvPr/>
        </p:nvPicPr>
        <p:blipFill>
          <a:blip r:embed="rId61" cstate="screen"/>
          <a:stretch>
            <a:fillRect/>
          </a:stretch>
        </p:blipFill>
        <p:spPr>
          <a:xfrm>
            <a:off x="8077200" y="5443904"/>
            <a:ext cx="838200" cy="499696"/>
          </a:xfrm>
          <a:prstGeom prst="rect">
            <a:avLst/>
          </a:prstGeom>
        </p:spPr>
      </p:pic>
      <p:pic>
        <p:nvPicPr>
          <p:cNvPr id="142" name="Picture 141" descr="SANGSUNG_400.gif"/>
          <p:cNvPicPr>
            <a:picLocks noChangeAspect="1"/>
          </p:cNvPicPr>
          <p:nvPr/>
        </p:nvPicPr>
        <p:blipFill>
          <a:blip r:embed="rId62" cstate="screen"/>
          <a:stretch>
            <a:fillRect/>
          </a:stretch>
        </p:blipFill>
        <p:spPr>
          <a:xfrm>
            <a:off x="8077200" y="4151182"/>
            <a:ext cx="838200" cy="345758"/>
          </a:xfrm>
          <a:prstGeom prst="rect">
            <a:avLst/>
          </a:prstGeom>
        </p:spPr>
      </p:pic>
      <p:pic>
        <p:nvPicPr>
          <p:cNvPr id="143" name="Picture 142" descr="LEGO_logo-710596.png"/>
          <p:cNvPicPr>
            <a:picLocks noChangeAspect="1"/>
          </p:cNvPicPr>
          <p:nvPr/>
        </p:nvPicPr>
        <p:blipFill>
          <a:blip r:embed="rId63" cstate="screen"/>
          <a:stretch>
            <a:fillRect/>
          </a:stretch>
        </p:blipFill>
        <p:spPr>
          <a:xfrm>
            <a:off x="8165910" y="3322081"/>
            <a:ext cx="736979" cy="736979"/>
          </a:xfrm>
          <a:prstGeom prst="rect">
            <a:avLst/>
          </a:prstGeom>
        </p:spPr>
      </p:pic>
      <p:pic>
        <p:nvPicPr>
          <p:cNvPr id="144" name="Picture 143" descr="chrysler_detail.gif"/>
          <p:cNvPicPr>
            <a:picLocks noChangeAspect="1"/>
          </p:cNvPicPr>
          <p:nvPr/>
        </p:nvPicPr>
        <p:blipFill>
          <a:blip r:embed="rId64" cstate="screen">
            <a:clrChange>
              <a:clrFrom>
                <a:srgbClr val="FFFFFF"/>
              </a:clrFrom>
              <a:clrTo>
                <a:srgbClr val="FFFFFF">
                  <a:alpha val="0"/>
                </a:srgbClr>
              </a:clrTo>
            </a:clrChange>
          </a:blip>
          <a:stretch>
            <a:fillRect/>
          </a:stretch>
        </p:blipFill>
        <p:spPr>
          <a:xfrm>
            <a:off x="7315200" y="4185979"/>
            <a:ext cx="699448" cy="614621"/>
          </a:xfrm>
          <a:prstGeom prst="rect">
            <a:avLst/>
          </a:prstGeom>
        </p:spPr>
      </p:pic>
      <p:pic>
        <p:nvPicPr>
          <p:cNvPr id="145" name="Picture 18" descr="Xilinx, Inc.">
            <a:hlinkClick r:id="rId65"/>
          </p:cNvPr>
          <p:cNvPicPr>
            <a:picLocks noChangeAspect="1" noChangeArrowheads="1"/>
          </p:cNvPicPr>
          <p:nvPr/>
        </p:nvPicPr>
        <p:blipFill>
          <a:blip r:embed="rId66" cstate="screen"/>
          <a:srcRect/>
          <a:stretch>
            <a:fillRect/>
          </a:stretch>
        </p:blipFill>
        <p:spPr bwMode="auto">
          <a:xfrm>
            <a:off x="1676400" y="4826000"/>
            <a:ext cx="990600" cy="355600"/>
          </a:xfrm>
          <a:prstGeom prst="rect">
            <a:avLst/>
          </a:prstGeom>
          <a:noFill/>
          <a:ln w="9525">
            <a:noFill/>
            <a:miter lim="800000"/>
            <a:headEnd/>
            <a:tailEnd/>
          </a:ln>
        </p:spPr>
      </p:pic>
      <p:pic>
        <p:nvPicPr>
          <p:cNvPr id="146" name="Picture 4" descr="http://www.officialpsds.com/images/thumbs/Tesla-Motors-psd94354.png"/>
          <p:cNvPicPr>
            <a:picLocks noChangeAspect="1" noChangeArrowheads="1"/>
          </p:cNvPicPr>
          <p:nvPr/>
        </p:nvPicPr>
        <p:blipFill>
          <a:blip r:embed="rId67" cstate="screen"/>
          <a:srcRect/>
          <a:stretch>
            <a:fillRect/>
          </a:stretch>
        </p:blipFill>
        <p:spPr bwMode="auto">
          <a:xfrm>
            <a:off x="8305800" y="1600200"/>
            <a:ext cx="609600" cy="631710"/>
          </a:xfrm>
          <a:prstGeom prst="rect">
            <a:avLst/>
          </a:prstGeom>
          <a:noFill/>
        </p:spPr>
      </p:pic>
      <p:pic>
        <p:nvPicPr>
          <p:cNvPr id="147" name="Picture 10" descr="http://cdn2.insidermonkey.com/blog/wp-content/uploads/2013/04/Halliburton-Company.jpg"/>
          <p:cNvPicPr>
            <a:picLocks noChangeAspect="1" noChangeArrowheads="1"/>
          </p:cNvPicPr>
          <p:nvPr/>
        </p:nvPicPr>
        <p:blipFill>
          <a:blip r:embed="rId68" cstate="screen"/>
          <a:srcRect/>
          <a:stretch>
            <a:fillRect/>
          </a:stretch>
        </p:blipFill>
        <p:spPr bwMode="auto">
          <a:xfrm>
            <a:off x="3429000" y="4343400"/>
            <a:ext cx="762000" cy="571500"/>
          </a:xfrm>
          <a:prstGeom prst="rect">
            <a:avLst/>
          </a:prstGeom>
          <a:noFill/>
        </p:spPr>
      </p:pic>
      <p:pic>
        <p:nvPicPr>
          <p:cNvPr id="148" name="Picture 12" descr="http://images.forbes.com/media/lists/companies/schlumberger_200x200.jpg"/>
          <p:cNvPicPr>
            <a:picLocks noChangeAspect="1" noChangeArrowheads="1"/>
          </p:cNvPicPr>
          <p:nvPr/>
        </p:nvPicPr>
        <p:blipFill>
          <a:blip r:embed="rId69" cstate="screen"/>
          <a:srcRect/>
          <a:stretch>
            <a:fillRect/>
          </a:stretch>
        </p:blipFill>
        <p:spPr bwMode="auto">
          <a:xfrm>
            <a:off x="1219200" y="2743200"/>
            <a:ext cx="1088571" cy="304800"/>
          </a:xfrm>
          <a:prstGeom prst="rect">
            <a:avLst/>
          </a:prstGeom>
          <a:noFill/>
        </p:spPr>
      </p:pic>
      <p:pic>
        <p:nvPicPr>
          <p:cNvPr id="149" name="Picture 14" descr="http://www.rjet.ca/blog/wp-content/uploads/2012/04/embraer_logo.jpg"/>
          <p:cNvPicPr>
            <a:picLocks noChangeAspect="1" noChangeArrowheads="1"/>
          </p:cNvPicPr>
          <p:nvPr/>
        </p:nvPicPr>
        <p:blipFill>
          <a:blip r:embed="rId70" cstate="screen"/>
          <a:srcRect/>
          <a:stretch>
            <a:fillRect/>
          </a:stretch>
        </p:blipFill>
        <p:spPr bwMode="auto">
          <a:xfrm>
            <a:off x="1066800" y="5181600"/>
            <a:ext cx="914400" cy="228600"/>
          </a:xfrm>
          <a:prstGeom prst="rect">
            <a:avLst/>
          </a:prstGeom>
          <a:noFill/>
        </p:spPr>
      </p:pic>
      <p:pic>
        <p:nvPicPr>
          <p:cNvPr id="150" name="Picture 149" descr="sony.bmp"/>
          <p:cNvPicPr>
            <a:picLocks noChangeAspect="1"/>
          </p:cNvPicPr>
          <p:nvPr/>
        </p:nvPicPr>
        <p:blipFill>
          <a:blip r:embed="rId71" cstate="screen">
            <a:clrChange>
              <a:clrFrom>
                <a:srgbClr val="FFFFFF"/>
              </a:clrFrom>
              <a:clrTo>
                <a:srgbClr val="FFFFFF">
                  <a:alpha val="0"/>
                </a:srgbClr>
              </a:clrTo>
            </a:clrChange>
          </a:blip>
          <a:stretch>
            <a:fillRect/>
          </a:stretch>
        </p:blipFill>
        <p:spPr>
          <a:xfrm>
            <a:off x="1600200" y="3090649"/>
            <a:ext cx="1371719" cy="262151"/>
          </a:xfrm>
          <a:prstGeom prst="rect">
            <a:avLst/>
          </a:prstGeom>
          <a:noFill/>
          <a:ln>
            <a:noFill/>
          </a:ln>
        </p:spPr>
      </p:pic>
      <p:pic>
        <p:nvPicPr>
          <p:cNvPr id="151" name="Picture 16" descr="http://ictr-phe14.web.cern.ch/ictr-phe14/images/logos/cern.jpg"/>
          <p:cNvPicPr>
            <a:picLocks noChangeAspect="1" noChangeArrowheads="1"/>
          </p:cNvPicPr>
          <p:nvPr/>
        </p:nvPicPr>
        <p:blipFill>
          <a:blip r:embed="rId72" cstate="screen">
            <a:clrChange>
              <a:clrFrom>
                <a:srgbClr val="FFFFFF"/>
              </a:clrFrom>
              <a:clrTo>
                <a:srgbClr val="FFFFFF">
                  <a:alpha val="0"/>
                </a:srgbClr>
              </a:clrTo>
            </a:clrChange>
          </a:blip>
          <a:srcRect/>
          <a:stretch>
            <a:fillRect/>
          </a:stretch>
        </p:blipFill>
        <p:spPr bwMode="auto">
          <a:xfrm>
            <a:off x="2712629" y="4700984"/>
            <a:ext cx="640171" cy="556816"/>
          </a:xfrm>
          <a:prstGeom prst="rect">
            <a:avLst/>
          </a:prstGeom>
          <a:noFill/>
        </p:spPr>
      </p:pic>
      <p:sp>
        <p:nvSpPr>
          <p:cNvPr id="73" name="Title 72"/>
          <p:cNvSpPr>
            <a:spLocks noGrp="1"/>
          </p:cNvSpPr>
          <p:nvPr>
            <p:ph type="title"/>
          </p:nvPr>
        </p:nvSpPr>
        <p:spPr/>
        <p:txBody>
          <a:bodyPr/>
          <a:lstStyle/>
          <a:p>
            <a:r>
              <a:rPr lang="en-US" dirty="0" smtClean="0"/>
              <a:t>Companies that use LabVIEW</a:t>
            </a:r>
            <a:endParaRPr lang="en-US" dirty="0"/>
          </a:p>
        </p:txBody>
      </p:sp>
      <p:pic>
        <p:nvPicPr>
          <p:cNvPr id="433153" name="Picture 1" descr="C:\Users\husmith\Desktop\300px-Kraft_logo.svg.png"/>
          <p:cNvPicPr>
            <a:picLocks noChangeAspect="1" noChangeArrowheads="1"/>
          </p:cNvPicPr>
          <p:nvPr/>
        </p:nvPicPr>
        <p:blipFill>
          <a:blip r:embed="rId73" cstate="screen"/>
          <a:srcRect/>
          <a:stretch>
            <a:fillRect/>
          </a:stretch>
        </p:blipFill>
        <p:spPr bwMode="auto">
          <a:xfrm>
            <a:off x="3048000" y="3759200"/>
            <a:ext cx="952500" cy="381000"/>
          </a:xfrm>
          <a:prstGeom prst="rect">
            <a:avLst/>
          </a:prstGeom>
          <a:noFill/>
        </p:spPr>
      </p:pic>
      <p:pic>
        <p:nvPicPr>
          <p:cNvPr id="433154" name="Picture 2"/>
          <p:cNvPicPr>
            <a:picLocks noChangeAspect="1" noChangeArrowheads="1"/>
          </p:cNvPicPr>
          <p:nvPr/>
        </p:nvPicPr>
        <p:blipFill>
          <a:blip r:embed="rId74" cstate="screen"/>
          <a:srcRect/>
          <a:stretch>
            <a:fillRect/>
          </a:stretch>
        </p:blipFill>
        <p:spPr bwMode="auto">
          <a:xfrm>
            <a:off x="5791200" y="4724400"/>
            <a:ext cx="790575" cy="473809"/>
          </a:xfrm>
          <a:prstGeom prst="rect">
            <a:avLst/>
          </a:prstGeom>
          <a:noFill/>
          <a:ln w="9525">
            <a:noFill/>
            <a:miter lim="800000"/>
            <a:headEnd/>
            <a:tailEnd/>
          </a:ln>
        </p:spPr>
      </p:pic>
      <p:pic>
        <p:nvPicPr>
          <p:cNvPr id="433155" name="Picture 3" descr="C:\Users\husmith\Desktop\astrazeneca.png"/>
          <p:cNvPicPr>
            <a:picLocks noChangeAspect="1" noChangeArrowheads="1"/>
          </p:cNvPicPr>
          <p:nvPr/>
        </p:nvPicPr>
        <p:blipFill>
          <a:blip r:embed="rId75" cstate="screen"/>
          <a:srcRect/>
          <a:stretch>
            <a:fillRect/>
          </a:stretch>
        </p:blipFill>
        <p:spPr bwMode="auto">
          <a:xfrm>
            <a:off x="5867400" y="2057400"/>
            <a:ext cx="927101" cy="226122"/>
          </a:xfrm>
          <a:prstGeom prst="rect">
            <a:avLst/>
          </a:prstGeom>
          <a:noFill/>
        </p:spPr>
      </p:pic>
      <p:pic>
        <p:nvPicPr>
          <p:cNvPr id="433156" name="Picture 4"/>
          <p:cNvPicPr>
            <a:picLocks noChangeAspect="1" noChangeArrowheads="1"/>
          </p:cNvPicPr>
          <p:nvPr/>
        </p:nvPicPr>
        <p:blipFill>
          <a:blip r:embed="rId76" cstate="screen"/>
          <a:srcRect/>
          <a:stretch>
            <a:fillRect/>
          </a:stretch>
        </p:blipFill>
        <p:spPr bwMode="auto">
          <a:xfrm>
            <a:off x="1143000" y="2286000"/>
            <a:ext cx="774700" cy="368707"/>
          </a:xfrm>
          <a:prstGeom prst="rect">
            <a:avLst/>
          </a:prstGeom>
          <a:noFill/>
          <a:ln w="9525">
            <a:noFill/>
            <a:miter lim="800000"/>
            <a:headEnd/>
            <a:tailEnd/>
          </a:ln>
        </p:spPr>
      </p:pic>
      <p:pic>
        <p:nvPicPr>
          <p:cNvPr id="434177" name="Picture 1"/>
          <p:cNvPicPr>
            <a:picLocks noChangeAspect="1" noChangeArrowheads="1"/>
          </p:cNvPicPr>
          <p:nvPr/>
        </p:nvPicPr>
        <p:blipFill>
          <a:blip r:embed="rId77" cstate="print"/>
          <a:srcRect/>
          <a:stretch>
            <a:fillRect/>
          </a:stretch>
        </p:blipFill>
        <p:spPr bwMode="auto">
          <a:xfrm>
            <a:off x="7391400" y="5029200"/>
            <a:ext cx="533400" cy="714756"/>
          </a:xfrm>
          <a:prstGeom prst="rect">
            <a:avLst/>
          </a:prstGeom>
          <a:noFill/>
          <a:ln w="9525">
            <a:noFill/>
            <a:miter lim="800000"/>
            <a:headEnd/>
            <a:tailEnd/>
          </a:ln>
        </p:spPr>
      </p:pic>
      <p:sp>
        <p:nvSpPr>
          <p:cNvPr id="78" name="Rectangle 77"/>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5" descr="06 20100723_MCCX_Operation_IMG_9946.JPG"/>
          <p:cNvPicPr>
            <a:picLocks noChangeAspect="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ounded Rectangle 2"/>
          <p:cNvSpPr/>
          <p:nvPr/>
        </p:nvSpPr>
        <p:spPr bwMode="auto">
          <a:xfrm>
            <a:off x="4038600" y="5867400"/>
            <a:ext cx="4953000" cy="838200"/>
          </a:xfrm>
          <a:prstGeom prst="roundRect">
            <a:avLst/>
          </a:prstGeom>
          <a:solidFill>
            <a:schemeClr val="bg1">
              <a:alpha val="80000"/>
            </a:schemeClr>
          </a:solidFill>
          <a:ln w="38100" cap="flat" cmpd="sng" algn="ctr">
            <a:solidFill>
              <a:schemeClr val="bg1">
                <a:alpha val="61000"/>
              </a:schemeClr>
            </a:solidFill>
            <a:prstDash val="solid"/>
            <a:round/>
            <a:headEnd type="none" w="med" len="med"/>
            <a:tailEnd type="none" w="med" len="med"/>
          </a:ln>
          <a:effectLst/>
        </p:spPr>
        <p:txBody>
          <a:bodyPr/>
          <a:lstStyle/>
          <a:p>
            <a:pPr fontAlgn="auto">
              <a:spcBef>
                <a:spcPts val="0"/>
              </a:spcBef>
              <a:spcAft>
                <a:spcPts val="0"/>
              </a:spcAft>
              <a:defRPr/>
            </a:pPr>
            <a:endParaRPr lang="en-US" sz="2400">
              <a:solidFill>
                <a:prstClr val="black"/>
              </a:solidFill>
              <a:latin typeface="+mn-lt"/>
              <a:ea typeface="+mn-ea"/>
              <a:cs typeface="+mn-cs"/>
            </a:endParaRPr>
          </a:p>
        </p:txBody>
      </p:sp>
      <p:pic>
        <p:nvPicPr>
          <p:cNvPr id="55300" name="Picture 6" descr="http://www.ninfinger.org/models/vault2010/Russian%20and%20other%20Logos/2000px-SpaceX_logo.svg.pn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a:off x="4610100" y="5976468"/>
            <a:ext cx="4258554" cy="525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cstate="screen"/>
          <a:stretch>
            <a:fillRect/>
          </a:stretch>
        </p:blipFill>
        <p:spPr>
          <a:xfrm>
            <a:off x="162210" y="230728"/>
            <a:ext cx="2193535" cy="421203"/>
          </a:xfrm>
          <a:prstGeom prst="rect">
            <a:avLst/>
          </a:prstGeom>
        </p:spPr>
      </p:pic>
    </p:spTree>
    <p:extLst>
      <p:ext uri="{BB962C8B-B14F-4D97-AF65-F5344CB8AC3E}">
        <p14:creationId xmlns="" xmlns:p14="http://schemas.microsoft.com/office/powerpoint/2010/main" val="294520163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LabVIEW Environment</a:t>
            </a:r>
            <a:endParaRPr lang="en-US" dirty="0"/>
          </a:p>
        </p:txBody>
      </p:sp>
      <p:sp>
        <p:nvSpPr>
          <p:cNvPr id="4" name="Rectangle 3"/>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pic>
        <p:nvPicPr>
          <p:cNvPr id="6" name="enviroment.mp4">
            <a:hlinkClick r:id="" action="ppaction://media"/>
          </p:cNvPr>
          <p:cNvPicPr>
            <a:picLocks noRot="1" noChangeAspect="1"/>
          </p:cNvPicPr>
          <p:nvPr>
            <a:videoFile r:link="rId1"/>
          </p:nvPr>
        </p:nvPicPr>
        <p:blipFill>
          <a:blip r:embed="rId4" cstate="print"/>
          <a:stretch>
            <a:fillRect/>
          </a:stretch>
        </p:blipFill>
        <p:spPr>
          <a:xfrm>
            <a:off x="152400" y="1066800"/>
            <a:ext cx="8839200" cy="502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1"/>
          <p:cNvPicPr>
            <a:picLocks noChangeAspect="1" noChangeArrowheads="1"/>
          </p:cNvPicPr>
          <p:nvPr/>
        </p:nvPicPr>
        <p:blipFill>
          <a:blip r:embed="rId3" cstate="print"/>
          <a:srcRect/>
          <a:stretch>
            <a:fillRect/>
          </a:stretch>
        </p:blipFill>
        <p:spPr bwMode="auto">
          <a:xfrm>
            <a:off x="228600" y="1371601"/>
            <a:ext cx="2438399" cy="2922156"/>
          </a:xfrm>
          <a:prstGeom prst="rect">
            <a:avLst/>
          </a:prstGeom>
          <a:noFill/>
          <a:ln w="9525">
            <a:noFill/>
            <a:miter lim="800000"/>
            <a:headEnd/>
            <a:tailEnd/>
          </a:ln>
        </p:spPr>
      </p:pic>
      <p:pic>
        <p:nvPicPr>
          <p:cNvPr id="160770" name="Picture 2"/>
          <p:cNvPicPr>
            <a:picLocks noChangeAspect="1" noChangeArrowheads="1"/>
          </p:cNvPicPr>
          <p:nvPr/>
        </p:nvPicPr>
        <p:blipFill>
          <a:blip r:embed="rId4" cstate="print"/>
          <a:srcRect/>
          <a:stretch>
            <a:fillRect/>
          </a:stretch>
        </p:blipFill>
        <p:spPr bwMode="auto">
          <a:xfrm>
            <a:off x="2209800" y="1676400"/>
            <a:ext cx="2895599" cy="354105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Parts of Robot Main.vi</a:t>
            </a:r>
            <a:endParaRPr lang="en-US" dirty="0"/>
          </a:p>
        </p:txBody>
      </p:sp>
      <p:sp>
        <p:nvSpPr>
          <p:cNvPr id="11" name="Rectangle 10"/>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13" name="Isosceles Triangle 12"/>
          <p:cNvSpPr/>
          <p:nvPr/>
        </p:nvSpPr>
        <p:spPr>
          <a:xfrm>
            <a:off x="381000" y="4114800"/>
            <a:ext cx="1447800" cy="609600"/>
          </a:xfrm>
          <a:prstGeom prst="triangle">
            <a:avLst>
              <a:gd name="adj" fmla="val 6444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81000" y="4724400"/>
            <a:ext cx="14478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LabVIEW Project Explorer</a:t>
            </a:r>
          </a:p>
        </p:txBody>
      </p:sp>
      <p:sp>
        <p:nvSpPr>
          <p:cNvPr id="15" name="Rectangle 14"/>
          <p:cNvSpPr/>
          <p:nvPr/>
        </p:nvSpPr>
        <p:spPr>
          <a:xfrm>
            <a:off x="3505200" y="914400"/>
            <a:ext cx="19050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Front panel</a:t>
            </a:r>
          </a:p>
          <a:p>
            <a:pPr algn="ctr"/>
            <a:r>
              <a:rPr lang="en-US" sz="1400" dirty="0" smtClean="0"/>
              <a:t>(user interface)</a:t>
            </a:r>
            <a:endParaRPr lang="en-US" sz="1400" dirty="0"/>
          </a:p>
        </p:txBody>
      </p:sp>
      <p:sp>
        <p:nvSpPr>
          <p:cNvPr id="16" name="Isosceles Triangle 15"/>
          <p:cNvSpPr/>
          <p:nvPr/>
        </p:nvSpPr>
        <p:spPr>
          <a:xfrm rot="10800000">
            <a:off x="3505200" y="1371600"/>
            <a:ext cx="1905000" cy="381000"/>
          </a:xfrm>
          <a:prstGeom prst="triangle">
            <a:avLst>
              <a:gd name="adj" fmla="val 8450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6705600" y="1295400"/>
            <a:ext cx="19050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Block diagram</a:t>
            </a:r>
          </a:p>
          <a:p>
            <a:pPr algn="ctr"/>
            <a:r>
              <a:rPr lang="en-US" sz="1400" dirty="0" smtClean="0"/>
              <a:t>(code)</a:t>
            </a:r>
            <a:endParaRPr lang="en-US" sz="1400" dirty="0"/>
          </a:p>
        </p:txBody>
      </p:sp>
      <p:pic>
        <p:nvPicPr>
          <p:cNvPr id="160771" name="Picture 3"/>
          <p:cNvPicPr>
            <a:picLocks noChangeAspect="1" noChangeArrowheads="1"/>
          </p:cNvPicPr>
          <p:nvPr/>
        </p:nvPicPr>
        <p:blipFill>
          <a:blip r:embed="rId5" cstate="print"/>
          <a:srcRect/>
          <a:stretch>
            <a:fillRect/>
          </a:stretch>
        </p:blipFill>
        <p:spPr bwMode="auto">
          <a:xfrm>
            <a:off x="3733800" y="2286000"/>
            <a:ext cx="5181909" cy="3733800"/>
          </a:xfrm>
          <a:prstGeom prst="rect">
            <a:avLst/>
          </a:prstGeom>
          <a:noFill/>
          <a:ln w="9525">
            <a:noFill/>
            <a:miter lim="800000"/>
            <a:headEnd/>
            <a:tailEnd/>
          </a:ln>
        </p:spPr>
      </p:pic>
      <p:sp>
        <p:nvSpPr>
          <p:cNvPr id="18" name="Isosceles Triangle 17"/>
          <p:cNvSpPr/>
          <p:nvPr/>
        </p:nvSpPr>
        <p:spPr>
          <a:xfrm rot="10800000">
            <a:off x="6705600" y="1752600"/>
            <a:ext cx="1905000" cy="914400"/>
          </a:xfrm>
          <a:prstGeom prst="triangle">
            <a:avLst>
              <a:gd name="adj" fmla="val 5554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2"/>
          <p:cNvPicPr>
            <a:picLocks noChangeAspect="1" noChangeArrowheads="1"/>
          </p:cNvPicPr>
          <p:nvPr/>
        </p:nvPicPr>
        <p:blipFill>
          <a:blip r:embed="rId4" cstate="print"/>
          <a:srcRect/>
          <a:stretch>
            <a:fillRect/>
          </a:stretch>
        </p:blipFill>
        <p:spPr bwMode="auto">
          <a:xfrm>
            <a:off x="9601200" y="381000"/>
            <a:ext cx="2895599" cy="3541058"/>
          </a:xfrm>
          <a:prstGeom prst="rect">
            <a:avLst/>
          </a:prstGeom>
          <a:noFill/>
          <a:ln w="9525">
            <a:noFill/>
            <a:miter lim="800000"/>
            <a:headEnd/>
            <a:tailEnd/>
          </a:ln>
        </p:spPr>
      </p:pic>
    </p:spTree>
    <p:extLst>
      <p:ext uri="{BB962C8B-B14F-4D97-AF65-F5344CB8AC3E}">
        <p14:creationId xmlns:p14="http://schemas.microsoft.com/office/powerpoint/2010/main" xmlns="" val="29806301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1"/>
          <p:cNvPicPr>
            <a:picLocks noChangeAspect="1" noChangeArrowheads="1"/>
          </p:cNvPicPr>
          <p:nvPr/>
        </p:nvPicPr>
        <p:blipFill>
          <a:blip r:embed="rId3" cstate="print"/>
          <a:srcRect/>
          <a:stretch>
            <a:fillRect/>
          </a:stretch>
        </p:blipFill>
        <p:spPr bwMode="auto">
          <a:xfrm>
            <a:off x="4114800" y="1371600"/>
            <a:ext cx="3552825" cy="42576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LabVIEW Project Explorer</a:t>
            </a:r>
            <a:endParaRPr lang="en-US" dirty="0"/>
          </a:p>
        </p:txBody>
      </p:sp>
      <p:sp>
        <p:nvSpPr>
          <p:cNvPr id="3" name="Content Placeholder 2"/>
          <p:cNvSpPr>
            <a:spLocks noGrp="1"/>
          </p:cNvSpPr>
          <p:nvPr>
            <p:ph sz="half" idx="1"/>
          </p:nvPr>
        </p:nvSpPr>
        <p:spPr/>
        <p:txBody>
          <a:bodyPr>
            <a:normAutofit/>
          </a:bodyPr>
          <a:lstStyle/>
          <a:p>
            <a:pPr>
              <a:buNone/>
            </a:pPr>
            <a:r>
              <a:rPr lang="en-US" sz="2400" dirty="0" smtClean="0"/>
              <a:t>LabVIEW </a:t>
            </a:r>
            <a:r>
              <a:rPr lang="en-US" dirty="0" smtClean="0"/>
              <a:t>F</a:t>
            </a:r>
            <a:r>
              <a:rPr lang="en-US" sz="2400" dirty="0" smtClean="0"/>
              <a:t>ile Extensions</a:t>
            </a:r>
          </a:p>
          <a:p>
            <a:pPr lvl="1">
              <a:buNone/>
            </a:pPr>
            <a:r>
              <a:rPr lang="en-US" dirty="0" smtClean="0"/>
              <a:t>LabVIEW project—</a:t>
            </a:r>
            <a:r>
              <a:rPr lang="en-US" dirty="0" smtClean="0">
                <a:cs typeface="Courier New" pitchFamily="49" charset="0"/>
              </a:rPr>
              <a:t>.lvproj</a:t>
            </a:r>
          </a:p>
          <a:p>
            <a:pPr lvl="1">
              <a:buNone/>
            </a:pPr>
            <a:r>
              <a:rPr lang="en-US" dirty="0" smtClean="0"/>
              <a:t>Virtual instrument (VI)—</a:t>
            </a:r>
            <a:r>
              <a:rPr lang="en-US" dirty="0" smtClean="0">
                <a:cs typeface="Courier New" pitchFamily="49" charset="0"/>
              </a:rPr>
              <a:t>.vi</a:t>
            </a:r>
          </a:p>
          <a:p>
            <a:pPr lvl="1">
              <a:buNone/>
            </a:pPr>
            <a:r>
              <a:rPr lang="en-US" dirty="0" smtClean="0"/>
              <a:t>Custom control—</a:t>
            </a:r>
            <a:r>
              <a:rPr lang="en-US" dirty="0" smtClean="0">
                <a:cs typeface="Courier New" pitchFamily="49" charset="0"/>
              </a:rPr>
              <a:t>.ctl</a:t>
            </a:r>
          </a:p>
        </p:txBody>
      </p:sp>
      <p:sp>
        <p:nvSpPr>
          <p:cNvPr id="5" name="Rectangle 4"/>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7" name="Isosceles Triangle 6"/>
          <p:cNvSpPr/>
          <p:nvPr/>
        </p:nvSpPr>
        <p:spPr>
          <a:xfrm rot="5400000" flipV="1">
            <a:off x="6134100" y="876300"/>
            <a:ext cx="457200" cy="2819400"/>
          </a:xfrm>
          <a:prstGeom prst="triangle">
            <a:avLst>
              <a:gd name="adj" fmla="val 3869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7772400" y="2057400"/>
            <a:ext cx="12954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File location in Windows</a:t>
            </a:r>
          </a:p>
        </p:txBody>
      </p:sp>
      <p:sp>
        <p:nvSpPr>
          <p:cNvPr id="9" name="Isosceles Triangle 8"/>
          <p:cNvSpPr/>
          <p:nvPr/>
        </p:nvSpPr>
        <p:spPr>
          <a:xfrm rot="14379654" flipV="1">
            <a:off x="3253626" y="2148227"/>
            <a:ext cx="542866" cy="2619844"/>
          </a:xfrm>
          <a:prstGeom prst="triangle">
            <a:avLst>
              <a:gd name="adj" fmla="val 3869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581025" y="3781425"/>
            <a:ext cx="1981200" cy="555172"/>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Right-click to connect to roboRIO target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Picture 1"/>
          <p:cNvPicPr>
            <a:picLocks noChangeAspect="1" noChangeArrowheads="1"/>
          </p:cNvPicPr>
          <p:nvPr/>
        </p:nvPicPr>
        <p:blipFill>
          <a:blip r:embed="rId3" cstate="print"/>
          <a:srcRect/>
          <a:stretch>
            <a:fillRect/>
          </a:stretch>
        </p:blipFill>
        <p:spPr bwMode="auto">
          <a:xfrm>
            <a:off x="2895600" y="1414372"/>
            <a:ext cx="4343400" cy="4910228"/>
          </a:xfrm>
          <a:prstGeom prst="rect">
            <a:avLst/>
          </a:prstGeom>
          <a:noFill/>
          <a:ln w="9525">
            <a:noFill/>
            <a:miter lim="800000"/>
            <a:headEnd/>
            <a:tailEnd/>
          </a:ln>
        </p:spPr>
      </p:pic>
      <p:sp>
        <p:nvSpPr>
          <p:cNvPr id="24578" name="Rectangle 2"/>
          <p:cNvSpPr>
            <a:spLocks noGrp="1" noChangeArrowheads="1"/>
          </p:cNvSpPr>
          <p:nvPr>
            <p:ph type="title"/>
          </p:nvPr>
        </p:nvSpPr>
        <p:spPr/>
        <p:txBody>
          <a:bodyPr/>
          <a:lstStyle/>
          <a:p>
            <a:r>
              <a:rPr lang="en-US" dirty="0" smtClean="0"/>
              <a:t>Parts of a VI: Front Panel</a:t>
            </a:r>
          </a:p>
        </p:txBody>
      </p:sp>
      <p:sp>
        <p:nvSpPr>
          <p:cNvPr id="24579" name="Rectangle 3"/>
          <p:cNvSpPr>
            <a:spLocks noGrp="1" noChangeArrowheads="1"/>
          </p:cNvSpPr>
          <p:nvPr>
            <p:ph idx="1"/>
          </p:nvPr>
        </p:nvSpPr>
        <p:spPr>
          <a:xfrm>
            <a:off x="457200" y="914400"/>
            <a:ext cx="8174242" cy="4949008"/>
          </a:xfrm>
        </p:spPr>
        <p:txBody>
          <a:bodyPr>
            <a:normAutofit/>
          </a:bodyPr>
          <a:lstStyle/>
          <a:p>
            <a:pPr marL="0" lvl="1" indent="0">
              <a:buNone/>
            </a:pPr>
            <a:r>
              <a:rPr lang="en-US" dirty="0" smtClean="0"/>
              <a:t>The front panel is the VI’s graphical user interface with inputs and outputs.</a:t>
            </a:r>
          </a:p>
          <a:p>
            <a:pPr marL="0" lvl="1" indent="0">
              <a:buNone/>
            </a:pPr>
            <a:endParaRPr lang="en-US" dirty="0" smtClean="0"/>
          </a:p>
          <a:p>
            <a:pPr marL="0" lvl="1" indent="0">
              <a:buNone/>
            </a:pPr>
            <a:r>
              <a:rPr lang="en-US" sz="1800" dirty="0" smtClean="0"/>
              <a:t>Controls (inputs) </a:t>
            </a:r>
          </a:p>
          <a:p>
            <a:pPr marL="0" lvl="1" indent="0">
              <a:buNone/>
            </a:pPr>
            <a:r>
              <a:rPr lang="en-US" sz="1800" dirty="0" smtClean="0"/>
              <a:t>     buttons,  </a:t>
            </a:r>
          </a:p>
          <a:p>
            <a:pPr marL="0" lvl="1" indent="0">
              <a:buNone/>
            </a:pPr>
            <a:r>
              <a:rPr lang="en-US" sz="1800" dirty="0" smtClean="0"/>
              <a:t>     knobs, slides...</a:t>
            </a:r>
          </a:p>
          <a:p>
            <a:pPr marL="0" lvl="1" indent="0">
              <a:buNone/>
            </a:pPr>
            <a:endParaRPr lang="en-US" sz="1800" dirty="0" smtClean="0"/>
          </a:p>
          <a:p>
            <a:pPr marL="0" lvl="1" indent="0">
              <a:buNone/>
            </a:pPr>
            <a:r>
              <a:rPr lang="en-US" sz="1800" dirty="0" smtClean="0"/>
              <a:t>Indicators (outputs)</a:t>
            </a:r>
          </a:p>
          <a:p>
            <a:pPr marL="0" lvl="1" indent="0">
              <a:buNone/>
            </a:pPr>
            <a:r>
              <a:rPr lang="en-US" sz="1800" dirty="0" smtClean="0"/>
              <a:t>     numeric display,</a:t>
            </a:r>
          </a:p>
          <a:p>
            <a:pPr marL="0" lvl="1" indent="0">
              <a:buNone/>
            </a:pPr>
            <a:r>
              <a:rPr lang="en-US" sz="1800" dirty="0" smtClean="0"/>
              <a:t>     graphs, LEDs…</a:t>
            </a:r>
          </a:p>
        </p:txBody>
      </p:sp>
      <p:sp>
        <p:nvSpPr>
          <p:cNvPr id="7" name="Rectangle 6"/>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8" name="Isosceles Triangle 7"/>
          <p:cNvSpPr/>
          <p:nvPr/>
        </p:nvSpPr>
        <p:spPr>
          <a:xfrm rot="5400000" flipV="1">
            <a:off x="6687578" y="2621900"/>
            <a:ext cx="226544" cy="1295400"/>
          </a:xfrm>
          <a:prstGeom prst="triangle">
            <a:avLst>
              <a:gd name="adj" fmla="val 6477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7448550" y="3154272"/>
            <a:ext cx="12954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LED indicator</a:t>
            </a:r>
          </a:p>
        </p:txBody>
      </p:sp>
      <p:sp>
        <p:nvSpPr>
          <p:cNvPr id="10" name="Isosceles Triangle 9"/>
          <p:cNvSpPr/>
          <p:nvPr/>
        </p:nvSpPr>
        <p:spPr>
          <a:xfrm rot="5400000">
            <a:off x="2628900" y="4193616"/>
            <a:ext cx="381000" cy="914400"/>
          </a:xfrm>
          <a:prstGeom prst="triangle">
            <a:avLst>
              <a:gd name="adj" fmla="val 477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81000" y="4460316"/>
            <a:ext cx="19812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Boolean (on/off)</a:t>
            </a:r>
          </a:p>
          <a:p>
            <a:pPr lvl="0" algn="ctr"/>
            <a:r>
              <a:rPr lang="en-US" sz="1400" dirty="0" smtClean="0">
                <a:solidFill>
                  <a:prstClr val="black"/>
                </a:solidFill>
              </a:rPr>
              <a:t>control</a:t>
            </a:r>
          </a:p>
        </p:txBody>
      </p:sp>
      <p:sp>
        <p:nvSpPr>
          <p:cNvPr id="12" name="Isosceles Triangle 11"/>
          <p:cNvSpPr/>
          <p:nvPr/>
        </p:nvSpPr>
        <p:spPr>
          <a:xfrm flipV="1">
            <a:off x="3962400" y="2971800"/>
            <a:ext cx="1447800" cy="381000"/>
          </a:xfrm>
          <a:prstGeom prst="triangle">
            <a:avLst>
              <a:gd name="adj" fmla="val 940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3962400" y="2743200"/>
            <a:ext cx="14478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Numeric control</a:t>
            </a:r>
          </a:p>
        </p:txBody>
      </p:sp>
      <p:sp>
        <p:nvSpPr>
          <p:cNvPr id="14" name="Isosceles Triangle 13"/>
          <p:cNvSpPr/>
          <p:nvPr/>
        </p:nvSpPr>
        <p:spPr>
          <a:xfrm rot="5400000" flipV="1">
            <a:off x="7048500" y="3814672"/>
            <a:ext cx="228600" cy="609600"/>
          </a:xfrm>
          <a:prstGeom prst="triangle">
            <a:avLst>
              <a:gd name="adj" fmla="val 1269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7467600" y="4005172"/>
            <a:ext cx="12954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Slider control</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descr="C:\Users\husmith\Documents\Hunter Drive\Competitions\FRC\Screenshots\Controls Pallette.png"/>
          <p:cNvPicPr>
            <a:picLocks noChangeAspect="1" noChangeArrowheads="1"/>
          </p:cNvPicPr>
          <p:nvPr/>
        </p:nvPicPr>
        <p:blipFill>
          <a:blip r:embed="rId3" cstate="print"/>
          <a:srcRect/>
          <a:stretch>
            <a:fillRect/>
          </a:stretch>
        </p:blipFill>
        <p:spPr bwMode="auto">
          <a:xfrm>
            <a:off x="5638800" y="1524000"/>
            <a:ext cx="2456264" cy="4572000"/>
          </a:xfrm>
          <a:prstGeom prst="rect">
            <a:avLst/>
          </a:prstGeom>
          <a:noFill/>
        </p:spPr>
      </p:pic>
      <p:sp>
        <p:nvSpPr>
          <p:cNvPr id="31746" name="Rectangle 2"/>
          <p:cNvSpPr>
            <a:spLocks noGrp="1" noChangeArrowheads="1"/>
          </p:cNvSpPr>
          <p:nvPr>
            <p:ph type="title"/>
          </p:nvPr>
        </p:nvSpPr>
        <p:spPr/>
        <p:txBody>
          <a:bodyPr/>
          <a:lstStyle/>
          <a:p>
            <a:r>
              <a:rPr lang="en-US" dirty="0" smtClean="0"/>
              <a:t>Controls Palette</a:t>
            </a:r>
          </a:p>
        </p:txBody>
      </p:sp>
      <p:sp>
        <p:nvSpPr>
          <p:cNvPr id="5" name="Rectangle 4"/>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6" name="Isosceles Triangle 5"/>
          <p:cNvSpPr/>
          <p:nvPr/>
        </p:nvSpPr>
        <p:spPr>
          <a:xfrm rot="5400000">
            <a:off x="5410200" y="2895600"/>
            <a:ext cx="304800" cy="914400"/>
          </a:xfrm>
          <a:prstGeom prst="triangle">
            <a:avLst>
              <a:gd name="adj" fmla="val 709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124200" y="3200400"/>
            <a:ext cx="19812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Browse subpalettes</a:t>
            </a:r>
          </a:p>
        </p:txBody>
      </p:sp>
      <p:sp>
        <p:nvSpPr>
          <p:cNvPr id="9" name="Isosceles Triangle 8"/>
          <p:cNvSpPr/>
          <p:nvPr/>
        </p:nvSpPr>
        <p:spPr>
          <a:xfrm rot="5400000">
            <a:off x="5314044" y="1380672"/>
            <a:ext cx="304800" cy="533400"/>
          </a:xfrm>
          <a:prstGeom prst="triangle">
            <a:avLst>
              <a:gd name="adj" fmla="val 3977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370944" y="1494972"/>
            <a:ext cx="18288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Pin to keep open</a:t>
            </a:r>
          </a:p>
        </p:txBody>
      </p:sp>
      <p:sp>
        <p:nvSpPr>
          <p:cNvPr id="15" name="Rectangle 14"/>
          <p:cNvSpPr/>
          <p:nvPr/>
        </p:nvSpPr>
        <p:spPr>
          <a:xfrm>
            <a:off x="381000" y="1447800"/>
            <a:ext cx="3276600" cy="1938992"/>
          </a:xfrm>
          <a:prstGeom prst="rect">
            <a:avLst/>
          </a:prstGeom>
        </p:spPr>
        <p:txBody>
          <a:bodyPr wrap="square">
            <a:spAutoFit/>
          </a:bodyPr>
          <a:lstStyle/>
          <a:p>
            <a:r>
              <a:rPr lang="en-US" sz="2400" dirty="0" smtClean="0"/>
              <a:t>Right-click on the </a:t>
            </a:r>
          </a:p>
          <a:p>
            <a:r>
              <a:rPr lang="en-US" sz="2400" b="1" dirty="0" smtClean="0"/>
              <a:t>front panel </a:t>
            </a:r>
          </a:p>
          <a:p>
            <a:r>
              <a:rPr lang="en-US" sz="2400" dirty="0" smtClean="0"/>
              <a:t>(not the block diagram) to open the Controls Palette</a:t>
            </a:r>
            <a:endParaRPr lang="en-US" sz="2400" dirty="0"/>
          </a:p>
        </p:txBody>
      </p:sp>
      <p:sp>
        <p:nvSpPr>
          <p:cNvPr id="16" name="Isosceles Triangle 15"/>
          <p:cNvSpPr/>
          <p:nvPr/>
        </p:nvSpPr>
        <p:spPr>
          <a:xfrm flipV="1">
            <a:off x="6781800" y="1219200"/>
            <a:ext cx="1981200" cy="381000"/>
          </a:xfrm>
          <a:prstGeom prst="triangle">
            <a:avLst>
              <a:gd name="adj" fmla="val 5298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6781800" y="914400"/>
            <a:ext cx="19812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Search for controls</a:t>
            </a:r>
          </a:p>
        </p:txBody>
      </p:sp>
      <p:pic>
        <p:nvPicPr>
          <p:cNvPr id="61443" name="Picture 3" descr="C:\Users\husmith\Documents\Hunter Drive\Graphics\LabVIEW Screenshots\Silver Controls.png"/>
          <p:cNvPicPr>
            <a:picLocks noChangeAspect="1" noChangeArrowheads="1"/>
          </p:cNvPicPr>
          <p:nvPr/>
        </p:nvPicPr>
        <p:blipFill>
          <a:blip r:embed="rId4" cstate="print"/>
          <a:srcRect/>
          <a:stretch>
            <a:fillRect/>
          </a:stretch>
        </p:blipFill>
        <p:spPr bwMode="auto">
          <a:xfrm>
            <a:off x="3124200" y="4114800"/>
            <a:ext cx="2304288" cy="1450848"/>
          </a:xfrm>
          <a:prstGeom prst="rect">
            <a:avLst/>
          </a:prstGeom>
          <a:noFill/>
        </p:spPr>
      </p:pic>
      <p:pic>
        <p:nvPicPr>
          <p:cNvPr id="61444" name="Picture 4" descr="C:\Users\husmith\Documents\Hunter Drive\Graphics\LabVIEW Screenshots\Modern Controls.png"/>
          <p:cNvPicPr>
            <a:picLocks noChangeAspect="1" noChangeArrowheads="1"/>
          </p:cNvPicPr>
          <p:nvPr/>
        </p:nvPicPr>
        <p:blipFill>
          <a:blip r:embed="rId5" cstate="print"/>
          <a:srcRect/>
          <a:stretch>
            <a:fillRect/>
          </a:stretch>
        </p:blipFill>
        <p:spPr bwMode="auto">
          <a:xfrm>
            <a:off x="228600" y="4114800"/>
            <a:ext cx="2530763" cy="14224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Picture 1"/>
          <p:cNvPicPr>
            <a:picLocks noChangeAspect="1" noChangeArrowheads="1"/>
          </p:cNvPicPr>
          <p:nvPr/>
        </p:nvPicPr>
        <p:blipFill>
          <a:blip r:embed="rId3" cstate="print"/>
          <a:srcRect/>
          <a:stretch>
            <a:fillRect/>
          </a:stretch>
        </p:blipFill>
        <p:spPr bwMode="auto">
          <a:xfrm>
            <a:off x="1524000" y="2057400"/>
            <a:ext cx="5602258" cy="4324350"/>
          </a:xfrm>
          <a:prstGeom prst="rect">
            <a:avLst/>
          </a:prstGeom>
          <a:noFill/>
          <a:ln w="9525">
            <a:noFill/>
            <a:miter lim="800000"/>
            <a:headEnd/>
            <a:tailEnd/>
          </a:ln>
        </p:spPr>
      </p:pic>
      <p:sp>
        <p:nvSpPr>
          <p:cNvPr id="25602" name="Rectangle 2"/>
          <p:cNvSpPr>
            <a:spLocks noGrp="1" noChangeArrowheads="1"/>
          </p:cNvSpPr>
          <p:nvPr>
            <p:ph type="title"/>
          </p:nvPr>
        </p:nvSpPr>
        <p:spPr/>
        <p:txBody>
          <a:bodyPr/>
          <a:lstStyle/>
          <a:p>
            <a:r>
              <a:rPr lang="en-US" dirty="0" smtClean="0"/>
              <a:t>Parts of a VI: Block Diagram</a:t>
            </a:r>
          </a:p>
        </p:txBody>
      </p:sp>
      <p:sp>
        <p:nvSpPr>
          <p:cNvPr id="25603" name="Rectangle 3"/>
          <p:cNvSpPr>
            <a:spLocks noGrp="1" noChangeArrowheads="1"/>
          </p:cNvSpPr>
          <p:nvPr>
            <p:ph idx="1"/>
          </p:nvPr>
        </p:nvSpPr>
        <p:spPr/>
        <p:txBody>
          <a:bodyPr>
            <a:normAutofit/>
          </a:bodyPr>
          <a:lstStyle/>
          <a:p>
            <a:pPr marL="0" lvl="1" indent="0"/>
            <a:r>
              <a:rPr lang="en-US" dirty="0" smtClean="0"/>
              <a:t>The block diagram is the code for each VI. In LabVIEW, graphical blocks are connected with wires to control the execution.</a:t>
            </a:r>
          </a:p>
          <a:p>
            <a:pPr marL="0" lvl="1" indent="0">
              <a:buNone/>
            </a:pPr>
            <a:endParaRPr lang="en-US" dirty="0" smtClean="0"/>
          </a:p>
        </p:txBody>
      </p:sp>
      <p:sp>
        <p:nvSpPr>
          <p:cNvPr id="8" name="Rectangle 7"/>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6" name="Isosceles Triangle 5"/>
          <p:cNvSpPr/>
          <p:nvPr/>
        </p:nvSpPr>
        <p:spPr>
          <a:xfrm rot="5400000">
            <a:off x="3848100" y="5753100"/>
            <a:ext cx="304800" cy="533400"/>
          </a:xfrm>
          <a:prstGeom prst="triangle">
            <a:avLst>
              <a:gd name="adj" fmla="val 3977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2667000" y="5867400"/>
            <a:ext cx="10668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Function</a:t>
            </a:r>
          </a:p>
        </p:txBody>
      </p:sp>
      <p:sp>
        <p:nvSpPr>
          <p:cNvPr id="9" name="Isosceles Triangle 8"/>
          <p:cNvSpPr/>
          <p:nvPr/>
        </p:nvSpPr>
        <p:spPr>
          <a:xfrm rot="5400000" flipV="1">
            <a:off x="6872514" y="2300514"/>
            <a:ext cx="199572" cy="685800"/>
          </a:xfrm>
          <a:prstGeom prst="triangle">
            <a:avLst>
              <a:gd name="adj" fmla="val 8143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7315200" y="2543628"/>
            <a:ext cx="762000" cy="199572"/>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Loop</a:t>
            </a:r>
          </a:p>
        </p:txBody>
      </p:sp>
      <p:sp>
        <p:nvSpPr>
          <p:cNvPr id="11" name="Isosceles Triangle 10"/>
          <p:cNvSpPr/>
          <p:nvPr/>
        </p:nvSpPr>
        <p:spPr>
          <a:xfrm flipV="1">
            <a:off x="3208020" y="3352800"/>
            <a:ext cx="1295400" cy="381000"/>
          </a:xfrm>
          <a:prstGeom prst="triangle">
            <a:avLst>
              <a:gd name="adj" fmla="val 9247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3208020" y="2971800"/>
            <a:ext cx="12954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Terminal</a:t>
            </a:r>
          </a:p>
          <a:p>
            <a:pPr lvl="0" algn="ctr"/>
            <a:r>
              <a:rPr lang="en-US" sz="1000" dirty="0" smtClean="0">
                <a:solidFill>
                  <a:prstClr val="black"/>
                </a:solidFill>
              </a:rPr>
              <a:t>(front panel objects)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5" name="Picture 1"/>
          <p:cNvPicPr>
            <a:picLocks noChangeAspect="1" noChangeArrowheads="1"/>
          </p:cNvPicPr>
          <p:nvPr/>
        </p:nvPicPr>
        <p:blipFill>
          <a:blip r:embed="rId3" cstate="print"/>
          <a:srcRect/>
          <a:stretch>
            <a:fillRect/>
          </a:stretch>
        </p:blipFill>
        <p:spPr bwMode="auto">
          <a:xfrm>
            <a:off x="4114800" y="1143000"/>
            <a:ext cx="1752600" cy="2334315"/>
          </a:xfrm>
          <a:prstGeom prst="rect">
            <a:avLst/>
          </a:prstGeom>
          <a:noFill/>
          <a:ln w="9525">
            <a:solidFill>
              <a:schemeClr val="tx1"/>
            </a:solidFill>
            <a:miter lim="800000"/>
            <a:headEnd/>
            <a:tailEnd/>
          </a:ln>
        </p:spPr>
      </p:pic>
      <p:sp>
        <p:nvSpPr>
          <p:cNvPr id="4" name="Title 3"/>
          <p:cNvSpPr>
            <a:spLocks noGrp="1"/>
          </p:cNvSpPr>
          <p:nvPr>
            <p:ph type="title"/>
          </p:nvPr>
        </p:nvSpPr>
        <p:spPr/>
        <p:txBody>
          <a:bodyPr/>
          <a:lstStyle/>
          <a:p>
            <a:r>
              <a:rPr lang="en-US" dirty="0" smtClean="0"/>
              <a:t>FRC Software Overview</a:t>
            </a:r>
            <a:endParaRPr lang="en-US" dirty="0"/>
          </a:p>
        </p:txBody>
      </p:sp>
      <p:sp>
        <p:nvSpPr>
          <p:cNvPr id="26" name="Rectangle 25"/>
          <p:cNvSpPr/>
          <p:nvPr/>
        </p:nvSpPr>
        <p:spPr>
          <a:xfrm>
            <a:off x="2514600" y="6019800"/>
            <a:ext cx="4419600" cy="369332"/>
          </a:xfrm>
          <a:prstGeom prst="rect">
            <a:avLst/>
          </a:prstGeom>
        </p:spPr>
        <p:txBody>
          <a:bodyPr wrap="square">
            <a:spAutoFit/>
          </a:bodyPr>
          <a:lstStyle/>
          <a:p>
            <a:pPr algn="ctr"/>
            <a:r>
              <a:rPr lang="en-US" dirty="0" smtClean="0"/>
              <a:t>All download links available at </a:t>
            </a:r>
            <a:r>
              <a:rPr lang="en-US" dirty="0" smtClean="0">
                <a:hlinkClick r:id="rId4"/>
              </a:rPr>
              <a:t>ni.com/frc</a:t>
            </a:r>
            <a:r>
              <a:rPr lang="en-US" dirty="0" smtClean="0"/>
              <a:t>.</a:t>
            </a:r>
            <a:endParaRPr lang="en-US" dirty="0"/>
          </a:p>
        </p:txBody>
      </p:sp>
      <p:sp>
        <p:nvSpPr>
          <p:cNvPr id="16" name="TextBox 15"/>
          <p:cNvSpPr txBox="1"/>
          <p:nvPr/>
        </p:nvSpPr>
        <p:spPr>
          <a:xfrm>
            <a:off x="13944600" y="3897868"/>
            <a:ext cx="4419600" cy="369332"/>
          </a:xfrm>
          <a:prstGeom prst="rect">
            <a:avLst/>
          </a:prstGeom>
          <a:noFill/>
        </p:spPr>
        <p:txBody>
          <a:bodyPr wrap="square" rtlCol="0">
            <a:spAutoFit/>
          </a:bodyPr>
          <a:lstStyle/>
          <a:p>
            <a:pPr algn="ctr"/>
            <a:r>
              <a:rPr lang="en-US" dirty="0" smtClean="0"/>
              <a:t>Download Only</a:t>
            </a:r>
            <a:endParaRPr lang="en-US" dirty="0"/>
          </a:p>
        </p:txBody>
      </p:sp>
      <p:sp>
        <p:nvSpPr>
          <p:cNvPr id="24" name="Rectangle 23"/>
          <p:cNvSpPr/>
          <p:nvPr/>
        </p:nvSpPr>
        <p:spPr>
          <a:xfrm>
            <a:off x="6400800" y="1371600"/>
            <a:ext cx="2362200" cy="914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Included in Kit of Parts</a:t>
            </a:r>
          </a:p>
          <a:p>
            <a:pPr algn="ctr"/>
            <a:r>
              <a:rPr lang="en-US" sz="1600" dirty="0" smtClean="0"/>
              <a:t>or</a:t>
            </a:r>
          </a:p>
          <a:p>
            <a:pPr algn="ctr"/>
            <a:r>
              <a:rPr lang="en-US" sz="1600" dirty="0" smtClean="0"/>
              <a:t>Download at ni.com/frc</a:t>
            </a:r>
            <a:endParaRPr lang="en-US" sz="1600" dirty="0"/>
          </a:p>
        </p:txBody>
      </p:sp>
      <p:sp>
        <p:nvSpPr>
          <p:cNvPr id="27" name="Isosceles Triangle 26"/>
          <p:cNvSpPr/>
          <p:nvPr/>
        </p:nvSpPr>
        <p:spPr>
          <a:xfrm rot="5400000" flipV="1">
            <a:off x="5638799" y="1524000"/>
            <a:ext cx="914400" cy="609600"/>
          </a:xfrm>
          <a:prstGeom prst="triangle">
            <a:avLst>
              <a:gd name="adj" fmla="val 7245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p:cNvSpPr/>
          <p:nvPr/>
        </p:nvSpPr>
        <p:spPr>
          <a:xfrm>
            <a:off x="4038600" y="3886200"/>
            <a:ext cx="2590800" cy="4572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smtClean="0">
                <a:solidFill>
                  <a:schemeClr val="bg1"/>
                </a:solidFill>
              </a:rPr>
              <a:t>Required for </a:t>
            </a:r>
            <a:r>
              <a:rPr lang="en-US" sz="1400" b="1" u="sng" dirty="0" smtClean="0">
                <a:solidFill>
                  <a:schemeClr val="bg1"/>
                </a:solidFill>
              </a:rPr>
              <a:t>ALL</a:t>
            </a:r>
            <a:r>
              <a:rPr lang="en-US" sz="1400" b="1" dirty="0" smtClean="0">
                <a:solidFill>
                  <a:schemeClr val="bg1"/>
                </a:solidFill>
              </a:rPr>
              <a:t> FRC Teams</a:t>
            </a:r>
          </a:p>
          <a:p>
            <a:pPr algn="ctr"/>
            <a:r>
              <a:rPr lang="en-US" sz="1400" b="1" dirty="0" smtClean="0">
                <a:solidFill>
                  <a:schemeClr val="bg1"/>
                </a:solidFill>
              </a:rPr>
              <a:t>Download Only</a:t>
            </a:r>
            <a:endParaRPr lang="en-US" sz="1400" b="1" dirty="0">
              <a:solidFill>
                <a:schemeClr val="bg1"/>
              </a:solidFill>
            </a:endParaRPr>
          </a:p>
        </p:txBody>
      </p:sp>
      <p:sp>
        <p:nvSpPr>
          <p:cNvPr id="35" name="Isosceles Triangle 34"/>
          <p:cNvSpPr/>
          <p:nvPr/>
        </p:nvSpPr>
        <p:spPr>
          <a:xfrm rot="5400000" flipV="1">
            <a:off x="3547534" y="3843866"/>
            <a:ext cx="457201" cy="541869"/>
          </a:xfrm>
          <a:prstGeom prst="triangle">
            <a:avLst>
              <a:gd name="adj" fmla="val 4720"/>
            </a:avLst>
          </a:prstGeom>
          <a:solidFill>
            <a:srgbClr val="82AFD1">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533400" y="4191000"/>
            <a:ext cx="3048000" cy="1600200"/>
          </a:xfrm>
          <a:prstGeom prst="rect">
            <a:avLst/>
          </a:prstGeom>
          <a:solidFill>
            <a:srgbClr val="82AF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dirty="0" smtClean="0">
                <a:solidFill>
                  <a:schemeClr val="tx1"/>
                </a:solidFill>
              </a:rPr>
              <a:t> Driver Station</a:t>
            </a:r>
          </a:p>
          <a:p>
            <a:pPr>
              <a:buFont typeface="Arial" pitchFamily="34" charset="0"/>
              <a:buChar char="•"/>
            </a:pPr>
            <a:r>
              <a:rPr lang="en-US" dirty="0" smtClean="0">
                <a:solidFill>
                  <a:schemeClr val="tx1"/>
                </a:solidFill>
              </a:rPr>
              <a:t> roboRIO Utilities</a:t>
            </a:r>
          </a:p>
          <a:p>
            <a:pPr>
              <a:buFont typeface="Arial" pitchFamily="34" charset="0"/>
              <a:buChar char="•"/>
            </a:pPr>
            <a:r>
              <a:rPr lang="en-US" dirty="0" smtClean="0">
                <a:solidFill>
                  <a:schemeClr val="tx1"/>
                </a:solidFill>
              </a:rPr>
              <a:t> WPI Library</a:t>
            </a:r>
          </a:p>
          <a:p>
            <a:pPr>
              <a:buFont typeface="Arial" pitchFamily="34" charset="0"/>
              <a:buChar char="•"/>
            </a:pPr>
            <a:r>
              <a:rPr lang="en-US" dirty="0" smtClean="0">
                <a:solidFill>
                  <a:schemeClr val="tx1"/>
                </a:solidFill>
              </a:rPr>
              <a:t> FRC LabVIEW Templates </a:t>
            </a:r>
          </a:p>
          <a:p>
            <a:pPr>
              <a:buFont typeface="Arial" pitchFamily="34" charset="0"/>
              <a:buChar char="•"/>
            </a:pPr>
            <a:r>
              <a:rPr lang="en-US" dirty="0" smtClean="0">
                <a:solidFill>
                  <a:schemeClr val="tx1"/>
                </a:solidFill>
              </a:rPr>
              <a:t> FRC LabVIEW Examples</a:t>
            </a:r>
          </a:p>
        </p:txBody>
      </p:sp>
      <p:sp>
        <p:nvSpPr>
          <p:cNvPr id="42" name="Rectangle 41"/>
          <p:cNvSpPr/>
          <p:nvPr/>
        </p:nvSpPr>
        <p:spPr>
          <a:xfrm>
            <a:off x="533400" y="1752600"/>
            <a:ext cx="3048000" cy="1524000"/>
          </a:xfrm>
          <a:prstGeom prst="rect">
            <a:avLst/>
          </a:prstGeom>
          <a:solidFill>
            <a:srgbClr val="FFD6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sz="1600" dirty="0" smtClean="0">
                <a:solidFill>
                  <a:schemeClr val="tx1"/>
                </a:solidFill>
              </a:rPr>
              <a:t> LabVIEW 2014</a:t>
            </a:r>
          </a:p>
          <a:p>
            <a:pPr>
              <a:buFont typeface="Arial" pitchFamily="34" charset="0"/>
              <a:buChar char="•"/>
            </a:pPr>
            <a:r>
              <a:rPr lang="en-US" sz="1600" dirty="0" smtClean="0">
                <a:solidFill>
                  <a:schemeClr val="tx1"/>
                </a:solidFill>
              </a:rPr>
              <a:t> LabVIEW 2014 Real-Time </a:t>
            </a:r>
          </a:p>
          <a:p>
            <a:pPr>
              <a:buFont typeface="Arial" pitchFamily="34" charset="0"/>
              <a:buChar char="•"/>
            </a:pPr>
            <a:r>
              <a:rPr lang="en-US" sz="1600" dirty="0" smtClean="0">
                <a:solidFill>
                  <a:schemeClr val="tx1"/>
                </a:solidFill>
              </a:rPr>
              <a:t> Vision Development Module</a:t>
            </a:r>
          </a:p>
          <a:p>
            <a:pPr>
              <a:buFont typeface="Arial" pitchFamily="34" charset="0"/>
              <a:buChar char="•"/>
            </a:pPr>
            <a:r>
              <a:rPr lang="en-US" sz="1600" dirty="0" smtClean="0">
                <a:solidFill>
                  <a:schemeClr val="tx1"/>
                </a:solidFill>
              </a:rPr>
              <a:t> </a:t>
            </a:r>
            <a:r>
              <a:rPr lang="en-US" sz="1600" dirty="0" err="1" smtClean="0">
                <a:solidFill>
                  <a:schemeClr val="tx1"/>
                </a:solidFill>
              </a:rPr>
              <a:t>IMAQdx</a:t>
            </a:r>
            <a:r>
              <a:rPr lang="en-US" sz="1600" dirty="0" smtClean="0">
                <a:solidFill>
                  <a:schemeClr val="tx1"/>
                </a:solidFill>
              </a:rPr>
              <a:t> 14.0 (vision driver)</a:t>
            </a:r>
          </a:p>
          <a:p>
            <a:pPr>
              <a:buFont typeface="Arial" pitchFamily="34" charset="0"/>
              <a:buChar char="•"/>
            </a:pPr>
            <a:r>
              <a:rPr lang="en-US" sz="1600" dirty="0" smtClean="0">
                <a:solidFill>
                  <a:schemeClr val="tx1"/>
                </a:solidFill>
              </a:rPr>
              <a:t> NI-RIO (roboRIO driver)</a:t>
            </a:r>
          </a:p>
          <a:p>
            <a:pPr>
              <a:buFont typeface="Arial" pitchFamily="34" charset="0"/>
              <a:buChar char="•"/>
            </a:pPr>
            <a:r>
              <a:rPr lang="en-US" sz="1600" dirty="0" smtClean="0">
                <a:solidFill>
                  <a:schemeClr val="tx1"/>
                </a:solidFill>
              </a:rPr>
              <a:t> FRC 2015 Simulation</a:t>
            </a:r>
          </a:p>
        </p:txBody>
      </p:sp>
      <p:sp>
        <p:nvSpPr>
          <p:cNvPr id="43" name="Rectangle 42"/>
          <p:cNvSpPr/>
          <p:nvPr/>
        </p:nvSpPr>
        <p:spPr>
          <a:xfrm>
            <a:off x="533400" y="1295400"/>
            <a:ext cx="3048000" cy="45720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US" sz="2000" dirty="0" smtClean="0">
                <a:solidFill>
                  <a:schemeClr val="tx1"/>
                </a:solidFill>
              </a:rPr>
              <a:t>NI Software for FRC 2015</a:t>
            </a:r>
          </a:p>
        </p:txBody>
      </p:sp>
      <p:sp>
        <p:nvSpPr>
          <p:cNvPr id="44" name="Rectangle 43"/>
          <p:cNvSpPr/>
          <p:nvPr/>
        </p:nvSpPr>
        <p:spPr>
          <a:xfrm>
            <a:off x="533400" y="3733800"/>
            <a:ext cx="3048000" cy="457200"/>
          </a:xfrm>
          <a:prstGeom prst="rect">
            <a:avLst/>
          </a:prstGeom>
          <a:solidFill>
            <a:srgbClr val="065F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2000" dirty="0" smtClean="0"/>
              <a:t>FRC 2015 Update Suite</a:t>
            </a:r>
          </a:p>
        </p:txBody>
      </p:sp>
      <p:sp>
        <p:nvSpPr>
          <p:cNvPr id="15" name="Rectangle 14"/>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title"/>
          </p:nvPr>
        </p:nvSpPr>
        <p:spPr/>
        <p:txBody>
          <a:bodyPr/>
          <a:lstStyle/>
          <a:p>
            <a:r>
              <a:rPr lang="en-US" dirty="0" smtClean="0"/>
              <a:t>Functions Palette</a:t>
            </a:r>
          </a:p>
        </p:txBody>
      </p:sp>
      <p:sp>
        <p:nvSpPr>
          <p:cNvPr id="5" name="Rectangle 4"/>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7" name="Rectangle 6"/>
          <p:cNvSpPr/>
          <p:nvPr/>
        </p:nvSpPr>
        <p:spPr>
          <a:xfrm>
            <a:off x="3200400" y="1905000"/>
            <a:ext cx="5638800" cy="4154984"/>
          </a:xfrm>
          <a:prstGeom prst="rect">
            <a:avLst/>
          </a:prstGeom>
        </p:spPr>
        <p:txBody>
          <a:bodyPr wrap="square">
            <a:spAutoFit/>
          </a:bodyPr>
          <a:lstStyle/>
          <a:p>
            <a:pPr>
              <a:buFont typeface="Arial" pitchFamily="34" charset="0"/>
              <a:buChar char="•"/>
            </a:pPr>
            <a:r>
              <a:rPr lang="en-US" sz="2400" dirty="0" smtClean="0"/>
              <a:t>Right-click on the </a:t>
            </a:r>
            <a:r>
              <a:rPr lang="en-US" sz="2400" b="1" dirty="0" smtClean="0"/>
              <a:t>block diagram </a:t>
            </a:r>
            <a:r>
              <a:rPr lang="en-US" sz="2400" dirty="0" smtClean="0"/>
              <a:t>(not the front panel) to open the Functions Palette</a:t>
            </a:r>
          </a:p>
          <a:p>
            <a:pPr>
              <a:buFont typeface="Arial" pitchFamily="34" charset="0"/>
              <a:buChar char="•"/>
            </a:pPr>
            <a:endParaRPr lang="en-US" sz="2400" dirty="0" smtClean="0"/>
          </a:p>
          <a:p>
            <a:pPr>
              <a:buFont typeface="Arial" pitchFamily="34" charset="0"/>
              <a:buChar char="•"/>
            </a:pPr>
            <a:r>
              <a:rPr lang="en-US" sz="2400" dirty="0" smtClean="0"/>
              <a:t>Contains the VIs, functions, and constants you use to create the block diagram</a:t>
            </a:r>
          </a:p>
          <a:p>
            <a:pPr>
              <a:buFont typeface="Arial" pitchFamily="34" charset="0"/>
              <a:buChar char="•"/>
            </a:pPr>
            <a:endParaRPr lang="en-US" sz="2400" dirty="0" smtClean="0"/>
          </a:p>
          <a:p>
            <a:pPr>
              <a:buFont typeface="Arial" pitchFamily="34" charset="0"/>
              <a:buChar char="•"/>
            </a:pPr>
            <a:r>
              <a:rPr lang="en-US" sz="2400" dirty="0" smtClean="0"/>
              <a:t>FRC-specific palettes include the WPI Robotics Library, </a:t>
            </a:r>
            <a:r>
              <a:rPr lang="en-US" sz="2400" i="1" dirty="0" smtClean="0"/>
              <a:t>FIRST</a:t>
            </a:r>
            <a:r>
              <a:rPr lang="en-US" sz="2400" dirty="0" smtClean="0"/>
              <a:t> Vision, and PID</a:t>
            </a:r>
          </a:p>
          <a:p>
            <a:pPr>
              <a:buFont typeface="Arial" pitchFamily="34" charset="0"/>
              <a:buChar char="•"/>
            </a:pPr>
            <a:endParaRPr lang="en-US" sz="2400" dirty="0" smtClean="0"/>
          </a:p>
          <a:p>
            <a:endParaRPr lang="en-US" sz="2400" dirty="0" smtClean="0"/>
          </a:p>
          <a:p>
            <a:pPr>
              <a:buFont typeface="Arial" pitchFamily="34" charset="0"/>
              <a:buChar char="•"/>
            </a:pPr>
            <a:endParaRPr lang="en-US" sz="2400" dirty="0"/>
          </a:p>
        </p:txBody>
      </p:sp>
      <p:pic>
        <p:nvPicPr>
          <p:cNvPr id="59395" name="Picture 3" descr="C:\Users\husmith\Documents\Hunter Drive\Competitions\FRC\Screenshots\Functions Palette- WPI.png"/>
          <p:cNvPicPr>
            <a:picLocks noChangeAspect="1" noChangeArrowheads="1"/>
          </p:cNvPicPr>
          <p:nvPr/>
        </p:nvPicPr>
        <p:blipFill>
          <a:blip r:embed="rId3" cstate="print"/>
          <a:srcRect/>
          <a:stretch>
            <a:fillRect/>
          </a:stretch>
        </p:blipFill>
        <p:spPr bwMode="auto">
          <a:xfrm>
            <a:off x="609600" y="1219200"/>
            <a:ext cx="5281315" cy="5095875"/>
          </a:xfrm>
          <a:prstGeom prst="rect">
            <a:avLst/>
          </a:prstGeom>
          <a:noFill/>
        </p:spPr>
      </p:pic>
      <p:sp>
        <p:nvSpPr>
          <p:cNvPr id="12" name="Isosceles Triangle 11"/>
          <p:cNvSpPr/>
          <p:nvPr/>
        </p:nvSpPr>
        <p:spPr>
          <a:xfrm rot="5400000" flipV="1">
            <a:off x="2828922" y="1033463"/>
            <a:ext cx="304800" cy="685800"/>
          </a:xfrm>
          <a:prstGeom prst="triangle">
            <a:avLst>
              <a:gd name="adj" fmla="val 1477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3324222" y="1223963"/>
            <a:ext cx="23622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Search for functions by name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mbedded Image" descr="loc_fp_TriangularArea.png"/>
          <p:cNvPicPr>
            <a:picLocks noChangeAspect="1"/>
          </p:cNvPicPr>
          <p:nvPr/>
        </p:nvPicPr>
        <p:blipFill>
          <a:blip r:embed="rId3" cstate="print"/>
          <a:stretch>
            <a:fillRect/>
          </a:stretch>
        </p:blipFill>
        <p:spPr>
          <a:xfrm>
            <a:off x="685800" y="2057400"/>
            <a:ext cx="4876800" cy="2603806"/>
          </a:xfrm>
          <a:prstGeom prst="rect">
            <a:avLst/>
          </a:prstGeom>
          <a:ln>
            <a:noFill/>
          </a:ln>
          <a:effectLst>
            <a:outerShdw blurRad="50800" dist="38100" dir="2700000" algn="tl" rotWithShape="0">
              <a:prstClr val="black">
                <a:alpha val="40000"/>
              </a:prstClr>
            </a:outerShdw>
          </a:effectLst>
        </p:spPr>
      </p:pic>
      <p:pic>
        <p:nvPicPr>
          <p:cNvPr id="5" name="Embedded Image" descr="loc_bd_TriangularArea.png"/>
          <p:cNvPicPr>
            <a:picLocks noChangeAspect="1"/>
          </p:cNvPicPr>
          <p:nvPr/>
        </p:nvPicPr>
        <p:blipFill>
          <a:blip r:embed="rId4" cstate="print"/>
          <a:stretch>
            <a:fillRect/>
          </a:stretch>
        </p:blipFill>
        <p:spPr>
          <a:xfrm>
            <a:off x="3810000" y="3931879"/>
            <a:ext cx="4800600" cy="1935521"/>
          </a:xfrm>
          <a:prstGeom prst="rect">
            <a:avLst/>
          </a:prstGeom>
          <a:ln>
            <a:noFill/>
          </a:ln>
          <a:effectLst>
            <a:outerShdw blurRad="50800" dist="38100" dir="2700000" algn="tl" rotWithShape="0">
              <a:prstClr val="black">
                <a:alpha val="40000"/>
              </a:prstClr>
            </a:outerShdw>
          </a:effectLst>
        </p:spPr>
      </p:pic>
      <p:sp>
        <p:nvSpPr>
          <p:cNvPr id="13" name="Rectangle 12"/>
          <p:cNvSpPr/>
          <p:nvPr/>
        </p:nvSpPr>
        <p:spPr>
          <a:xfrm>
            <a:off x="1447800" y="4770079"/>
            <a:ext cx="12954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Same name</a:t>
            </a:r>
          </a:p>
        </p:txBody>
      </p:sp>
      <p:sp>
        <p:nvSpPr>
          <p:cNvPr id="44034" name="Rectangle 2"/>
          <p:cNvSpPr>
            <a:spLocks noGrp="1" noChangeArrowheads="1"/>
          </p:cNvSpPr>
          <p:nvPr>
            <p:ph type="title"/>
          </p:nvPr>
        </p:nvSpPr>
        <p:spPr/>
        <p:txBody>
          <a:bodyPr/>
          <a:lstStyle/>
          <a:p>
            <a:r>
              <a:rPr lang="en-US" dirty="0" smtClean="0"/>
              <a:t>Terminals</a:t>
            </a:r>
          </a:p>
        </p:txBody>
      </p:sp>
      <p:sp>
        <p:nvSpPr>
          <p:cNvPr id="10" name="Rectangle 9"/>
          <p:cNvSpPr/>
          <p:nvPr/>
        </p:nvSpPr>
        <p:spPr>
          <a:xfrm>
            <a:off x="609600" y="990600"/>
            <a:ext cx="8153400" cy="769441"/>
          </a:xfrm>
          <a:prstGeom prst="rect">
            <a:avLst/>
          </a:prstGeom>
        </p:spPr>
        <p:txBody>
          <a:bodyPr wrap="square">
            <a:spAutoFit/>
          </a:bodyPr>
          <a:lstStyle/>
          <a:p>
            <a:pPr lvl="1">
              <a:buFont typeface="Arial" pitchFamily="34" charset="0"/>
              <a:buChar char="•"/>
            </a:pPr>
            <a:r>
              <a:rPr lang="en-US" sz="2200" dirty="0" smtClean="0"/>
              <a:t>With terminals, you can read and write to front panel controls and indicators. </a:t>
            </a:r>
          </a:p>
        </p:txBody>
      </p:sp>
      <p:sp>
        <p:nvSpPr>
          <p:cNvPr id="11" name="Rectangle 10"/>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14" name="Isosceles Triangle 13"/>
          <p:cNvSpPr/>
          <p:nvPr/>
        </p:nvSpPr>
        <p:spPr>
          <a:xfrm>
            <a:off x="1447800" y="3809999"/>
            <a:ext cx="1295400" cy="960079"/>
          </a:xfrm>
          <a:prstGeom prst="triangle">
            <a:avLst>
              <a:gd name="adj" fmla="val 133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5537" name="Picture 1"/>
          <p:cNvPicPr>
            <a:picLocks noChangeAspect="1" noChangeArrowheads="1"/>
          </p:cNvPicPr>
          <p:nvPr/>
        </p:nvPicPr>
        <p:blipFill>
          <a:blip r:embed="rId5" cstate="print"/>
          <a:srcRect/>
          <a:stretch>
            <a:fillRect/>
          </a:stretch>
        </p:blipFill>
        <p:spPr bwMode="auto">
          <a:xfrm>
            <a:off x="3905600" y="4372924"/>
            <a:ext cx="723900" cy="698500"/>
          </a:xfrm>
          <a:prstGeom prst="rect">
            <a:avLst/>
          </a:prstGeom>
          <a:noFill/>
          <a:ln w="9525">
            <a:noFill/>
            <a:miter lim="800000"/>
            <a:headEnd/>
            <a:tailEnd/>
          </a:ln>
        </p:spPr>
      </p:pic>
      <p:sp>
        <p:nvSpPr>
          <p:cNvPr id="12" name="Isosceles Triangle 11"/>
          <p:cNvSpPr/>
          <p:nvPr/>
        </p:nvSpPr>
        <p:spPr>
          <a:xfrm rot="5400000">
            <a:off x="3124200" y="4389079"/>
            <a:ext cx="457200" cy="1219200"/>
          </a:xfrm>
          <a:prstGeom prst="triangle">
            <a:avLst>
              <a:gd name="adj" fmla="val 133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3" name="Picture 3" descr="C:\Users\husmith\Desktop\Untitled-11.png"/>
          <p:cNvPicPr>
            <a:picLocks noChangeAspect="1" noChangeArrowheads="1"/>
          </p:cNvPicPr>
          <p:nvPr/>
        </p:nvPicPr>
        <p:blipFill>
          <a:blip r:embed="rId3" cstate="print"/>
          <a:srcRect/>
          <a:stretch>
            <a:fillRect/>
          </a:stretch>
        </p:blipFill>
        <p:spPr bwMode="auto">
          <a:xfrm>
            <a:off x="3230562" y="1371600"/>
            <a:ext cx="5761038" cy="4465302"/>
          </a:xfrm>
          <a:prstGeom prst="rect">
            <a:avLst/>
          </a:prstGeom>
          <a:noFill/>
        </p:spPr>
      </p:pic>
      <p:sp>
        <p:nvSpPr>
          <p:cNvPr id="2" name="Title 1"/>
          <p:cNvSpPr>
            <a:spLocks noGrp="1"/>
          </p:cNvSpPr>
          <p:nvPr>
            <p:ph type="title"/>
          </p:nvPr>
        </p:nvSpPr>
        <p:spPr/>
        <p:txBody>
          <a:bodyPr/>
          <a:lstStyle/>
          <a:p>
            <a:r>
              <a:rPr lang="en-US" dirty="0" smtClean="0"/>
              <a:t>Dataflow Programming</a:t>
            </a:r>
            <a:endParaRPr lang="en-US" dirty="0"/>
          </a:p>
        </p:txBody>
      </p:sp>
      <p:sp>
        <p:nvSpPr>
          <p:cNvPr id="11" name="Content Placeholder 10"/>
          <p:cNvSpPr>
            <a:spLocks noGrp="1"/>
          </p:cNvSpPr>
          <p:nvPr>
            <p:ph idx="1"/>
          </p:nvPr>
        </p:nvSpPr>
        <p:spPr>
          <a:xfrm>
            <a:off x="381000" y="1828800"/>
            <a:ext cx="2743200" cy="3810000"/>
          </a:xfrm>
        </p:spPr>
        <p:txBody>
          <a:bodyPr>
            <a:normAutofit/>
          </a:bodyPr>
          <a:lstStyle/>
          <a:p>
            <a:r>
              <a:rPr lang="en-US" sz="1800" dirty="0" smtClean="0"/>
              <a:t>Order of execution is controlled by how the wires are connected</a:t>
            </a:r>
          </a:p>
          <a:p>
            <a:endParaRPr lang="en-US" sz="1800" dirty="0" smtClean="0"/>
          </a:p>
          <a:p>
            <a:r>
              <a:rPr lang="en-US" sz="1800" dirty="0" smtClean="0"/>
              <a:t>Each function executes when all of the inputs are ready</a:t>
            </a:r>
          </a:p>
          <a:p>
            <a:endParaRPr lang="en-US" sz="1800" dirty="0" smtClean="0"/>
          </a:p>
          <a:p>
            <a:r>
              <a:rPr lang="en-US" sz="1800" dirty="0" smtClean="0"/>
              <a:t>Parallel code executes at the same time</a:t>
            </a:r>
            <a:endParaRPr lang="en-US" sz="1800" dirty="0"/>
          </a:p>
        </p:txBody>
      </p:sp>
      <p:pic>
        <p:nvPicPr>
          <p:cNvPr id="138242" name="Picture 2" descr="C:\Users\husmith\Documents\Hunter Drive\Graphics\LabVIEW Screenshots\Highlight execution.gif"/>
          <p:cNvPicPr>
            <a:picLocks noChangeAspect="1" noChangeArrowheads="1" noCrop="1"/>
          </p:cNvPicPr>
          <p:nvPr/>
        </p:nvPicPr>
        <p:blipFill>
          <a:blip r:embed="rId4" cstate="print"/>
          <a:srcRect/>
          <a:stretch>
            <a:fillRect/>
          </a:stretch>
        </p:blipFill>
        <p:spPr bwMode="auto">
          <a:xfrm>
            <a:off x="3474033" y="2274337"/>
            <a:ext cx="5090529" cy="3189502"/>
          </a:xfrm>
          <a:prstGeom prst="rect">
            <a:avLst/>
          </a:prstGeom>
          <a:noFill/>
        </p:spPr>
      </p:pic>
      <p:sp>
        <p:nvSpPr>
          <p:cNvPr id="8" name="Frame 7"/>
          <p:cNvSpPr/>
          <p:nvPr/>
        </p:nvSpPr>
        <p:spPr>
          <a:xfrm>
            <a:off x="4801734" y="1890486"/>
            <a:ext cx="381000" cy="381000"/>
          </a:xfrm>
          <a:prstGeom prst="frame">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Isosceles Triangle 8"/>
          <p:cNvSpPr/>
          <p:nvPr/>
        </p:nvSpPr>
        <p:spPr>
          <a:xfrm flipV="1">
            <a:off x="4800600" y="1219200"/>
            <a:ext cx="1143000" cy="685800"/>
          </a:xfrm>
          <a:prstGeom prst="triangle">
            <a:avLst>
              <a:gd name="adj" fmla="val 1832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4800600" y="533400"/>
            <a:ext cx="1143000" cy="685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Turn on highlight execution</a:t>
            </a:r>
          </a:p>
        </p:txBody>
      </p:sp>
      <p:sp>
        <p:nvSpPr>
          <p:cNvPr id="12" name="Rectangle 11"/>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smtClean="0"/>
              <a:t>LabVIEW Toolbar</a:t>
            </a:r>
          </a:p>
        </p:txBody>
      </p:sp>
      <p:sp>
        <p:nvSpPr>
          <p:cNvPr id="21" name="Content Placeholder 20"/>
          <p:cNvSpPr>
            <a:spLocks noGrp="1"/>
          </p:cNvSpPr>
          <p:nvPr>
            <p:ph idx="1"/>
          </p:nvPr>
        </p:nvSpPr>
        <p:spPr>
          <a:xfrm>
            <a:off x="469696" y="1121384"/>
            <a:ext cx="8174242" cy="707416"/>
          </a:xfrm>
        </p:spPr>
        <p:txBody>
          <a:bodyPr>
            <a:normAutofit/>
          </a:bodyPr>
          <a:lstStyle/>
          <a:p>
            <a:r>
              <a:rPr lang="en-US" dirty="0" smtClean="0"/>
              <a:t>The tools you need to run, debug, clean up, and edit your code</a:t>
            </a:r>
            <a:endParaRPr lang="en-US" dirty="0"/>
          </a:p>
        </p:txBody>
      </p:sp>
      <p:pic>
        <p:nvPicPr>
          <p:cNvPr id="8" name="Embedded Image" descr="loc_env_using temperature - bd window.png"/>
          <p:cNvPicPr>
            <a:picLocks noChangeAspect="1"/>
          </p:cNvPicPr>
          <p:nvPr/>
        </p:nvPicPr>
        <p:blipFill>
          <a:blip r:embed="rId3" cstate="print"/>
          <a:srcRect/>
          <a:stretch>
            <a:fillRect/>
          </a:stretch>
        </p:blipFill>
        <p:spPr>
          <a:xfrm>
            <a:off x="1449996" y="5091150"/>
            <a:ext cx="6324599" cy="928650"/>
          </a:xfrm>
          <a:prstGeom prst="rect">
            <a:avLst/>
          </a:prstGeom>
        </p:spPr>
      </p:pic>
      <p:sp>
        <p:nvSpPr>
          <p:cNvPr id="10" name="Rectangle 9"/>
          <p:cNvSpPr/>
          <p:nvPr/>
        </p:nvSpPr>
        <p:spPr>
          <a:xfrm>
            <a:off x="1951646" y="5561050"/>
            <a:ext cx="4343400" cy="2286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pic>
        <p:nvPicPr>
          <p:cNvPr id="63490" name="Picture 2"/>
          <p:cNvPicPr>
            <a:picLocks noChangeAspect="1" noChangeArrowheads="1"/>
          </p:cNvPicPr>
          <p:nvPr/>
        </p:nvPicPr>
        <p:blipFill>
          <a:blip r:embed="rId4" cstate="print"/>
          <a:srcRect/>
          <a:stretch>
            <a:fillRect/>
          </a:stretch>
        </p:blipFill>
        <p:spPr bwMode="auto">
          <a:xfrm>
            <a:off x="154596" y="3490950"/>
            <a:ext cx="8915400" cy="449335"/>
          </a:xfrm>
          <a:prstGeom prst="rect">
            <a:avLst/>
          </a:prstGeom>
          <a:noFill/>
          <a:ln w="9525">
            <a:noFill/>
            <a:miter lim="800000"/>
            <a:headEnd/>
            <a:tailEnd/>
          </a:ln>
        </p:spPr>
      </p:pic>
      <p:cxnSp>
        <p:nvCxnSpPr>
          <p:cNvPr id="17" name="Straight Connector 16"/>
          <p:cNvCxnSpPr/>
          <p:nvPr/>
        </p:nvCxnSpPr>
        <p:spPr>
          <a:xfrm>
            <a:off x="209550" y="3924300"/>
            <a:ext cx="1697646" cy="16383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6250596" y="3886200"/>
            <a:ext cx="2588604" cy="1676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609600" y="2590800"/>
            <a:ext cx="10033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Run tools</a:t>
            </a:r>
          </a:p>
        </p:txBody>
      </p:sp>
      <p:sp>
        <p:nvSpPr>
          <p:cNvPr id="24" name="Trapezoid 23"/>
          <p:cNvSpPr/>
          <p:nvPr/>
        </p:nvSpPr>
        <p:spPr>
          <a:xfrm>
            <a:off x="304800" y="2895600"/>
            <a:ext cx="1600200" cy="609600"/>
          </a:xfrm>
          <a:prstGeom prst="trapezoid">
            <a:avLst>
              <a:gd name="adj" fmla="val 4947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4114800" y="2514600"/>
            <a:ext cx="9144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Front tool</a:t>
            </a:r>
          </a:p>
        </p:txBody>
      </p:sp>
      <p:sp>
        <p:nvSpPr>
          <p:cNvPr id="27" name="Isosceles Triangle 26"/>
          <p:cNvSpPr/>
          <p:nvPr/>
        </p:nvSpPr>
        <p:spPr>
          <a:xfrm flipV="1">
            <a:off x="4114800" y="2819400"/>
            <a:ext cx="914400" cy="685800"/>
          </a:xfrm>
          <a:prstGeom prst="triangle">
            <a:avLst>
              <a:gd name="adj" fmla="val 8665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6751320" y="2590800"/>
            <a:ext cx="1356352"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Arrange tools</a:t>
            </a:r>
          </a:p>
        </p:txBody>
      </p:sp>
      <p:sp>
        <p:nvSpPr>
          <p:cNvPr id="29" name="Trapezoid 28"/>
          <p:cNvSpPr/>
          <p:nvPr/>
        </p:nvSpPr>
        <p:spPr>
          <a:xfrm>
            <a:off x="6477000" y="2895600"/>
            <a:ext cx="1905000" cy="609600"/>
          </a:xfrm>
          <a:prstGeom prst="trapezoid">
            <a:avLst>
              <a:gd name="adj" fmla="val 4401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2257426" y="2971800"/>
            <a:ext cx="1139824"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Debug tools</a:t>
            </a:r>
          </a:p>
        </p:txBody>
      </p:sp>
      <p:sp>
        <p:nvSpPr>
          <p:cNvPr id="31" name="Trapezoid 30"/>
          <p:cNvSpPr/>
          <p:nvPr/>
        </p:nvSpPr>
        <p:spPr>
          <a:xfrm>
            <a:off x="1828800" y="3276600"/>
            <a:ext cx="1993900" cy="228600"/>
          </a:xfrm>
          <a:prstGeom prst="trapezoid">
            <a:avLst>
              <a:gd name="adj" fmla="val 18541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8077200" y="4724400"/>
            <a:ext cx="9144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Clean up</a:t>
            </a:r>
          </a:p>
        </p:txBody>
      </p:sp>
      <p:sp>
        <p:nvSpPr>
          <p:cNvPr id="33" name="Isosceles Triangle 32"/>
          <p:cNvSpPr/>
          <p:nvPr/>
        </p:nvSpPr>
        <p:spPr>
          <a:xfrm>
            <a:off x="8077200" y="3886200"/>
            <a:ext cx="914400" cy="838200"/>
          </a:xfrm>
          <a:prstGeom prst="triangle">
            <a:avLst>
              <a:gd name="adj" fmla="val 6026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3491" name="Picture 3"/>
          <p:cNvPicPr>
            <a:picLocks noChangeAspect="1" noChangeArrowheads="1"/>
          </p:cNvPicPr>
          <p:nvPr/>
        </p:nvPicPr>
        <p:blipFill>
          <a:blip r:embed="rId5" cstate="print"/>
          <a:srcRect/>
          <a:stretch>
            <a:fillRect/>
          </a:stretch>
        </p:blipFill>
        <p:spPr bwMode="auto">
          <a:xfrm>
            <a:off x="228599" y="3543300"/>
            <a:ext cx="369207" cy="352425"/>
          </a:xfrm>
          <a:prstGeom prst="rect">
            <a:avLst/>
          </a:prstGeom>
          <a:noFill/>
          <a:ln w="9525">
            <a:noFill/>
            <a:miter lim="800000"/>
            <a:headEnd/>
            <a:tailEnd/>
          </a:ln>
        </p:spPr>
      </p:pic>
      <p:sp>
        <p:nvSpPr>
          <p:cNvPr id="34" name="Rectangle 33"/>
          <p:cNvSpPr/>
          <p:nvPr/>
        </p:nvSpPr>
        <p:spPr>
          <a:xfrm>
            <a:off x="152400" y="4724400"/>
            <a:ext cx="1219200" cy="5334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Broken arrow</a:t>
            </a:r>
          </a:p>
          <a:p>
            <a:pPr lvl="0" algn="ctr"/>
            <a:r>
              <a:rPr lang="en-US" sz="1400" dirty="0" smtClean="0">
                <a:solidFill>
                  <a:prstClr val="black"/>
                </a:solidFill>
              </a:rPr>
              <a:t>(errors found)</a:t>
            </a:r>
          </a:p>
        </p:txBody>
      </p:sp>
      <p:sp>
        <p:nvSpPr>
          <p:cNvPr id="35" name="Isosceles Triangle 34"/>
          <p:cNvSpPr/>
          <p:nvPr/>
        </p:nvSpPr>
        <p:spPr>
          <a:xfrm>
            <a:off x="152400" y="3886200"/>
            <a:ext cx="1219200" cy="838200"/>
          </a:xfrm>
          <a:prstGeom prst="triangle">
            <a:avLst>
              <a:gd name="adj" fmla="val 2216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Wires (Data Types)</a:t>
            </a:r>
            <a:endParaRPr lang="en-US" dirty="0"/>
          </a:p>
        </p:txBody>
      </p:sp>
      <p:sp>
        <p:nvSpPr>
          <p:cNvPr id="3" name="Content Placeholder 2"/>
          <p:cNvSpPr>
            <a:spLocks noGrp="1"/>
          </p:cNvSpPr>
          <p:nvPr>
            <p:ph idx="1"/>
          </p:nvPr>
        </p:nvSpPr>
        <p:spPr/>
        <p:txBody>
          <a:bodyPr/>
          <a:lstStyle/>
          <a:p>
            <a:r>
              <a:rPr lang="en-US" dirty="0" smtClean="0"/>
              <a:t>Other examples of wires in LabVIEW</a:t>
            </a:r>
            <a:endParaRPr lang="en-US" dirty="0"/>
          </a:p>
        </p:txBody>
      </p:sp>
      <p:sp>
        <p:nvSpPr>
          <p:cNvPr id="4" name="Content Placeholder 3"/>
          <p:cNvSpPr txBox="1">
            <a:spLocks/>
          </p:cNvSpPr>
          <p:nvPr/>
        </p:nvSpPr>
        <p:spPr>
          <a:xfrm>
            <a:off x="3505200" y="2057400"/>
            <a:ext cx="5105400" cy="4038600"/>
          </a:xfrm>
          <a:prstGeom prst="rect">
            <a:avLst/>
          </a:prstGeom>
        </p:spPr>
        <p:txBody>
          <a:bodyPr/>
          <a:lstStyle/>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Arial"/>
              </a:rPr>
              <a:t>Floating point</a:t>
            </a:r>
          </a:p>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Arial"/>
              </a:rPr>
              <a:t>Integer</a:t>
            </a:r>
          </a:p>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Arial"/>
              </a:rPr>
              <a:t>Boolean</a:t>
            </a:r>
          </a:p>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Arial"/>
              </a:rPr>
              <a:t>String</a:t>
            </a:r>
          </a:p>
          <a:p>
            <a:pPr marL="173038" lvl="0" indent="-173038">
              <a:spcBef>
                <a:spcPts val="573"/>
              </a:spcBef>
              <a:spcAft>
                <a:spcPts val="700"/>
              </a:spcAft>
              <a:buClr>
                <a:schemeClr val="bg1">
                  <a:lumMod val="50000"/>
                </a:schemeClr>
              </a:buClr>
              <a:buSzPct val="70000"/>
              <a:buFont typeface="Arial" pitchFamily="34" charset="0"/>
              <a:buChar char="•"/>
              <a:defRPr/>
            </a:pPr>
            <a:r>
              <a:rPr kumimoji="0" lang="en-US" sz="2600" b="0" i="0" u="none" strike="noStrike" kern="1200" cap="none" spc="0" normalizeH="0" baseline="0" noProof="0" dirty="0" smtClean="0">
                <a:ln>
                  <a:noFill/>
                </a:ln>
                <a:solidFill>
                  <a:schemeClr val="tx1"/>
                </a:solidFill>
                <a:effectLst/>
                <a:uLnTx/>
                <a:uFillTx/>
                <a:latin typeface="+mn-lt"/>
                <a:ea typeface="+mn-ea"/>
                <a:cs typeface="Arial"/>
              </a:rPr>
              <a:t>Array</a:t>
            </a:r>
            <a:r>
              <a:rPr lang="en-US" sz="2800" dirty="0" smtClean="0"/>
              <a:t>—</a:t>
            </a:r>
            <a:r>
              <a:rPr kumimoji="0" lang="en-US" sz="2600" b="0" i="0" u="none" strike="noStrike" kern="1200" cap="none" spc="0" normalizeH="0" baseline="0" noProof="0" dirty="0" smtClean="0">
                <a:ln>
                  <a:noFill/>
                </a:ln>
                <a:solidFill>
                  <a:schemeClr val="tx1"/>
                </a:solidFill>
                <a:effectLst/>
                <a:uLnTx/>
                <a:uFillTx/>
                <a:latin typeface="+mn-lt"/>
                <a:ea typeface="+mn-ea"/>
                <a:cs typeface="Arial"/>
              </a:rPr>
              <a:t>note the wire thickness</a:t>
            </a:r>
          </a:p>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Arial"/>
              </a:rPr>
              <a:t>Cluster (group of other data types)</a:t>
            </a:r>
          </a:p>
          <a:p>
            <a:pPr marL="173038" marR="0" lvl="0" indent="-173038" algn="l" defTabSz="457174" rtl="0" eaLnBrk="1" fontAlgn="auto" latinLnBrk="0" hangingPunct="1">
              <a:lnSpc>
                <a:spcPct val="100000"/>
              </a:lnSpc>
              <a:spcBef>
                <a:spcPts val="573"/>
              </a:spcBef>
              <a:spcAft>
                <a:spcPts val="700"/>
              </a:spcAft>
              <a:buClr>
                <a:schemeClr val="bg1">
                  <a:lumMod val="50000"/>
                </a:schemeClr>
              </a:buClr>
              <a:buSzPct val="70000"/>
              <a:buFont typeface="Arial" pitchFamily="34" charset="0"/>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Arial"/>
            </a:endParaRPr>
          </a:p>
        </p:txBody>
      </p:sp>
      <p:pic>
        <p:nvPicPr>
          <p:cNvPr id="5" name="Picture 2"/>
          <p:cNvPicPr>
            <a:picLocks noChangeAspect="1" noChangeArrowheads="1"/>
          </p:cNvPicPr>
          <p:nvPr/>
        </p:nvPicPr>
        <p:blipFill>
          <a:blip r:embed="rId4" cstate="print"/>
          <a:srcRect/>
          <a:stretch>
            <a:fillRect/>
          </a:stretch>
        </p:blipFill>
        <p:spPr bwMode="auto">
          <a:xfrm>
            <a:off x="609600" y="1962150"/>
            <a:ext cx="2514600" cy="3829050"/>
          </a:xfrm>
          <a:prstGeom prst="rect">
            <a:avLst/>
          </a:prstGeom>
          <a:noFill/>
          <a:ln w="9525">
            <a:noFill/>
            <a:miter lim="800000"/>
            <a:headEnd/>
            <a:tailEnd/>
          </a:ln>
        </p:spPr>
      </p:pic>
      <p:graphicFrame>
        <p:nvGraphicFramePr>
          <p:cNvPr id="6" name="Object 18"/>
          <p:cNvGraphicFramePr>
            <a:graphicFrameLocks noChangeAspect="1"/>
          </p:cNvGraphicFramePr>
          <p:nvPr/>
        </p:nvGraphicFramePr>
        <p:xfrm>
          <a:off x="5867400" y="2971800"/>
          <a:ext cx="1676400" cy="465138"/>
        </p:xfrm>
        <a:graphic>
          <a:graphicData uri="http://schemas.openxmlformats.org/presentationml/2006/ole">
            <p:oleObj spid="_x0000_s142338" name="Bitmap Image" r:id="rId5" imgW="619211" imgH="171338" progId="PBrush">
              <p:embed/>
            </p:oleObj>
          </a:graphicData>
        </a:graphic>
      </p:graphicFrame>
      <p:sp>
        <p:nvSpPr>
          <p:cNvPr id="7" name="Rectangle 6"/>
          <p:cNvSpPr/>
          <p:nvPr/>
        </p:nvSpPr>
        <p:spPr>
          <a:xfrm>
            <a:off x="6934200" y="2209800"/>
            <a:ext cx="16764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Broken wire</a:t>
            </a:r>
          </a:p>
          <a:p>
            <a:pPr lvl="0" algn="ctr"/>
            <a:r>
              <a:rPr lang="en-US" sz="1400" dirty="0" smtClean="0">
                <a:solidFill>
                  <a:prstClr val="black"/>
                </a:solidFill>
              </a:rPr>
              <a:t>(type mismatch)</a:t>
            </a:r>
          </a:p>
        </p:txBody>
      </p:sp>
      <p:sp>
        <p:nvSpPr>
          <p:cNvPr id="8" name="Isosceles Triangle 7"/>
          <p:cNvSpPr/>
          <p:nvPr/>
        </p:nvSpPr>
        <p:spPr>
          <a:xfrm rot="10800000">
            <a:off x="6934200" y="2667000"/>
            <a:ext cx="1676400" cy="533400"/>
          </a:xfrm>
          <a:prstGeom prst="triangle">
            <a:avLst>
              <a:gd name="adj" fmla="val 9094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13" name="Content Placeholder 12"/>
          <p:cNvSpPr>
            <a:spLocks noGrp="1"/>
          </p:cNvSpPr>
          <p:nvPr>
            <p:ph idx="1"/>
          </p:nvPr>
        </p:nvSpPr>
        <p:spPr>
          <a:xfrm>
            <a:off x="469696" y="1121384"/>
            <a:ext cx="8174242" cy="1012216"/>
          </a:xfrm>
        </p:spPr>
        <p:txBody>
          <a:bodyPr/>
          <a:lstStyle/>
          <a:p>
            <a:r>
              <a:rPr lang="en-US" dirty="0" smtClean="0"/>
              <a:t>Allow the same piece of code to run multiple times</a:t>
            </a:r>
          </a:p>
          <a:p>
            <a:r>
              <a:rPr lang="en-US" dirty="0" smtClean="0"/>
              <a:t>Exit conditions are different for each</a:t>
            </a:r>
          </a:p>
          <a:p>
            <a:endParaRPr lang="en-US" dirty="0"/>
          </a:p>
        </p:txBody>
      </p:sp>
      <p:pic>
        <p:nvPicPr>
          <p:cNvPr id="4" name="Picture 14"/>
          <p:cNvPicPr>
            <a:picLocks noChangeAspect="1" noChangeArrowheads="1"/>
          </p:cNvPicPr>
          <p:nvPr/>
        </p:nvPicPr>
        <p:blipFill>
          <a:blip r:embed="rId3" cstate="print"/>
          <a:srcRect/>
          <a:stretch>
            <a:fillRect/>
          </a:stretch>
        </p:blipFill>
        <p:spPr bwMode="auto">
          <a:xfrm>
            <a:off x="4724400" y="3052762"/>
            <a:ext cx="3733800" cy="2333625"/>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747183" y="3028950"/>
            <a:ext cx="3260725" cy="2381250"/>
          </a:xfrm>
          <a:prstGeom prst="rect">
            <a:avLst/>
          </a:prstGeom>
          <a:noFill/>
          <a:ln w="9525">
            <a:noFill/>
            <a:miter lim="800000"/>
            <a:headEnd/>
            <a:tailEnd/>
          </a:ln>
        </p:spPr>
      </p:pic>
      <p:sp>
        <p:nvSpPr>
          <p:cNvPr id="6" name="Text Box 8"/>
          <p:cNvSpPr txBox="1">
            <a:spLocks noChangeArrowheads="1"/>
          </p:cNvSpPr>
          <p:nvPr/>
        </p:nvSpPr>
        <p:spPr bwMode="auto">
          <a:xfrm>
            <a:off x="1097491" y="2443162"/>
            <a:ext cx="2057400" cy="579438"/>
          </a:xfrm>
          <a:prstGeom prst="rect">
            <a:avLst/>
          </a:prstGeom>
          <a:noFill/>
          <a:ln w="9525">
            <a:noFill/>
            <a:miter lim="800000"/>
            <a:headEnd/>
            <a:tailEnd/>
          </a:ln>
        </p:spPr>
        <p:txBody>
          <a:bodyPr>
            <a:spAutoFit/>
          </a:bodyPr>
          <a:lstStyle/>
          <a:p>
            <a:pPr algn="ctr">
              <a:spcBef>
                <a:spcPct val="50000"/>
              </a:spcBef>
            </a:pPr>
            <a:r>
              <a:rPr lang="en-US" sz="3200" dirty="0">
                <a:latin typeface="+mj-lt"/>
              </a:rPr>
              <a:t>While Loop</a:t>
            </a:r>
          </a:p>
        </p:txBody>
      </p:sp>
      <p:sp>
        <p:nvSpPr>
          <p:cNvPr id="7" name="Text Box 11"/>
          <p:cNvSpPr txBox="1">
            <a:spLocks noChangeArrowheads="1"/>
          </p:cNvSpPr>
          <p:nvPr/>
        </p:nvSpPr>
        <p:spPr bwMode="auto">
          <a:xfrm>
            <a:off x="5821891" y="2473324"/>
            <a:ext cx="2057400" cy="579438"/>
          </a:xfrm>
          <a:prstGeom prst="rect">
            <a:avLst/>
          </a:prstGeom>
          <a:noFill/>
          <a:ln w="9525">
            <a:noFill/>
            <a:miter lim="800000"/>
            <a:headEnd/>
            <a:tailEnd/>
          </a:ln>
        </p:spPr>
        <p:txBody>
          <a:bodyPr>
            <a:spAutoFit/>
          </a:bodyPr>
          <a:lstStyle/>
          <a:p>
            <a:pPr algn="ctr">
              <a:spcBef>
                <a:spcPct val="50000"/>
              </a:spcBef>
            </a:pPr>
            <a:r>
              <a:rPr lang="en-US" sz="3200" dirty="0">
                <a:latin typeface="+mj-lt"/>
              </a:rPr>
              <a:t>For Loop</a:t>
            </a:r>
          </a:p>
        </p:txBody>
      </p:sp>
      <p:sp>
        <p:nvSpPr>
          <p:cNvPr id="14" name="Rectangle 13"/>
          <p:cNvSpPr/>
          <p:nvPr/>
        </p:nvSpPr>
        <p:spPr>
          <a:xfrm>
            <a:off x="2514600" y="5715000"/>
            <a:ext cx="12954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Run until stop condition met</a:t>
            </a:r>
          </a:p>
        </p:txBody>
      </p:sp>
      <p:sp>
        <p:nvSpPr>
          <p:cNvPr id="15" name="Isosceles Triangle 14"/>
          <p:cNvSpPr/>
          <p:nvPr/>
        </p:nvSpPr>
        <p:spPr>
          <a:xfrm rot="10800000" flipV="1">
            <a:off x="2514600" y="5181600"/>
            <a:ext cx="1295400" cy="533400"/>
          </a:xfrm>
          <a:prstGeom prst="triangle">
            <a:avLst>
              <a:gd name="adj" fmla="val 371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0290" name="Picture 2"/>
          <p:cNvPicPr>
            <a:picLocks noChangeAspect="1" noChangeArrowheads="1"/>
          </p:cNvPicPr>
          <p:nvPr/>
        </p:nvPicPr>
        <p:blipFill>
          <a:blip r:embed="rId5" cstate="print"/>
          <a:srcRect/>
          <a:stretch>
            <a:fillRect/>
          </a:stretch>
        </p:blipFill>
        <p:spPr bwMode="auto">
          <a:xfrm>
            <a:off x="1295400" y="3657600"/>
            <a:ext cx="2120900" cy="1041400"/>
          </a:xfrm>
          <a:prstGeom prst="rect">
            <a:avLst/>
          </a:prstGeom>
          <a:noFill/>
          <a:ln w="9525">
            <a:noFill/>
            <a:miter lim="800000"/>
            <a:headEnd/>
            <a:tailEnd/>
          </a:ln>
        </p:spPr>
      </p:pic>
      <p:sp>
        <p:nvSpPr>
          <p:cNvPr id="17" name="Rectangle 16"/>
          <p:cNvSpPr/>
          <p:nvPr/>
        </p:nvSpPr>
        <p:spPr>
          <a:xfrm>
            <a:off x="4724400" y="2286000"/>
            <a:ext cx="11430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Run N times</a:t>
            </a:r>
          </a:p>
        </p:txBody>
      </p:sp>
      <p:sp>
        <p:nvSpPr>
          <p:cNvPr id="18" name="Isosceles Triangle 17"/>
          <p:cNvSpPr/>
          <p:nvPr/>
        </p:nvSpPr>
        <p:spPr>
          <a:xfrm rot="10800000">
            <a:off x="4724400" y="2514600"/>
            <a:ext cx="1143000" cy="609600"/>
          </a:xfrm>
          <a:prstGeom prst="triangle">
            <a:avLst>
              <a:gd name="adj" fmla="val 4920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2"/>
          <p:cNvPicPr>
            <a:picLocks noChangeAspect="1" noChangeArrowheads="1"/>
          </p:cNvPicPr>
          <p:nvPr/>
        </p:nvPicPr>
        <p:blipFill>
          <a:blip r:embed="rId5" cstate="print"/>
          <a:srcRect/>
          <a:stretch>
            <a:fillRect/>
          </a:stretch>
        </p:blipFill>
        <p:spPr bwMode="auto">
          <a:xfrm>
            <a:off x="5638800" y="3581400"/>
            <a:ext cx="2120900" cy="1041400"/>
          </a:xfrm>
          <a:prstGeom prst="rect">
            <a:avLst/>
          </a:prstGeom>
          <a:noFill/>
          <a:ln w="9525">
            <a:noFill/>
            <a:miter lim="800000"/>
            <a:headEnd/>
            <a:tailEnd/>
          </a:ln>
        </p:spPr>
      </p:pic>
      <p:sp>
        <p:nvSpPr>
          <p:cNvPr id="20" name="Rectangle 19"/>
          <p:cNvSpPr/>
          <p:nvPr/>
        </p:nvSpPr>
        <p:spPr>
          <a:xfrm>
            <a:off x="5257800" y="5715000"/>
            <a:ext cx="16764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Iteration counter</a:t>
            </a:r>
          </a:p>
        </p:txBody>
      </p:sp>
      <p:sp>
        <p:nvSpPr>
          <p:cNvPr id="21" name="Isosceles Triangle 20"/>
          <p:cNvSpPr/>
          <p:nvPr/>
        </p:nvSpPr>
        <p:spPr>
          <a:xfrm rot="10800000" flipV="1">
            <a:off x="5257800" y="5181600"/>
            <a:ext cx="1676400" cy="533400"/>
          </a:xfrm>
          <a:prstGeom prst="triangle">
            <a:avLst>
              <a:gd name="adj" fmla="val 8794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Text-Based Math in LabVIEW</a:t>
            </a:r>
            <a:endParaRPr lang="en-US" dirty="0"/>
          </a:p>
        </p:txBody>
      </p:sp>
      <p:pic>
        <p:nvPicPr>
          <p:cNvPr id="344067" name="Picture 3"/>
          <p:cNvPicPr>
            <a:picLocks noChangeAspect="1" noChangeArrowheads="1"/>
          </p:cNvPicPr>
          <p:nvPr/>
        </p:nvPicPr>
        <p:blipFill>
          <a:blip r:embed="rId3" cstate="print"/>
          <a:srcRect/>
          <a:stretch>
            <a:fillRect/>
          </a:stretch>
        </p:blipFill>
        <p:spPr bwMode="auto">
          <a:xfrm>
            <a:off x="1143000" y="2057400"/>
            <a:ext cx="6424613" cy="2933700"/>
          </a:xfrm>
          <a:prstGeom prst="rect">
            <a:avLst/>
          </a:prstGeom>
          <a:noFill/>
          <a:ln w="9525">
            <a:noFill/>
            <a:miter lim="800000"/>
            <a:headEnd/>
            <a:tailEnd/>
          </a:ln>
        </p:spPr>
      </p:pic>
      <p:sp>
        <p:nvSpPr>
          <p:cNvPr id="6" name="Rectangle 5"/>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7" name="Rectangle 6"/>
          <p:cNvSpPr/>
          <p:nvPr/>
        </p:nvSpPr>
        <p:spPr>
          <a:xfrm>
            <a:off x="4953000" y="1524000"/>
            <a:ext cx="13716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Formula node</a:t>
            </a:r>
          </a:p>
        </p:txBody>
      </p:sp>
      <p:sp>
        <p:nvSpPr>
          <p:cNvPr id="8" name="Isosceles Triangle 7"/>
          <p:cNvSpPr/>
          <p:nvPr/>
        </p:nvSpPr>
        <p:spPr>
          <a:xfrm rot="10800000">
            <a:off x="4953000" y="1752600"/>
            <a:ext cx="1371600" cy="533400"/>
          </a:xfrm>
          <a:prstGeom prst="triangle">
            <a:avLst>
              <a:gd name="adj" fmla="val 4920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2895600" y="5105400"/>
            <a:ext cx="20574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Right-click, select </a:t>
            </a:r>
            <a:r>
              <a:rPr lang="en-US" sz="1400" b="1" dirty="0" smtClean="0">
                <a:solidFill>
                  <a:prstClr val="black"/>
                </a:solidFill>
              </a:rPr>
              <a:t>Help</a:t>
            </a:r>
            <a:r>
              <a:rPr lang="en-US" sz="1400" dirty="0" smtClean="0">
                <a:solidFill>
                  <a:prstClr val="black"/>
                </a:solidFill>
              </a:rPr>
              <a:t> for syntax info</a:t>
            </a:r>
          </a:p>
        </p:txBody>
      </p:sp>
      <p:sp>
        <p:nvSpPr>
          <p:cNvPr id="10" name="Isosceles Triangle 9"/>
          <p:cNvSpPr/>
          <p:nvPr/>
        </p:nvSpPr>
        <p:spPr>
          <a:xfrm rot="10800000" flipV="1">
            <a:off x="2895600" y="4800600"/>
            <a:ext cx="2057400" cy="304800"/>
          </a:xfrm>
          <a:prstGeom prst="triangle">
            <a:avLst>
              <a:gd name="adj" fmla="val 1216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3" cstate="print"/>
          <a:srcRect/>
          <a:stretch>
            <a:fillRect/>
          </a:stretch>
        </p:blipFill>
        <p:spPr bwMode="auto">
          <a:xfrm>
            <a:off x="751713" y="4648200"/>
            <a:ext cx="5181600" cy="1752600"/>
          </a:xfrm>
          <a:prstGeom prst="rect">
            <a:avLst/>
          </a:prstGeom>
          <a:noFill/>
          <a:ln w="9525">
            <a:noFill/>
            <a:miter lim="800000"/>
            <a:headEnd/>
            <a:tailEnd/>
          </a:ln>
        </p:spPr>
      </p:pic>
      <p:pic>
        <p:nvPicPr>
          <p:cNvPr id="145415" name="Picture 7"/>
          <p:cNvPicPr>
            <a:picLocks noChangeAspect="1" noChangeArrowheads="1"/>
          </p:cNvPicPr>
          <p:nvPr/>
        </p:nvPicPr>
        <p:blipFill>
          <a:blip r:embed="rId4" cstate="print"/>
          <a:srcRect/>
          <a:stretch>
            <a:fillRect/>
          </a:stretch>
        </p:blipFill>
        <p:spPr bwMode="auto">
          <a:xfrm>
            <a:off x="3352800" y="1371600"/>
            <a:ext cx="3543520" cy="278737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SubVIs</a:t>
            </a:r>
            <a:endParaRPr lang="en-US" dirty="0"/>
          </a:p>
        </p:txBody>
      </p:sp>
      <p:sp>
        <p:nvSpPr>
          <p:cNvPr id="3" name="Content Placeholder 2"/>
          <p:cNvSpPr>
            <a:spLocks noGrp="1"/>
          </p:cNvSpPr>
          <p:nvPr>
            <p:ph idx="1"/>
          </p:nvPr>
        </p:nvSpPr>
        <p:spPr>
          <a:xfrm>
            <a:off x="469696" y="1524000"/>
            <a:ext cx="2654504" cy="4546392"/>
          </a:xfrm>
        </p:spPr>
        <p:txBody>
          <a:bodyPr>
            <a:normAutofit/>
          </a:bodyPr>
          <a:lstStyle/>
          <a:p>
            <a:r>
              <a:rPr lang="en-US" sz="1800" dirty="0" smtClean="0"/>
              <a:t>Double-click a subVI to open it</a:t>
            </a:r>
          </a:p>
          <a:p>
            <a:endParaRPr lang="en-US" sz="1800" dirty="0" smtClean="0"/>
          </a:p>
          <a:p>
            <a:r>
              <a:rPr lang="en-US" sz="1800" dirty="0" smtClean="0"/>
              <a:t>Use the connector pane to connect controls and indicators</a:t>
            </a:r>
            <a:endParaRPr lang="en-US" sz="1800" dirty="0"/>
          </a:p>
        </p:txBody>
      </p:sp>
      <p:sp>
        <p:nvSpPr>
          <p:cNvPr id="8" name="Frame 7"/>
          <p:cNvSpPr/>
          <p:nvPr/>
        </p:nvSpPr>
        <p:spPr>
          <a:xfrm>
            <a:off x="2743200" y="5445126"/>
            <a:ext cx="552450" cy="539750"/>
          </a:xfrm>
          <a:prstGeom prst="frame">
            <a:avLst>
              <a:gd name="adj1" fmla="val 6528"/>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10" name="Straight Connector 9"/>
          <p:cNvCxnSpPr/>
          <p:nvPr/>
        </p:nvCxnSpPr>
        <p:spPr>
          <a:xfrm flipH="1">
            <a:off x="2757714" y="1447800"/>
            <a:ext cx="595086" cy="40481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276600" y="5334000"/>
            <a:ext cx="5638800" cy="6191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 name="Frame 12"/>
          <p:cNvSpPr/>
          <p:nvPr/>
        </p:nvSpPr>
        <p:spPr>
          <a:xfrm>
            <a:off x="6267452" y="1609726"/>
            <a:ext cx="333373" cy="319087"/>
          </a:xfrm>
          <a:prstGeom prst="frame">
            <a:avLst>
              <a:gd name="adj1" fmla="val 6528"/>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a:off x="7315200" y="1524000"/>
            <a:ext cx="9906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Connector pane</a:t>
            </a:r>
          </a:p>
        </p:txBody>
      </p:sp>
      <p:sp>
        <p:nvSpPr>
          <p:cNvPr id="15" name="Isosceles Triangle 14"/>
          <p:cNvSpPr/>
          <p:nvPr/>
        </p:nvSpPr>
        <p:spPr>
          <a:xfrm rot="16200000">
            <a:off x="6743700" y="1409700"/>
            <a:ext cx="457200" cy="685800"/>
          </a:xfrm>
          <a:prstGeom prst="triangle">
            <a:avLst>
              <a:gd name="adj" fmla="val 4071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5416" name="Picture 8"/>
          <p:cNvPicPr>
            <a:picLocks noChangeAspect="1" noChangeArrowheads="1"/>
          </p:cNvPicPr>
          <p:nvPr/>
        </p:nvPicPr>
        <p:blipFill>
          <a:blip r:embed="rId5" cstate="print"/>
          <a:srcRect/>
          <a:stretch>
            <a:fillRect/>
          </a:stretch>
        </p:blipFill>
        <p:spPr bwMode="auto">
          <a:xfrm>
            <a:off x="3886200" y="2133600"/>
            <a:ext cx="5115123" cy="3209925"/>
          </a:xfrm>
          <a:prstGeom prst="rect">
            <a:avLst/>
          </a:prstGeom>
          <a:noFill/>
          <a:ln w="9525">
            <a:noFill/>
            <a:miter lim="800000"/>
            <a:headEnd/>
            <a:tailEnd/>
          </a:ln>
        </p:spPr>
      </p:pic>
      <p:sp>
        <p:nvSpPr>
          <p:cNvPr id="23" name="Rectangle 22"/>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143000"/>
            <a:ext cx="25146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Programming Demonstration</a:t>
            </a:r>
          </a:p>
        </p:txBody>
      </p:sp>
      <p:sp>
        <p:nvSpPr>
          <p:cNvPr id="8" name="Rectangle 7"/>
          <p:cNvSpPr/>
          <p:nvPr/>
        </p:nvSpPr>
        <p:spPr>
          <a:xfrm>
            <a:off x="457200" y="1447800"/>
            <a:ext cx="2514600" cy="4419600"/>
          </a:xfrm>
          <a:prstGeom prst="rect">
            <a:avLst/>
          </a:prstGeom>
          <a:solidFill>
            <a:srgbClr val="FFD666"/>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endParaRPr lang="en-US" sz="1400" dirty="0" smtClean="0">
              <a:solidFill>
                <a:prstClr val="black"/>
              </a:solidFill>
            </a:endParaRPr>
          </a:p>
        </p:txBody>
      </p:sp>
      <p:sp>
        <p:nvSpPr>
          <p:cNvPr id="2" name="Title 1"/>
          <p:cNvSpPr>
            <a:spLocks noGrp="1"/>
          </p:cNvSpPr>
          <p:nvPr>
            <p:ph type="title"/>
          </p:nvPr>
        </p:nvSpPr>
        <p:spPr/>
        <p:txBody>
          <a:bodyPr/>
          <a:lstStyle/>
          <a:p>
            <a:r>
              <a:rPr lang="en-US" dirty="0" smtClean="0"/>
              <a:t>LabVIEW Programming Demonstration</a:t>
            </a:r>
            <a:endParaRPr lang="en-US" dirty="0"/>
          </a:p>
        </p:txBody>
      </p:sp>
      <p:pic>
        <p:nvPicPr>
          <p:cNvPr id="143364" name="Picture 4"/>
          <p:cNvPicPr>
            <a:picLocks noChangeAspect="1" noChangeArrowheads="1"/>
          </p:cNvPicPr>
          <p:nvPr/>
        </p:nvPicPr>
        <p:blipFill>
          <a:blip r:embed="rId3" cstate="print"/>
          <a:srcRect/>
          <a:stretch>
            <a:fillRect/>
          </a:stretch>
        </p:blipFill>
        <p:spPr bwMode="auto">
          <a:xfrm>
            <a:off x="3276600" y="1524000"/>
            <a:ext cx="3773129" cy="2931431"/>
          </a:xfrm>
          <a:prstGeom prst="rect">
            <a:avLst/>
          </a:prstGeom>
          <a:noFill/>
          <a:ln w="9525">
            <a:noFill/>
            <a:miter lim="800000"/>
            <a:headEnd/>
            <a:tailEnd/>
          </a:ln>
        </p:spPr>
      </p:pic>
      <p:pic>
        <p:nvPicPr>
          <p:cNvPr id="143362" name="Picture 2"/>
          <p:cNvPicPr>
            <a:picLocks noChangeAspect="1" noChangeArrowheads="1"/>
          </p:cNvPicPr>
          <p:nvPr/>
        </p:nvPicPr>
        <p:blipFill>
          <a:blip r:embed="rId4" cstate="print"/>
          <a:srcRect/>
          <a:stretch>
            <a:fillRect/>
          </a:stretch>
        </p:blipFill>
        <p:spPr bwMode="auto">
          <a:xfrm>
            <a:off x="5105400" y="2743200"/>
            <a:ext cx="3780385" cy="2924175"/>
          </a:xfrm>
          <a:prstGeom prst="rect">
            <a:avLst/>
          </a:prstGeom>
          <a:noFill/>
          <a:ln w="9525">
            <a:noFill/>
            <a:miter lim="800000"/>
            <a:headEnd/>
            <a:tailEnd/>
          </a:ln>
        </p:spPr>
      </p:pic>
      <p:sp>
        <p:nvSpPr>
          <p:cNvPr id="9" name="TextBox 8"/>
          <p:cNvSpPr txBox="1"/>
          <p:nvPr/>
        </p:nvSpPr>
        <p:spPr>
          <a:xfrm>
            <a:off x="533400" y="1676400"/>
            <a:ext cx="2362200" cy="2523768"/>
          </a:xfrm>
          <a:prstGeom prst="rect">
            <a:avLst/>
          </a:prstGeom>
          <a:noFill/>
        </p:spPr>
        <p:txBody>
          <a:bodyPr wrap="square" rtlCol="0">
            <a:spAutoFit/>
          </a:bodyPr>
          <a:lstStyle/>
          <a:p>
            <a:pPr>
              <a:buFont typeface="Arial" pitchFamily="34" charset="0"/>
              <a:buChar char="•"/>
            </a:pPr>
            <a:r>
              <a:rPr lang="en-US" sz="1400" dirty="0" smtClean="0"/>
              <a:t>Front panel/block diagram</a:t>
            </a:r>
          </a:p>
          <a:p>
            <a:pPr>
              <a:buFont typeface="Arial" pitchFamily="34" charset="0"/>
              <a:buChar char="•"/>
            </a:pPr>
            <a:r>
              <a:rPr lang="en-US" sz="1400" dirty="0" smtClean="0"/>
              <a:t>Tools/functions palettes</a:t>
            </a:r>
          </a:p>
          <a:p>
            <a:pPr>
              <a:buFont typeface="Arial" pitchFamily="34" charset="0"/>
              <a:buChar char="•"/>
            </a:pPr>
            <a:r>
              <a:rPr lang="en-US" sz="1400" dirty="0" smtClean="0"/>
              <a:t>Controls/terminals</a:t>
            </a:r>
          </a:p>
          <a:p>
            <a:pPr>
              <a:buFont typeface="Arial" pitchFamily="34" charset="0"/>
              <a:buChar char="•"/>
            </a:pPr>
            <a:r>
              <a:rPr lang="en-US" sz="1400" dirty="0" smtClean="0"/>
              <a:t>Wiring</a:t>
            </a:r>
          </a:p>
          <a:p>
            <a:pPr>
              <a:buFont typeface="Arial" pitchFamily="34" charset="0"/>
              <a:buChar char="•"/>
            </a:pPr>
            <a:r>
              <a:rPr lang="en-US" sz="1400" dirty="0" smtClean="0"/>
              <a:t>Constants</a:t>
            </a:r>
          </a:p>
          <a:p>
            <a:pPr>
              <a:buFont typeface="Arial" pitchFamily="34" charset="0"/>
              <a:buChar char="•"/>
            </a:pPr>
            <a:r>
              <a:rPr lang="en-US" sz="1400" dirty="0" smtClean="0"/>
              <a:t>Dropping functions</a:t>
            </a:r>
          </a:p>
          <a:p>
            <a:pPr>
              <a:buFont typeface="Arial" pitchFamily="34" charset="0"/>
              <a:buChar char="•"/>
            </a:pPr>
            <a:r>
              <a:rPr lang="en-US" sz="1400" dirty="0" smtClean="0"/>
              <a:t>Run/run continuously</a:t>
            </a:r>
          </a:p>
          <a:p>
            <a:pPr>
              <a:buFont typeface="Arial" pitchFamily="34" charset="0"/>
              <a:buChar char="•"/>
            </a:pPr>
            <a:r>
              <a:rPr lang="en-US" sz="1400" dirty="0" smtClean="0"/>
              <a:t>Loops</a:t>
            </a:r>
          </a:p>
          <a:p>
            <a:pPr>
              <a:buFont typeface="Arial" pitchFamily="34" charset="0"/>
              <a:buChar char="•"/>
            </a:pPr>
            <a:r>
              <a:rPr lang="en-US" sz="1400" dirty="0" smtClean="0"/>
              <a:t>Data types</a:t>
            </a:r>
          </a:p>
          <a:p>
            <a:pPr>
              <a:buFont typeface="Arial" pitchFamily="34" charset="0"/>
              <a:buChar char="•"/>
            </a:pPr>
            <a:r>
              <a:rPr lang="en-US" sz="1400" dirty="0" smtClean="0"/>
              <a:t>Highlight execution</a:t>
            </a:r>
          </a:p>
          <a:p>
            <a:pPr>
              <a:buFont typeface="Arial" pitchFamily="34" charset="0"/>
              <a:buChar char="•"/>
            </a:pPr>
            <a:endParaRPr lang="en-US" dirty="0"/>
          </a:p>
        </p:txBody>
      </p:sp>
      <p:sp>
        <p:nvSpPr>
          <p:cNvPr id="10" name="Rectangle 9"/>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9331" name="Rectangle 3"/>
          <p:cNvSpPr>
            <a:spLocks noGrp="1" noChangeArrowheads="1"/>
          </p:cNvSpPr>
          <p:nvPr>
            <p:ph type="body" sz="half" idx="1"/>
          </p:nvPr>
        </p:nvSpPr>
        <p:spPr>
          <a:xfrm>
            <a:off x="385763" y="1123950"/>
            <a:ext cx="8529637" cy="4972050"/>
          </a:xfrm>
        </p:spPr>
        <p:txBody>
          <a:bodyPr/>
          <a:lstStyle/>
          <a:p>
            <a:pPr marL="533400" indent="-533400">
              <a:spcBef>
                <a:spcPct val="10000"/>
              </a:spcBef>
              <a:buFontTx/>
              <a:buAutoNum type="arabicPeriod"/>
            </a:pPr>
            <a:r>
              <a:rPr lang="en-US" sz="2400" dirty="0"/>
              <a:t>Case Structures</a:t>
            </a:r>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endParaRPr lang="en-US" sz="2400" dirty="0"/>
          </a:p>
          <a:p>
            <a:pPr marL="533400" indent="-533400">
              <a:spcBef>
                <a:spcPct val="10000"/>
              </a:spcBef>
              <a:buFontTx/>
              <a:buAutoNum type="arabicPeriod"/>
            </a:pPr>
            <a:r>
              <a:rPr lang="en-US" sz="2400" dirty="0"/>
              <a:t>Select</a:t>
            </a:r>
          </a:p>
          <a:p>
            <a:pPr marL="533400" indent="-533400">
              <a:spcBef>
                <a:spcPct val="10000"/>
              </a:spcBef>
              <a:buFontTx/>
              <a:buNone/>
            </a:pPr>
            <a:endParaRPr lang="en-US" sz="2400" b="1" dirty="0"/>
          </a:p>
        </p:txBody>
      </p:sp>
      <p:graphicFrame>
        <p:nvGraphicFramePr>
          <p:cNvPr id="739332" name="Object 4"/>
          <p:cNvGraphicFramePr>
            <a:graphicFrameLocks noGrp="1" noChangeAspect="1"/>
          </p:cNvGraphicFramePr>
          <p:nvPr>
            <p:ph sz="half" idx="2"/>
          </p:nvPr>
        </p:nvGraphicFramePr>
        <p:xfrm>
          <a:off x="4881563" y="2254250"/>
          <a:ext cx="2992437" cy="684213"/>
        </p:xfrm>
        <a:graphic>
          <a:graphicData uri="http://schemas.openxmlformats.org/presentationml/2006/ole">
            <p:oleObj spid="_x0000_s350210" name="Bitmap Image" r:id="rId4" imgW="8457143" imgH="1933333" progId="PBrush">
              <p:embed/>
            </p:oleObj>
          </a:graphicData>
        </a:graphic>
      </p:graphicFrame>
      <p:graphicFrame>
        <p:nvGraphicFramePr>
          <p:cNvPr id="739333" name="Object 5"/>
          <p:cNvGraphicFramePr>
            <a:graphicFrameLocks noChangeAspect="1"/>
          </p:cNvGraphicFramePr>
          <p:nvPr/>
        </p:nvGraphicFramePr>
        <p:xfrm>
          <a:off x="1384300" y="1585913"/>
          <a:ext cx="3109913" cy="2020887"/>
        </p:xfrm>
        <a:graphic>
          <a:graphicData uri="http://schemas.openxmlformats.org/presentationml/2006/ole">
            <p:oleObj spid="_x0000_s350211" name="Bitmap Image" r:id="rId5" imgW="8457143" imgH="1933333" progId="PBrush">
              <p:embed/>
            </p:oleObj>
          </a:graphicData>
        </a:graphic>
      </p:graphicFrame>
      <p:pic>
        <p:nvPicPr>
          <p:cNvPr id="739334" name="Picture 6"/>
          <p:cNvPicPr>
            <a:picLocks noChangeAspect="1" noChangeArrowheads="1"/>
          </p:cNvPicPr>
          <p:nvPr/>
        </p:nvPicPr>
        <p:blipFill>
          <a:blip r:embed="rId6" cstate="print"/>
          <a:srcRect/>
          <a:stretch>
            <a:fillRect/>
          </a:stretch>
        </p:blipFill>
        <p:spPr bwMode="auto">
          <a:xfrm>
            <a:off x="1768475" y="4005263"/>
            <a:ext cx="2879725" cy="1798637"/>
          </a:xfrm>
          <a:prstGeom prst="rect">
            <a:avLst/>
          </a:prstGeom>
          <a:noFill/>
          <a:ln w="12700" algn="ctr">
            <a:noFill/>
            <a:miter lim="800000"/>
            <a:headEnd/>
            <a:tailEnd/>
          </a:ln>
          <a:effectLst/>
        </p:spPr>
      </p:pic>
      <p:sp>
        <p:nvSpPr>
          <p:cNvPr id="739335" name="Text Box 7"/>
          <p:cNvSpPr txBox="1">
            <a:spLocks noChangeArrowheads="1"/>
          </p:cNvSpPr>
          <p:nvPr/>
        </p:nvSpPr>
        <p:spPr bwMode="auto">
          <a:xfrm>
            <a:off x="2882900" y="3313113"/>
            <a:ext cx="652463" cy="396875"/>
          </a:xfrm>
          <a:prstGeom prst="rect">
            <a:avLst/>
          </a:prstGeom>
          <a:noFill/>
          <a:ln w="12700" algn="ctr">
            <a:noFill/>
            <a:miter lim="800000"/>
            <a:headEnd/>
            <a:tailEnd/>
          </a:ln>
          <a:effectLst/>
        </p:spPr>
        <p:txBody>
          <a:bodyPr>
            <a:spAutoFit/>
          </a:bodyPr>
          <a:lstStyle/>
          <a:p>
            <a:pPr>
              <a:spcBef>
                <a:spcPct val="50000"/>
              </a:spcBef>
            </a:pPr>
            <a:r>
              <a:rPr lang="en-US" sz="2000" dirty="0"/>
              <a:t>(a)</a:t>
            </a:r>
          </a:p>
        </p:txBody>
      </p:sp>
      <p:sp>
        <p:nvSpPr>
          <p:cNvPr id="739336" name="Text Box 8"/>
          <p:cNvSpPr txBox="1">
            <a:spLocks noChangeArrowheads="1"/>
          </p:cNvSpPr>
          <p:nvPr/>
        </p:nvSpPr>
        <p:spPr bwMode="auto">
          <a:xfrm>
            <a:off x="6338888" y="3275013"/>
            <a:ext cx="652462" cy="396875"/>
          </a:xfrm>
          <a:prstGeom prst="rect">
            <a:avLst/>
          </a:prstGeom>
          <a:noFill/>
          <a:ln w="12700" algn="ctr">
            <a:noFill/>
            <a:miter lim="800000"/>
            <a:headEnd/>
            <a:tailEnd/>
          </a:ln>
          <a:effectLst/>
        </p:spPr>
        <p:txBody>
          <a:bodyPr>
            <a:spAutoFit/>
          </a:bodyPr>
          <a:lstStyle/>
          <a:p>
            <a:pPr>
              <a:spcBef>
                <a:spcPct val="50000"/>
              </a:spcBef>
            </a:pPr>
            <a:r>
              <a:rPr lang="en-US" sz="2000" dirty="0"/>
              <a:t>(b)</a:t>
            </a:r>
          </a:p>
        </p:txBody>
      </p:sp>
      <p:sp>
        <p:nvSpPr>
          <p:cNvPr id="739337" name="Text Box 9"/>
          <p:cNvSpPr txBox="1">
            <a:spLocks noChangeArrowheads="1"/>
          </p:cNvSpPr>
          <p:nvPr/>
        </p:nvSpPr>
        <p:spPr bwMode="auto">
          <a:xfrm>
            <a:off x="3073400" y="5464175"/>
            <a:ext cx="652463" cy="396875"/>
          </a:xfrm>
          <a:prstGeom prst="rect">
            <a:avLst/>
          </a:prstGeom>
          <a:noFill/>
          <a:ln w="12700" algn="ctr">
            <a:noFill/>
            <a:miter lim="800000"/>
            <a:headEnd/>
            <a:tailEnd/>
          </a:ln>
          <a:effectLst/>
        </p:spPr>
        <p:txBody>
          <a:bodyPr>
            <a:spAutoFit/>
          </a:bodyPr>
          <a:lstStyle/>
          <a:p>
            <a:pPr>
              <a:spcBef>
                <a:spcPct val="50000"/>
              </a:spcBef>
            </a:pPr>
            <a:r>
              <a:rPr lang="en-US" sz="2000" dirty="0"/>
              <a:t>(c)</a:t>
            </a:r>
          </a:p>
        </p:txBody>
      </p:sp>
      <p:pic>
        <p:nvPicPr>
          <p:cNvPr id="8194"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986338" y="1450050"/>
            <a:ext cx="3014662" cy="197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itle 1"/>
          <p:cNvSpPr>
            <a:spLocks noGrp="1"/>
          </p:cNvSpPr>
          <p:nvPr>
            <p:ph type="title"/>
          </p:nvPr>
        </p:nvSpPr>
        <p:spPr>
          <a:xfrm>
            <a:off x="473935" y="142829"/>
            <a:ext cx="8170003" cy="964092"/>
          </a:xfrm>
        </p:spPr>
        <p:txBody>
          <a:bodyPr/>
          <a:lstStyle/>
          <a:p>
            <a:pPr lvl="0" defTabSz="457200">
              <a:spcAft>
                <a:spcPct val="30000"/>
              </a:spcAft>
              <a:tabLst>
                <a:tab pos="237658" algn="l"/>
              </a:tabLst>
              <a:defRPr/>
            </a:pPr>
            <a:r>
              <a:rPr lang="en-US" kern="0" spc="0" dirty="0" smtClean="0">
                <a:solidFill>
                  <a:srgbClr val="006C99"/>
                </a:solidFill>
              </a:rPr>
              <a:t>How Do I Make Decisions in LabVIEW?</a:t>
            </a:r>
          </a:p>
        </p:txBody>
      </p:sp>
      <p:sp>
        <p:nvSpPr>
          <p:cNvPr id="11" name="Rectangle 10"/>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extLst>
      <p:ext uri="{BB962C8B-B14F-4D97-AF65-F5344CB8AC3E}">
        <p14:creationId xmlns:p14="http://schemas.microsoft.com/office/powerpoint/2010/main" xmlns="" val="2831872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descr="C:\Users\husmith\Documents\Hunter Drive\Competitions\FRC\Screenshots\AutoRun-exe.png"/>
          <p:cNvPicPr>
            <a:picLocks noChangeAspect="1" noChangeArrowheads="1"/>
          </p:cNvPicPr>
          <p:nvPr/>
        </p:nvPicPr>
        <p:blipFill>
          <a:blip r:embed="rId3" cstate="print"/>
          <a:srcRect/>
          <a:stretch>
            <a:fillRect/>
          </a:stretch>
        </p:blipFill>
        <p:spPr bwMode="auto">
          <a:xfrm>
            <a:off x="3955144" y="3429000"/>
            <a:ext cx="2540000" cy="711200"/>
          </a:xfrm>
          <a:prstGeom prst="rect">
            <a:avLst/>
          </a:prstGeom>
          <a:noFill/>
        </p:spPr>
      </p:pic>
      <p:pic>
        <p:nvPicPr>
          <p:cNvPr id="203778" name="Picture 2"/>
          <p:cNvPicPr>
            <a:picLocks noChangeAspect="1" noChangeArrowheads="1"/>
          </p:cNvPicPr>
          <p:nvPr/>
        </p:nvPicPr>
        <p:blipFill>
          <a:blip r:embed="rId4" cstate="print"/>
          <a:srcRect/>
          <a:stretch>
            <a:fillRect/>
          </a:stretch>
        </p:blipFill>
        <p:spPr bwMode="auto">
          <a:xfrm>
            <a:off x="3924300" y="2463800"/>
            <a:ext cx="4476032" cy="2971800"/>
          </a:xfrm>
          <a:prstGeom prst="rect">
            <a:avLst/>
          </a:prstGeom>
          <a:noFill/>
          <a:ln w="9525">
            <a:noFill/>
            <a:miter lim="800000"/>
            <a:headEnd/>
            <a:tailEnd/>
          </a:ln>
        </p:spPr>
      </p:pic>
      <p:sp>
        <p:nvSpPr>
          <p:cNvPr id="3" name="Content Placeholder 2"/>
          <p:cNvSpPr>
            <a:spLocks noGrp="1"/>
          </p:cNvSpPr>
          <p:nvPr>
            <p:ph idx="1"/>
          </p:nvPr>
        </p:nvSpPr>
        <p:spPr>
          <a:xfrm>
            <a:off x="469696" y="1121384"/>
            <a:ext cx="8174242" cy="1164616"/>
          </a:xfrm>
        </p:spPr>
        <p:txBody>
          <a:bodyPr/>
          <a:lstStyle/>
          <a:p>
            <a:pPr>
              <a:buNone/>
            </a:pPr>
            <a:r>
              <a:rPr lang="en-US" dirty="0" smtClean="0"/>
              <a:t>NI Software for FRC 2015 (DVD or Download)</a:t>
            </a:r>
          </a:p>
          <a:p>
            <a:pPr lvl="1"/>
            <a:r>
              <a:rPr lang="en-US" dirty="0" smtClean="0"/>
              <a:t>If you download the software, you must unzip and run </a:t>
            </a:r>
            <a:r>
              <a:rPr lang="en-US" u="sng" dirty="0" smtClean="0"/>
              <a:t>AutoRun.exe</a:t>
            </a:r>
            <a:r>
              <a:rPr lang="en-US" dirty="0" smtClean="0"/>
              <a:t>.</a:t>
            </a:r>
          </a:p>
          <a:p>
            <a:endParaRPr lang="en-US" dirty="0"/>
          </a:p>
        </p:txBody>
      </p:sp>
      <p:sp>
        <p:nvSpPr>
          <p:cNvPr id="2" name="Title 1"/>
          <p:cNvSpPr>
            <a:spLocks noGrp="1"/>
          </p:cNvSpPr>
          <p:nvPr>
            <p:ph type="title"/>
          </p:nvPr>
        </p:nvSpPr>
        <p:spPr/>
        <p:txBody>
          <a:bodyPr/>
          <a:lstStyle/>
          <a:p>
            <a:r>
              <a:rPr lang="en-US" dirty="0" smtClean="0"/>
              <a:t>1. Install NI Software</a:t>
            </a:r>
            <a:endParaRPr lang="en-US" dirty="0"/>
          </a:p>
        </p:txBody>
      </p:sp>
      <p:sp>
        <p:nvSpPr>
          <p:cNvPr id="17" name="Rectangle 16"/>
          <p:cNvSpPr/>
          <p:nvPr/>
        </p:nvSpPr>
        <p:spPr>
          <a:xfrm>
            <a:off x="317500" y="3111500"/>
            <a:ext cx="2971800" cy="3810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If you program in LabVIEW</a:t>
            </a:r>
            <a:endParaRPr lang="en-US" dirty="0">
              <a:solidFill>
                <a:schemeClr val="tx1"/>
              </a:solidFill>
            </a:endParaRPr>
          </a:p>
        </p:txBody>
      </p:sp>
      <p:sp>
        <p:nvSpPr>
          <p:cNvPr id="18" name="Isosceles Triangle 17"/>
          <p:cNvSpPr/>
          <p:nvPr/>
        </p:nvSpPr>
        <p:spPr>
          <a:xfrm rot="16200000" flipV="1">
            <a:off x="3746500" y="2654300"/>
            <a:ext cx="381000" cy="1295400"/>
          </a:xfrm>
          <a:prstGeom prst="triangle">
            <a:avLst>
              <a:gd name="adj" fmla="val 1014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330200" y="3543300"/>
            <a:ext cx="2971800" cy="5334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If you program in C++/Java but want to use NI vision</a:t>
            </a:r>
            <a:endParaRPr lang="en-US" dirty="0">
              <a:solidFill>
                <a:schemeClr val="tx1"/>
              </a:solidFill>
            </a:endParaRPr>
          </a:p>
        </p:txBody>
      </p:sp>
      <p:sp>
        <p:nvSpPr>
          <p:cNvPr id="16" name="Isosceles Triangle 15"/>
          <p:cNvSpPr/>
          <p:nvPr/>
        </p:nvSpPr>
        <p:spPr>
          <a:xfrm rot="16200000" flipV="1">
            <a:off x="3683000" y="3162300"/>
            <a:ext cx="533400" cy="1295400"/>
          </a:xfrm>
          <a:prstGeom prst="triangle">
            <a:avLst>
              <a:gd name="adj" fmla="val 8919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7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2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5" grpId="0" animBg="1"/>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1" name="Rectangle 3"/>
          <p:cNvSpPr>
            <a:spLocks noGrp="1" noChangeArrowheads="1"/>
          </p:cNvSpPr>
          <p:nvPr>
            <p:ph idx="1"/>
          </p:nvPr>
        </p:nvSpPr>
        <p:spPr>
          <a:xfrm>
            <a:off x="381000" y="1219200"/>
            <a:ext cx="7772400" cy="4114800"/>
          </a:xfrm>
        </p:spPr>
        <p:txBody>
          <a:bodyPr/>
          <a:lstStyle/>
          <a:p>
            <a:pPr>
              <a:spcAft>
                <a:spcPct val="10000"/>
              </a:spcAft>
              <a:buClr>
                <a:schemeClr val="tx1"/>
              </a:buClr>
            </a:pPr>
            <a:r>
              <a:rPr lang="en-US" sz="2400" dirty="0"/>
              <a:t>Data structure that groups data together</a:t>
            </a:r>
          </a:p>
          <a:p>
            <a:pPr>
              <a:spcAft>
                <a:spcPct val="10000"/>
              </a:spcAft>
              <a:buClr>
                <a:schemeClr val="tx1"/>
              </a:buClr>
            </a:pPr>
            <a:r>
              <a:rPr lang="en-US" sz="2400" dirty="0"/>
              <a:t>Data may be of different types</a:t>
            </a:r>
          </a:p>
          <a:p>
            <a:pPr>
              <a:spcAft>
                <a:spcPct val="10000"/>
              </a:spcAft>
              <a:buClr>
                <a:schemeClr val="tx1"/>
              </a:buClr>
            </a:pPr>
            <a:r>
              <a:rPr lang="en-US" sz="2400" dirty="0" smtClean="0"/>
              <a:t>Elements </a:t>
            </a:r>
            <a:r>
              <a:rPr lang="en-US" sz="2400" dirty="0"/>
              <a:t>must be either all controls or all indicators</a:t>
            </a:r>
          </a:p>
          <a:p>
            <a:pPr>
              <a:spcAft>
                <a:spcPct val="10000"/>
              </a:spcAft>
              <a:buClr>
                <a:schemeClr val="tx1"/>
              </a:buClr>
            </a:pPr>
            <a:r>
              <a:rPr lang="en-US" sz="2400" dirty="0"/>
              <a:t>Thought of as wires bundled into a </a:t>
            </a:r>
            <a:r>
              <a:rPr lang="en-US" sz="2400" dirty="0" smtClean="0"/>
              <a:t>cable</a:t>
            </a:r>
          </a:p>
          <a:p>
            <a:pPr marL="231775" lvl="1" indent="-4763">
              <a:spcAft>
                <a:spcPct val="10000"/>
              </a:spcAft>
              <a:buClr>
                <a:schemeClr val="tx1"/>
              </a:buClr>
              <a:buNone/>
            </a:pPr>
            <a:r>
              <a:rPr lang="en-US" sz="2000" dirty="0" smtClean="0"/>
              <a:t>Easier to bundle wires together and pass around as a group than wire each individually</a:t>
            </a:r>
            <a:endParaRPr lang="en-US" sz="2000" dirty="0"/>
          </a:p>
          <a:p>
            <a:pPr>
              <a:spcAft>
                <a:spcPct val="10000"/>
              </a:spcAft>
              <a:buClr>
                <a:schemeClr val="tx1"/>
              </a:buClr>
            </a:pPr>
            <a:r>
              <a:rPr lang="en-US" sz="2400" b="1" dirty="0"/>
              <a:t>Order is important</a:t>
            </a:r>
          </a:p>
        </p:txBody>
      </p:sp>
      <p:grpSp>
        <p:nvGrpSpPr>
          <p:cNvPr id="2" name="Group 4"/>
          <p:cNvGrpSpPr>
            <a:grpSpLocks/>
          </p:cNvGrpSpPr>
          <p:nvPr/>
        </p:nvGrpSpPr>
        <p:grpSpPr bwMode="auto">
          <a:xfrm>
            <a:off x="304800" y="4724400"/>
            <a:ext cx="3200400" cy="609600"/>
            <a:chOff x="1921" y="2496"/>
            <a:chExt cx="1151" cy="192"/>
          </a:xfrm>
        </p:grpSpPr>
        <p:sp>
          <p:nvSpPr>
            <p:cNvPr id="452613" name="Line 5"/>
            <p:cNvSpPr>
              <a:spLocks noChangeShapeType="1"/>
            </p:cNvSpPr>
            <p:nvPr/>
          </p:nvSpPr>
          <p:spPr bwMode="auto">
            <a:xfrm flipH="1">
              <a:off x="1947" y="2592"/>
              <a:ext cx="288" cy="0"/>
            </a:xfrm>
            <a:prstGeom prst="line">
              <a:avLst/>
            </a:prstGeom>
            <a:noFill/>
            <a:ln w="25400">
              <a:solidFill>
                <a:srgbClr val="33CC33"/>
              </a:solidFill>
              <a:round/>
              <a:headEnd type="none" w="sm" len="sm"/>
              <a:tailEnd type="none" w="sm" len="sm"/>
            </a:ln>
            <a:effectLst/>
          </p:spPr>
          <p:txBody>
            <a:bodyPr wrap="none" anchor="ctr"/>
            <a:lstStyle/>
            <a:p>
              <a:endParaRPr lang="en-US" dirty="0"/>
            </a:p>
          </p:txBody>
        </p:sp>
        <p:sp>
          <p:nvSpPr>
            <p:cNvPr id="452614" name="Arc 6"/>
            <p:cNvSpPr>
              <a:spLocks/>
            </p:cNvSpPr>
            <p:nvPr/>
          </p:nvSpPr>
          <p:spPr bwMode="auto">
            <a:xfrm>
              <a:off x="1931" y="2496"/>
              <a:ext cx="305" cy="48"/>
            </a:xfrm>
            <a:custGeom>
              <a:avLst/>
              <a:gdLst>
                <a:gd name="G0" fmla="+- 21600 0 0"/>
                <a:gd name="G1" fmla="+- 0 0 0"/>
                <a:gd name="G2" fmla="+- 21600 0 0"/>
                <a:gd name="T0" fmla="*/ 27474 w 27474"/>
                <a:gd name="T1" fmla="*/ 20786 h 21600"/>
                <a:gd name="T2" fmla="*/ 0 w 27474"/>
                <a:gd name="T3" fmla="*/ 0 h 21600"/>
                <a:gd name="T4" fmla="*/ 21600 w 27474"/>
                <a:gd name="T5" fmla="*/ 0 h 21600"/>
              </a:gdLst>
              <a:ahLst/>
              <a:cxnLst>
                <a:cxn ang="0">
                  <a:pos x="T0" y="T1"/>
                </a:cxn>
                <a:cxn ang="0">
                  <a:pos x="T2" y="T3"/>
                </a:cxn>
                <a:cxn ang="0">
                  <a:pos x="T4" y="T5"/>
                </a:cxn>
              </a:cxnLst>
              <a:rect l="0" t="0" r="r" b="b"/>
              <a:pathLst>
                <a:path w="27474" h="21600" fill="none" extrusionOk="0">
                  <a:moveTo>
                    <a:pt x="27473" y="20785"/>
                  </a:moveTo>
                  <a:cubicBezTo>
                    <a:pt x="25562" y="21326"/>
                    <a:pt x="23586" y="21599"/>
                    <a:pt x="21600" y="21600"/>
                  </a:cubicBezTo>
                  <a:cubicBezTo>
                    <a:pt x="9670" y="21600"/>
                    <a:pt x="0" y="11929"/>
                    <a:pt x="0" y="0"/>
                  </a:cubicBezTo>
                </a:path>
                <a:path w="27474" h="21600" stroke="0" extrusionOk="0">
                  <a:moveTo>
                    <a:pt x="27473" y="20785"/>
                  </a:moveTo>
                  <a:cubicBezTo>
                    <a:pt x="25562" y="21326"/>
                    <a:pt x="23586" y="21599"/>
                    <a:pt x="21600" y="21600"/>
                  </a:cubicBezTo>
                  <a:cubicBezTo>
                    <a:pt x="9670" y="21600"/>
                    <a:pt x="0" y="11929"/>
                    <a:pt x="0" y="0"/>
                  </a:cubicBezTo>
                  <a:lnTo>
                    <a:pt x="21600" y="0"/>
                  </a:lnTo>
                  <a:close/>
                </a:path>
              </a:pathLst>
            </a:custGeom>
            <a:noFill/>
            <a:ln w="50800" cap="rnd">
              <a:solidFill>
                <a:srgbClr val="FF66CC"/>
              </a:solidFill>
              <a:round/>
              <a:headEnd type="none" w="sm" len="sm"/>
              <a:tailEnd type="none" w="sm" len="sm"/>
            </a:ln>
            <a:effectLst/>
          </p:spPr>
          <p:txBody>
            <a:bodyPr wrap="none" anchor="ctr"/>
            <a:lstStyle/>
            <a:p>
              <a:endParaRPr lang="en-US" dirty="0"/>
            </a:p>
          </p:txBody>
        </p:sp>
        <p:sp>
          <p:nvSpPr>
            <p:cNvPr id="452615" name="Arc 7"/>
            <p:cNvSpPr>
              <a:spLocks/>
            </p:cNvSpPr>
            <p:nvPr/>
          </p:nvSpPr>
          <p:spPr bwMode="auto">
            <a:xfrm rot="10800000">
              <a:off x="1921" y="2640"/>
              <a:ext cx="315" cy="48"/>
            </a:xfrm>
            <a:custGeom>
              <a:avLst/>
              <a:gdLst>
                <a:gd name="G0" fmla="+- 6831 0 0"/>
                <a:gd name="G1" fmla="+- 0 0 0"/>
                <a:gd name="G2" fmla="+- 21600 0 0"/>
                <a:gd name="T0" fmla="*/ 28356 w 28356"/>
                <a:gd name="T1" fmla="*/ 1801 h 21600"/>
                <a:gd name="T2" fmla="*/ 0 w 28356"/>
                <a:gd name="T3" fmla="*/ 20492 h 21600"/>
                <a:gd name="T4" fmla="*/ 6831 w 28356"/>
                <a:gd name="T5" fmla="*/ 0 h 21600"/>
              </a:gdLst>
              <a:ahLst/>
              <a:cxnLst>
                <a:cxn ang="0">
                  <a:pos x="T0" y="T1"/>
                </a:cxn>
                <a:cxn ang="0">
                  <a:pos x="T2" y="T3"/>
                </a:cxn>
                <a:cxn ang="0">
                  <a:pos x="T4" y="T5"/>
                </a:cxn>
              </a:cxnLst>
              <a:rect l="0" t="0" r="r" b="b"/>
              <a:pathLst>
                <a:path w="28356" h="21600" fill="none" extrusionOk="0">
                  <a:moveTo>
                    <a:pt x="28355" y="1800"/>
                  </a:moveTo>
                  <a:cubicBezTo>
                    <a:pt x="27419" y="12993"/>
                    <a:pt x="18062" y="21599"/>
                    <a:pt x="6831" y="21600"/>
                  </a:cubicBezTo>
                  <a:cubicBezTo>
                    <a:pt x="4509" y="21600"/>
                    <a:pt x="2202" y="21225"/>
                    <a:pt x="0" y="20491"/>
                  </a:cubicBezTo>
                </a:path>
                <a:path w="28356" h="21600" stroke="0" extrusionOk="0">
                  <a:moveTo>
                    <a:pt x="28355" y="1800"/>
                  </a:moveTo>
                  <a:cubicBezTo>
                    <a:pt x="27419" y="12993"/>
                    <a:pt x="18062" y="21599"/>
                    <a:pt x="6831" y="21600"/>
                  </a:cubicBezTo>
                  <a:cubicBezTo>
                    <a:pt x="4509" y="21600"/>
                    <a:pt x="2202" y="21225"/>
                    <a:pt x="0" y="20491"/>
                  </a:cubicBezTo>
                  <a:lnTo>
                    <a:pt x="6831" y="0"/>
                  </a:lnTo>
                  <a:close/>
                </a:path>
              </a:pathLst>
            </a:custGeom>
            <a:noFill/>
            <a:ln w="50800" cap="rnd">
              <a:solidFill>
                <a:srgbClr val="FF9933"/>
              </a:solidFill>
              <a:round/>
              <a:headEnd type="none" w="sm" len="sm"/>
              <a:tailEnd type="none" w="sm" len="sm"/>
            </a:ln>
            <a:effectLst/>
          </p:spPr>
          <p:txBody>
            <a:bodyPr wrap="none" anchor="ctr"/>
            <a:lstStyle/>
            <a:p>
              <a:endParaRPr lang="en-US" dirty="0"/>
            </a:p>
          </p:txBody>
        </p:sp>
        <p:sp>
          <p:nvSpPr>
            <p:cNvPr id="452616" name="Rectangle 8"/>
            <p:cNvSpPr>
              <a:spLocks noChangeArrowheads="1"/>
            </p:cNvSpPr>
            <p:nvPr/>
          </p:nvSpPr>
          <p:spPr bwMode="auto">
            <a:xfrm>
              <a:off x="2232" y="2512"/>
              <a:ext cx="816" cy="152"/>
            </a:xfrm>
            <a:prstGeom prst="rect">
              <a:avLst/>
            </a:prstGeom>
            <a:solidFill>
              <a:schemeClr val="bg1"/>
            </a:solidFill>
            <a:ln w="76200">
              <a:solidFill>
                <a:srgbClr val="CC0099"/>
              </a:solidFill>
              <a:miter lim="800000"/>
              <a:headEnd/>
              <a:tailEnd/>
            </a:ln>
            <a:effectLst/>
          </p:spPr>
          <p:txBody>
            <a:bodyPr wrap="none" anchor="ctr"/>
            <a:lstStyle/>
            <a:p>
              <a:endParaRPr lang="en-US" dirty="0"/>
            </a:p>
          </p:txBody>
        </p:sp>
        <p:sp>
          <p:nvSpPr>
            <p:cNvPr id="452617" name="Line 9"/>
            <p:cNvSpPr>
              <a:spLocks noChangeShapeType="1"/>
            </p:cNvSpPr>
            <p:nvPr/>
          </p:nvSpPr>
          <p:spPr bwMode="auto">
            <a:xfrm flipV="1">
              <a:off x="2208"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p>
          </p:txBody>
        </p:sp>
        <p:sp>
          <p:nvSpPr>
            <p:cNvPr id="452618" name="Line 10"/>
            <p:cNvSpPr>
              <a:spLocks noChangeShapeType="1"/>
            </p:cNvSpPr>
            <p:nvPr/>
          </p:nvSpPr>
          <p:spPr bwMode="auto">
            <a:xfrm flipV="1">
              <a:off x="2352"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p>
          </p:txBody>
        </p:sp>
        <p:sp>
          <p:nvSpPr>
            <p:cNvPr id="452619" name="Line 11"/>
            <p:cNvSpPr>
              <a:spLocks noChangeShapeType="1"/>
            </p:cNvSpPr>
            <p:nvPr/>
          </p:nvSpPr>
          <p:spPr bwMode="auto">
            <a:xfrm flipV="1">
              <a:off x="2496"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p>
          </p:txBody>
        </p:sp>
        <p:sp>
          <p:nvSpPr>
            <p:cNvPr id="452620" name="Line 12"/>
            <p:cNvSpPr>
              <a:spLocks noChangeShapeType="1"/>
            </p:cNvSpPr>
            <p:nvPr/>
          </p:nvSpPr>
          <p:spPr bwMode="auto">
            <a:xfrm flipV="1">
              <a:off x="2640"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p>
          </p:txBody>
        </p:sp>
        <p:sp>
          <p:nvSpPr>
            <p:cNvPr id="452621" name="Line 13"/>
            <p:cNvSpPr>
              <a:spLocks noChangeShapeType="1"/>
            </p:cNvSpPr>
            <p:nvPr/>
          </p:nvSpPr>
          <p:spPr bwMode="auto">
            <a:xfrm flipV="1">
              <a:off x="2784"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p>
          </p:txBody>
        </p:sp>
        <p:sp>
          <p:nvSpPr>
            <p:cNvPr id="452622" name="Line 14"/>
            <p:cNvSpPr>
              <a:spLocks noChangeShapeType="1"/>
            </p:cNvSpPr>
            <p:nvPr/>
          </p:nvSpPr>
          <p:spPr bwMode="auto">
            <a:xfrm flipV="1">
              <a:off x="2928" y="2496"/>
              <a:ext cx="144" cy="192"/>
            </a:xfrm>
            <a:prstGeom prst="line">
              <a:avLst/>
            </a:prstGeom>
            <a:noFill/>
            <a:ln w="101600">
              <a:solidFill>
                <a:srgbClr val="CC0099"/>
              </a:solidFill>
              <a:round/>
              <a:headEnd type="none" w="sm" len="sm"/>
              <a:tailEnd type="none" w="sm" len="sm"/>
            </a:ln>
            <a:effectLst/>
          </p:spPr>
          <p:txBody>
            <a:bodyPr wrap="none" anchor="ctr"/>
            <a:lstStyle/>
            <a:p>
              <a:endParaRPr lang="en-US" dirty="0"/>
            </a:p>
          </p:txBody>
        </p:sp>
      </p:grpSp>
      <p:pic>
        <p:nvPicPr>
          <p:cNvPr id="165890" name="Picture 2"/>
          <p:cNvPicPr>
            <a:picLocks noChangeAspect="1" noChangeArrowheads="1"/>
          </p:cNvPicPr>
          <p:nvPr/>
        </p:nvPicPr>
        <p:blipFill>
          <a:blip r:embed="rId3" cstate="print"/>
          <a:srcRect/>
          <a:stretch>
            <a:fillRect/>
          </a:stretch>
        </p:blipFill>
        <p:spPr bwMode="auto">
          <a:xfrm>
            <a:off x="3581400" y="3810000"/>
            <a:ext cx="5286824" cy="1952625"/>
          </a:xfrm>
          <a:prstGeom prst="rect">
            <a:avLst/>
          </a:prstGeom>
          <a:noFill/>
          <a:ln w="9525">
            <a:noFill/>
            <a:miter lim="800000"/>
            <a:headEnd/>
            <a:tailEnd/>
          </a:ln>
        </p:spPr>
      </p:pic>
      <p:sp>
        <p:nvSpPr>
          <p:cNvPr id="19" name="Oval 18"/>
          <p:cNvSpPr/>
          <p:nvPr/>
        </p:nvSpPr>
        <p:spPr bwMode="auto">
          <a:xfrm>
            <a:off x="6781800" y="3886200"/>
            <a:ext cx="1295400" cy="1143000"/>
          </a:xfrm>
          <a:prstGeom prst="ellipse">
            <a:avLst/>
          </a:prstGeom>
          <a:noFill/>
          <a:ln w="412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Narrow" pitchFamily="34" charset="0"/>
            </a:endParaRPr>
          </a:p>
        </p:txBody>
      </p:sp>
      <p:sp>
        <p:nvSpPr>
          <p:cNvPr id="17" name="Title 16"/>
          <p:cNvSpPr>
            <a:spLocks noGrp="1"/>
          </p:cNvSpPr>
          <p:nvPr>
            <p:ph type="title"/>
          </p:nvPr>
        </p:nvSpPr>
        <p:spPr/>
        <p:txBody>
          <a:bodyPr/>
          <a:lstStyle/>
          <a:p>
            <a:r>
              <a:rPr lang="en-US" dirty="0" smtClean="0"/>
              <a:t>Introduction to Clusters</a:t>
            </a:r>
            <a:endParaRPr lang="en-US" dirty="0"/>
          </a:p>
        </p:txBody>
      </p:sp>
      <p:sp>
        <p:nvSpPr>
          <p:cNvPr id="18" name="Rectangle 17"/>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extLst>
      <p:ext uri="{BB962C8B-B14F-4D97-AF65-F5344CB8AC3E}">
        <p14:creationId xmlns:p14="http://schemas.microsoft.com/office/powerpoint/2010/main" xmlns="" val="24812809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56715" name="Object 11"/>
          <p:cNvGraphicFramePr>
            <a:graphicFrameLocks noGrp="1" noChangeAspect="1"/>
          </p:cNvGraphicFramePr>
          <p:nvPr>
            <p:ph sz="half" idx="1"/>
          </p:nvPr>
        </p:nvGraphicFramePr>
        <p:xfrm>
          <a:off x="1463675" y="2968625"/>
          <a:ext cx="2047875" cy="1247775"/>
        </p:xfrm>
        <a:graphic>
          <a:graphicData uri="http://schemas.openxmlformats.org/presentationml/2006/ole">
            <p:oleObj spid="_x0000_s351234" name="Bitmap Image" r:id="rId4" imgW="2048161" imgH="1247619" progId="PBrush">
              <p:embed/>
            </p:oleObj>
          </a:graphicData>
        </a:graphic>
      </p:graphicFrame>
      <p:sp>
        <p:nvSpPr>
          <p:cNvPr id="456708" name="Rectangle 4"/>
          <p:cNvSpPr>
            <a:spLocks noChangeArrowheads="1"/>
          </p:cNvSpPr>
          <p:nvPr/>
        </p:nvSpPr>
        <p:spPr bwMode="auto">
          <a:xfrm>
            <a:off x="347662" y="1168400"/>
            <a:ext cx="8796337" cy="1422400"/>
          </a:xfrm>
          <a:prstGeom prst="rect">
            <a:avLst/>
          </a:prstGeom>
          <a:noFill/>
          <a:ln w="9525">
            <a:noFill/>
            <a:miter lim="800000"/>
            <a:headEnd/>
            <a:tailEnd/>
          </a:ln>
          <a:effectLst/>
        </p:spPr>
        <p:txBody>
          <a:bodyPr lIns="136525" tIns="46038" rIns="136525" bIns="46038"/>
          <a:lstStyle/>
          <a:p>
            <a:pPr marL="285750" indent="-285750" algn="l">
              <a:lnSpc>
                <a:spcPct val="85000"/>
              </a:lnSpc>
              <a:spcAft>
                <a:spcPct val="20000"/>
              </a:spcAft>
              <a:buClr>
                <a:schemeClr val="tx1"/>
              </a:buClr>
              <a:buFontTx/>
              <a:buChar char="•"/>
            </a:pPr>
            <a:r>
              <a:rPr lang="en-US" b="0" dirty="0">
                <a:latin typeface="+mn-lt"/>
              </a:rPr>
              <a:t>In the </a:t>
            </a:r>
            <a:r>
              <a:rPr lang="en-US" dirty="0">
                <a:latin typeface="+mn-lt"/>
              </a:rPr>
              <a:t>Cluster &amp; Variant</a:t>
            </a:r>
            <a:r>
              <a:rPr lang="en-US" b="0" dirty="0">
                <a:latin typeface="+mn-lt"/>
              </a:rPr>
              <a:t> subpalette of the </a:t>
            </a:r>
            <a:r>
              <a:rPr lang="en-US" dirty="0">
                <a:latin typeface="+mn-lt"/>
              </a:rPr>
              <a:t>Programming</a:t>
            </a:r>
            <a:r>
              <a:rPr lang="en-US" b="0" dirty="0">
                <a:latin typeface="+mn-lt"/>
              </a:rPr>
              <a:t> </a:t>
            </a:r>
            <a:r>
              <a:rPr lang="en-US" b="0" dirty="0" smtClean="0">
                <a:latin typeface="+mn-lt"/>
              </a:rPr>
              <a:t> </a:t>
            </a:r>
            <a:r>
              <a:rPr lang="en-US" dirty="0" smtClean="0">
                <a:latin typeface="+mn-lt"/>
              </a:rPr>
              <a:t>functions </a:t>
            </a:r>
            <a:r>
              <a:rPr lang="en-US" b="0" dirty="0" smtClean="0">
                <a:latin typeface="+mn-lt"/>
              </a:rPr>
              <a:t>palette</a:t>
            </a:r>
            <a:endParaRPr lang="en-US" b="0" dirty="0">
              <a:latin typeface="+mn-lt"/>
            </a:endParaRPr>
          </a:p>
          <a:p>
            <a:pPr marL="285750" indent="-285750" algn="l">
              <a:lnSpc>
                <a:spcPct val="85000"/>
              </a:lnSpc>
              <a:spcAft>
                <a:spcPct val="20000"/>
              </a:spcAft>
              <a:buClr>
                <a:schemeClr val="tx1"/>
              </a:buClr>
              <a:buFontTx/>
              <a:buChar char="•"/>
            </a:pPr>
            <a:r>
              <a:rPr lang="en-US" b="0" dirty="0">
                <a:latin typeface="+mn-lt"/>
              </a:rPr>
              <a:t>Can also be accessed by right-clicking the cluster terminal</a:t>
            </a:r>
          </a:p>
        </p:txBody>
      </p:sp>
      <p:pic>
        <p:nvPicPr>
          <p:cNvPr id="456714" name="Picture 10"/>
          <p:cNvPicPr>
            <a:picLocks noChangeArrowheads="1"/>
          </p:cNvPicPr>
          <p:nvPr/>
        </p:nvPicPr>
        <p:blipFill>
          <a:blip r:embed="rId5" cstate="print"/>
          <a:srcRect/>
          <a:stretch>
            <a:fillRect/>
          </a:stretch>
        </p:blipFill>
        <p:spPr bwMode="auto">
          <a:xfrm>
            <a:off x="1219200" y="5105400"/>
            <a:ext cx="3946525" cy="887413"/>
          </a:xfrm>
          <a:prstGeom prst="rect">
            <a:avLst/>
          </a:prstGeom>
          <a:noFill/>
          <a:ln w="9525">
            <a:noFill/>
            <a:miter lim="800000"/>
            <a:headEnd/>
            <a:tailEnd/>
          </a:ln>
          <a:effectLst/>
        </p:spPr>
      </p:pic>
      <p:pic>
        <p:nvPicPr>
          <p:cNvPr id="166917" name="Picture 5"/>
          <p:cNvPicPr>
            <a:picLocks noChangeAspect="1" noChangeArrowheads="1"/>
          </p:cNvPicPr>
          <p:nvPr/>
        </p:nvPicPr>
        <p:blipFill>
          <a:blip r:embed="rId6" cstate="print"/>
          <a:srcRect/>
          <a:stretch>
            <a:fillRect/>
          </a:stretch>
        </p:blipFill>
        <p:spPr bwMode="auto">
          <a:xfrm>
            <a:off x="304800" y="2057400"/>
            <a:ext cx="5705475" cy="2640441"/>
          </a:xfrm>
          <a:prstGeom prst="rect">
            <a:avLst/>
          </a:prstGeom>
          <a:noFill/>
          <a:ln w="9525">
            <a:noFill/>
            <a:miter lim="800000"/>
            <a:headEnd/>
            <a:tailEnd/>
          </a:ln>
        </p:spPr>
      </p:pic>
      <p:sp>
        <p:nvSpPr>
          <p:cNvPr id="456711" name="Rectangle 7"/>
          <p:cNvSpPr>
            <a:spLocks noChangeArrowheads="1"/>
          </p:cNvSpPr>
          <p:nvPr/>
        </p:nvSpPr>
        <p:spPr bwMode="auto">
          <a:xfrm>
            <a:off x="4114800" y="4419600"/>
            <a:ext cx="1997075" cy="587375"/>
          </a:xfrm>
          <a:prstGeom prst="rect">
            <a:avLst/>
          </a:prstGeom>
          <a:noFill/>
          <a:ln w="9525">
            <a:noFill/>
            <a:miter lim="800000"/>
            <a:headEnd/>
            <a:tailEnd/>
          </a:ln>
          <a:effectLst/>
        </p:spPr>
        <p:txBody>
          <a:bodyPr lIns="92075" tIns="46038" rIns="92075" bIns="46038">
            <a:spAutoFit/>
          </a:bodyPr>
          <a:lstStyle/>
          <a:p>
            <a:pPr algn="l">
              <a:lnSpc>
                <a:spcPct val="90000"/>
              </a:lnSpc>
            </a:pPr>
            <a:r>
              <a:rPr lang="en-US" sz="1800" b="0" dirty="0" smtClean="0">
                <a:latin typeface="Arial" charset="0"/>
              </a:rPr>
              <a:t>(terminal </a:t>
            </a:r>
            <a:r>
              <a:rPr lang="en-US" sz="1800" b="0" dirty="0">
                <a:latin typeface="Arial" charset="0"/>
              </a:rPr>
              <a:t>labels reflect data type)</a:t>
            </a:r>
          </a:p>
        </p:txBody>
      </p:sp>
      <p:sp>
        <p:nvSpPr>
          <p:cNvPr id="456712" name="Line 8"/>
          <p:cNvSpPr>
            <a:spLocks noChangeShapeType="1"/>
          </p:cNvSpPr>
          <p:nvPr/>
        </p:nvSpPr>
        <p:spPr bwMode="auto">
          <a:xfrm flipH="1" flipV="1">
            <a:off x="3505200" y="4419600"/>
            <a:ext cx="685800" cy="152400"/>
          </a:xfrm>
          <a:prstGeom prst="line">
            <a:avLst/>
          </a:prstGeom>
          <a:noFill/>
          <a:ln w="12700">
            <a:solidFill>
              <a:schemeClr val="accent2"/>
            </a:solidFill>
            <a:round/>
            <a:headEnd type="none" w="sm" len="sm"/>
            <a:tailEnd type="stealth" w="med" len="med"/>
          </a:ln>
          <a:effectLst/>
        </p:spPr>
        <p:txBody>
          <a:bodyPr wrap="none" anchor="ctr"/>
          <a:lstStyle/>
          <a:p>
            <a:endParaRPr lang="en-US" dirty="0"/>
          </a:p>
        </p:txBody>
      </p:sp>
      <p:sp>
        <p:nvSpPr>
          <p:cNvPr id="9" name="Title 8"/>
          <p:cNvSpPr>
            <a:spLocks noGrp="1"/>
          </p:cNvSpPr>
          <p:nvPr>
            <p:ph type="title"/>
          </p:nvPr>
        </p:nvSpPr>
        <p:spPr/>
        <p:txBody>
          <a:bodyPr/>
          <a:lstStyle/>
          <a:p>
            <a:r>
              <a:rPr lang="en-US" dirty="0" smtClean="0"/>
              <a:t>Cluster Functions</a:t>
            </a:r>
            <a:endParaRPr lang="en-US" dirty="0"/>
          </a:p>
        </p:txBody>
      </p:sp>
      <p:sp>
        <p:nvSpPr>
          <p:cNvPr id="10" name="Rectangle 9"/>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extLst>
      <p:ext uri="{BB962C8B-B14F-4D97-AF65-F5344CB8AC3E}">
        <p14:creationId xmlns:p14="http://schemas.microsoft.com/office/powerpoint/2010/main" xmlns="" val="323169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9858" name="Rectangle 2"/>
          <p:cNvSpPr>
            <a:spLocks noChangeArrowheads="1"/>
          </p:cNvSpPr>
          <p:nvPr/>
        </p:nvSpPr>
        <p:spPr bwMode="auto">
          <a:xfrm>
            <a:off x="4508500" y="473075"/>
            <a:ext cx="127000" cy="528638"/>
          </a:xfrm>
          <a:prstGeom prst="rect">
            <a:avLst/>
          </a:prstGeom>
          <a:noFill/>
          <a:ln w="9525">
            <a:noFill/>
            <a:miter lim="800000"/>
            <a:headEnd/>
            <a:tailEnd/>
          </a:ln>
          <a:effectLst/>
        </p:spPr>
        <p:txBody>
          <a:bodyPr wrap="none" lIns="63500" tIns="25400" rIns="63500" bIns="25400">
            <a:spAutoFit/>
          </a:bodyPr>
          <a:lstStyle/>
          <a:p>
            <a:pPr algn="l" defTabSz="911225" eaLnBrk="1" hangingPunct="1">
              <a:lnSpc>
                <a:spcPct val="87000"/>
              </a:lnSpc>
            </a:pPr>
            <a:endParaRPr lang="en-US" sz="3600" dirty="0"/>
          </a:p>
        </p:txBody>
      </p:sp>
      <p:sp>
        <p:nvSpPr>
          <p:cNvPr id="889859" name="Rectangle 3"/>
          <p:cNvSpPr>
            <a:spLocks noChangeArrowheads="1"/>
          </p:cNvSpPr>
          <p:nvPr/>
        </p:nvSpPr>
        <p:spPr bwMode="auto">
          <a:xfrm>
            <a:off x="304800" y="1447800"/>
            <a:ext cx="3346450" cy="3282950"/>
          </a:xfrm>
          <a:prstGeom prst="rect">
            <a:avLst/>
          </a:prstGeom>
          <a:noFill/>
          <a:ln w="9525">
            <a:noFill/>
            <a:miter lim="800000"/>
            <a:headEnd/>
            <a:tailEnd/>
          </a:ln>
          <a:effectLst/>
        </p:spPr>
        <p:txBody>
          <a:bodyPr wrap="square" lIns="63500" tIns="25400" rIns="63500" bIns="25400">
            <a:spAutoFit/>
          </a:bodyPr>
          <a:lstStyle/>
          <a:p>
            <a:pPr marL="231775" indent="-231775" algn="l" defTabSz="911225">
              <a:lnSpc>
                <a:spcPct val="105000"/>
              </a:lnSpc>
              <a:buFontTx/>
              <a:buChar char="•"/>
            </a:pPr>
            <a:r>
              <a:rPr lang="en-US" sz="2000" b="0" dirty="0">
                <a:latin typeface="+mn-lt"/>
              </a:rPr>
              <a:t>Loops can accumulate arrays at their boundaries with </a:t>
            </a:r>
            <a:r>
              <a:rPr lang="en-US" sz="2000" b="0" dirty="0" smtClean="0">
                <a:latin typeface="+mn-lt"/>
              </a:rPr>
              <a:t/>
            </a:r>
            <a:br>
              <a:rPr lang="en-US" sz="2000" b="0" dirty="0" smtClean="0">
                <a:latin typeface="+mn-lt"/>
              </a:rPr>
            </a:br>
            <a:r>
              <a:rPr lang="en-US" sz="2000" b="0" dirty="0" smtClean="0">
                <a:latin typeface="+mn-lt"/>
              </a:rPr>
              <a:t>auto-indexing</a:t>
            </a:r>
            <a:endParaRPr lang="en-US" sz="2000" b="0" dirty="0">
              <a:latin typeface="+mn-lt"/>
            </a:endParaRPr>
          </a:p>
          <a:p>
            <a:pPr marL="231775" indent="-231775" algn="l" defTabSz="911225">
              <a:lnSpc>
                <a:spcPct val="105000"/>
              </a:lnSpc>
              <a:buFontTx/>
              <a:buChar char="•"/>
            </a:pPr>
            <a:r>
              <a:rPr lang="en-US" sz="2000" b="0" dirty="0">
                <a:latin typeface="+mn-lt"/>
              </a:rPr>
              <a:t>For </a:t>
            </a:r>
            <a:r>
              <a:rPr lang="en-US" sz="2000" dirty="0" smtClean="0">
                <a:latin typeface="+mn-lt"/>
              </a:rPr>
              <a:t>L</a:t>
            </a:r>
            <a:r>
              <a:rPr lang="en-US" sz="2000" b="0" dirty="0" smtClean="0">
                <a:latin typeface="+mn-lt"/>
              </a:rPr>
              <a:t>oops </a:t>
            </a:r>
            <a:r>
              <a:rPr lang="en-US" sz="2000" b="0" dirty="0">
                <a:latin typeface="+mn-lt"/>
              </a:rPr>
              <a:t>auto-index by default</a:t>
            </a:r>
          </a:p>
          <a:p>
            <a:pPr marL="231775" indent="-231775" algn="l" defTabSz="911225">
              <a:lnSpc>
                <a:spcPct val="105000"/>
              </a:lnSpc>
              <a:buFontTx/>
              <a:buChar char="•"/>
            </a:pPr>
            <a:r>
              <a:rPr lang="en-US" sz="2000" b="0" dirty="0">
                <a:latin typeface="+mn-lt"/>
              </a:rPr>
              <a:t>While </a:t>
            </a:r>
            <a:r>
              <a:rPr lang="en-US" sz="2000" b="0" dirty="0" smtClean="0">
                <a:latin typeface="+mn-lt"/>
              </a:rPr>
              <a:t>Loops </a:t>
            </a:r>
            <a:r>
              <a:rPr lang="en-US" sz="2000" b="0" dirty="0">
                <a:latin typeface="+mn-lt"/>
              </a:rPr>
              <a:t>output only the final value by default</a:t>
            </a:r>
          </a:p>
          <a:p>
            <a:pPr marL="231775" indent="-231775" algn="l" defTabSz="911225">
              <a:lnSpc>
                <a:spcPct val="105000"/>
              </a:lnSpc>
              <a:buFontTx/>
              <a:buChar char="•"/>
            </a:pPr>
            <a:r>
              <a:rPr lang="en-US" sz="2000" b="0" dirty="0">
                <a:latin typeface="+mn-lt"/>
              </a:rPr>
              <a:t>Right-click tunnel and enable/disable auto-indexing</a:t>
            </a:r>
          </a:p>
        </p:txBody>
      </p:sp>
      <p:graphicFrame>
        <p:nvGraphicFramePr>
          <p:cNvPr id="889861" name="Object 5"/>
          <p:cNvGraphicFramePr>
            <a:graphicFrameLocks noChangeAspect="1"/>
          </p:cNvGraphicFramePr>
          <p:nvPr/>
        </p:nvGraphicFramePr>
        <p:xfrm>
          <a:off x="3886200" y="1447800"/>
          <a:ext cx="4191000" cy="1835150"/>
        </p:xfrm>
        <a:graphic>
          <a:graphicData uri="http://schemas.openxmlformats.org/presentationml/2006/ole">
            <p:oleObj spid="_x0000_s352258" name="Bitmap Image" r:id="rId4" imgW="2523810" imgH="1104762" progId="PBrush">
              <p:embed/>
            </p:oleObj>
          </a:graphicData>
        </a:graphic>
      </p:graphicFrame>
      <p:graphicFrame>
        <p:nvGraphicFramePr>
          <p:cNvPr id="889862" name="Object 6"/>
          <p:cNvGraphicFramePr>
            <a:graphicFrameLocks noChangeAspect="1"/>
          </p:cNvGraphicFramePr>
          <p:nvPr/>
        </p:nvGraphicFramePr>
        <p:xfrm>
          <a:off x="3810000" y="4000500"/>
          <a:ext cx="3810000" cy="1727200"/>
        </p:xfrm>
        <a:graphic>
          <a:graphicData uri="http://schemas.openxmlformats.org/presentationml/2006/ole">
            <p:oleObj spid="_x0000_s352259" name="Bitmap Image" r:id="rId5" imgW="2352381" imgH="1066667" progId="PBrush">
              <p:embed/>
            </p:oleObj>
          </a:graphicData>
        </a:graphic>
      </p:graphicFrame>
      <p:sp>
        <p:nvSpPr>
          <p:cNvPr id="889863" name="Text Box 7"/>
          <p:cNvSpPr txBox="1">
            <a:spLocks noChangeArrowheads="1"/>
          </p:cNvSpPr>
          <p:nvPr/>
        </p:nvSpPr>
        <p:spPr bwMode="auto">
          <a:xfrm>
            <a:off x="5929086" y="1324428"/>
            <a:ext cx="1828800"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dirty="0"/>
              <a:t>Wire becomes thicker</a:t>
            </a:r>
          </a:p>
        </p:txBody>
      </p:sp>
      <p:sp>
        <p:nvSpPr>
          <p:cNvPr id="889864" name="Text Box 8"/>
          <p:cNvSpPr txBox="1">
            <a:spLocks noChangeArrowheads="1"/>
          </p:cNvSpPr>
          <p:nvPr/>
        </p:nvSpPr>
        <p:spPr bwMode="auto">
          <a:xfrm>
            <a:off x="5867400" y="3962400"/>
            <a:ext cx="2362200" cy="584775"/>
          </a:xfrm>
          <a:prstGeom prst="rect">
            <a:avLst/>
          </a:prstGeom>
          <a:noFill/>
          <a:ln w="9525" algn="ctr">
            <a:noFill/>
            <a:miter lim="800000"/>
            <a:headEnd type="none" w="sm" len="sm"/>
            <a:tailEnd type="none" w="sm" len="sm"/>
          </a:ln>
          <a:effectLst/>
        </p:spPr>
        <p:txBody>
          <a:bodyPr wrap="square">
            <a:spAutoFit/>
            <a:flatTx/>
          </a:bodyPr>
          <a:lstStyle/>
          <a:p>
            <a:pPr algn="l">
              <a:spcBef>
                <a:spcPct val="50000"/>
              </a:spcBef>
            </a:pPr>
            <a:r>
              <a:rPr lang="en-US" sz="1600" b="0" dirty="0"/>
              <a:t>Wire remains the same size</a:t>
            </a:r>
          </a:p>
        </p:txBody>
      </p:sp>
      <p:sp>
        <p:nvSpPr>
          <p:cNvPr id="889865" name="Text Box 9"/>
          <p:cNvSpPr txBox="1">
            <a:spLocks noChangeArrowheads="1"/>
          </p:cNvSpPr>
          <p:nvPr/>
        </p:nvSpPr>
        <p:spPr bwMode="auto">
          <a:xfrm>
            <a:off x="4038600" y="3570288"/>
            <a:ext cx="4610100" cy="461665"/>
          </a:xfrm>
          <a:prstGeom prst="rect">
            <a:avLst/>
          </a:prstGeom>
          <a:noFill/>
          <a:ln w="9525" algn="ctr">
            <a:noFill/>
            <a:miter lim="800000"/>
            <a:headEnd type="none" w="sm" len="sm"/>
            <a:tailEnd type="none" w="sm" len="sm"/>
          </a:ln>
          <a:effectLst/>
        </p:spPr>
        <p:txBody>
          <a:bodyPr wrap="square">
            <a:spAutoFit/>
            <a:flatTx/>
          </a:bodyPr>
          <a:lstStyle/>
          <a:p>
            <a:pPr algn="l">
              <a:spcBef>
                <a:spcPct val="50000"/>
              </a:spcBef>
            </a:pPr>
            <a:r>
              <a:rPr lang="en-US" dirty="0">
                <a:latin typeface="+mn-lt"/>
              </a:rPr>
              <a:t>Auto-Indexing Disabled</a:t>
            </a:r>
          </a:p>
        </p:txBody>
      </p:sp>
      <p:sp>
        <p:nvSpPr>
          <p:cNvPr id="889866" name="Text Box 10"/>
          <p:cNvSpPr txBox="1">
            <a:spLocks noChangeArrowheads="1"/>
          </p:cNvSpPr>
          <p:nvPr/>
        </p:nvSpPr>
        <p:spPr bwMode="auto">
          <a:xfrm>
            <a:off x="4305300" y="914400"/>
            <a:ext cx="4381500" cy="461665"/>
          </a:xfrm>
          <a:prstGeom prst="rect">
            <a:avLst/>
          </a:prstGeom>
          <a:noFill/>
          <a:ln w="9525" algn="ctr">
            <a:noFill/>
            <a:miter lim="800000"/>
            <a:headEnd type="none" w="sm" len="sm"/>
            <a:tailEnd type="none" w="sm" len="sm"/>
          </a:ln>
          <a:effectLst/>
        </p:spPr>
        <p:txBody>
          <a:bodyPr wrap="square">
            <a:spAutoFit/>
            <a:flatTx/>
          </a:bodyPr>
          <a:lstStyle/>
          <a:p>
            <a:pPr algn="l">
              <a:spcBef>
                <a:spcPct val="50000"/>
              </a:spcBef>
            </a:pPr>
            <a:r>
              <a:rPr lang="en-US" dirty="0">
                <a:latin typeface="+mn-lt"/>
              </a:rPr>
              <a:t>Auto-Indexing Enabled</a:t>
            </a:r>
          </a:p>
        </p:txBody>
      </p:sp>
      <p:sp>
        <p:nvSpPr>
          <p:cNvPr id="889867" name="Text Box 11"/>
          <p:cNvSpPr txBox="1">
            <a:spLocks noChangeArrowheads="1"/>
          </p:cNvSpPr>
          <p:nvPr/>
        </p:nvSpPr>
        <p:spPr bwMode="auto">
          <a:xfrm>
            <a:off x="6553200" y="5181600"/>
            <a:ext cx="2209800" cy="838200"/>
          </a:xfrm>
          <a:prstGeom prst="rect">
            <a:avLst/>
          </a:prstGeom>
          <a:noFill/>
          <a:ln w="9525" algn="ctr">
            <a:noFill/>
            <a:miter lim="800000"/>
            <a:headEnd type="none" w="sm" len="sm"/>
            <a:tailEnd type="none" w="sm" len="sm"/>
          </a:ln>
          <a:effectLst/>
        </p:spPr>
        <p:txBody>
          <a:bodyPr wrap="square">
            <a:spAutoFit/>
            <a:flatTx/>
          </a:bodyPr>
          <a:lstStyle/>
          <a:p>
            <a:pPr algn="l">
              <a:spcBef>
                <a:spcPct val="50000"/>
              </a:spcBef>
            </a:pPr>
            <a:r>
              <a:rPr lang="en-US" sz="1600" b="0" dirty="0"/>
              <a:t>Only one value (last iteration) is passed out of the loop</a:t>
            </a:r>
          </a:p>
        </p:txBody>
      </p:sp>
      <p:sp>
        <p:nvSpPr>
          <p:cNvPr id="889868" name="Text Box 12"/>
          <p:cNvSpPr txBox="1">
            <a:spLocks noChangeArrowheads="1"/>
          </p:cNvSpPr>
          <p:nvPr/>
        </p:nvSpPr>
        <p:spPr bwMode="auto">
          <a:xfrm>
            <a:off x="6181725" y="2686050"/>
            <a:ext cx="1752600"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dirty="0"/>
              <a:t>1D Array</a:t>
            </a:r>
          </a:p>
        </p:txBody>
      </p:sp>
      <p:sp>
        <p:nvSpPr>
          <p:cNvPr id="889869" name="Rectangle 13"/>
          <p:cNvSpPr>
            <a:spLocks noChangeArrowheads="1"/>
          </p:cNvSpPr>
          <p:nvPr/>
        </p:nvSpPr>
        <p:spPr bwMode="auto">
          <a:xfrm>
            <a:off x="6219825" y="5438775"/>
            <a:ext cx="304800" cy="304800"/>
          </a:xfrm>
          <a:prstGeom prst="rect">
            <a:avLst/>
          </a:prstGeom>
          <a:solidFill>
            <a:schemeClr val="bg1"/>
          </a:solidFill>
          <a:ln w="12700" algn="ctr">
            <a:solidFill>
              <a:schemeClr val="tx1"/>
            </a:solidFill>
            <a:miter lim="800000"/>
            <a:headEnd type="none" w="sm" len="sm"/>
            <a:tailEnd type="none" w="sm" len="sm"/>
          </a:ln>
          <a:effectLst/>
        </p:spPr>
        <p:txBody>
          <a:bodyPr wrap="none" anchor="ctr"/>
          <a:lstStyle/>
          <a:p>
            <a:endParaRPr lang="en-US" dirty="0"/>
          </a:p>
        </p:txBody>
      </p:sp>
      <p:sp>
        <p:nvSpPr>
          <p:cNvPr id="889870" name="Line 14"/>
          <p:cNvSpPr>
            <a:spLocks noChangeShapeType="1"/>
          </p:cNvSpPr>
          <p:nvPr/>
        </p:nvSpPr>
        <p:spPr bwMode="auto">
          <a:xfrm flipH="1" flipV="1">
            <a:off x="5791200" y="4889500"/>
            <a:ext cx="381000" cy="609600"/>
          </a:xfrm>
          <a:prstGeom prst="line">
            <a:avLst/>
          </a:prstGeom>
          <a:noFill/>
          <a:ln w="12700">
            <a:solidFill>
              <a:schemeClr val="tx1"/>
            </a:solidFill>
            <a:round/>
            <a:headEnd type="none" w="sm" len="sm"/>
            <a:tailEnd/>
          </a:ln>
          <a:effectLst/>
        </p:spPr>
        <p:txBody>
          <a:bodyPr wrap="none" anchor="ctr"/>
          <a:lstStyle/>
          <a:p>
            <a:endParaRPr lang="en-US" dirty="0"/>
          </a:p>
        </p:txBody>
      </p:sp>
      <p:sp>
        <p:nvSpPr>
          <p:cNvPr id="889871" name="Rectangle 15"/>
          <p:cNvSpPr>
            <a:spLocks noChangeArrowheads="1"/>
          </p:cNvSpPr>
          <p:nvPr/>
        </p:nvSpPr>
        <p:spPr bwMode="auto">
          <a:xfrm>
            <a:off x="62960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dirty="0"/>
          </a:p>
        </p:txBody>
      </p:sp>
      <p:sp>
        <p:nvSpPr>
          <p:cNvPr id="889872" name="Line 16"/>
          <p:cNvSpPr>
            <a:spLocks noChangeShapeType="1"/>
          </p:cNvSpPr>
          <p:nvPr/>
        </p:nvSpPr>
        <p:spPr bwMode="auto">
          <a:xfrm flipH="1" flipV="1">
            <a:off x="5867400" y="2362200"/>
            <a:ext cx="381000" cy="609600"/>
          </a:xfrm>
          <a:prstGeom prst="line">
            <a:avLst/>
          </a:prstGeom>
          <a:noFill/>
          <a:ln w="12700">
            <a:solidFill>
              <a:schemeClr val="tx1"/>
            </a:solidFill>
            <a:round/>
            <a:headEnd type="none" w="sm" len="sm"/>
            <a:tailEnd/>
          </a:ln>
          <a:effectLst/>
        </p:spPr>
        <p:txBody>
          <a:bodyPr wrap="none" anchor="ctr"/>
          <a:lstStyle/>
          <a:p>
            <a:endParaRPr lang="en-US" dirty="0"/>
          </a:p>
        </p:txBody>
      </p:sp>
      <p:sp>
        <p:nvSpPr>
          <p:cNvPr id="889873" name="Rectangle 17"/>
          <p:cNvSpPr>
            <a:spLocks noChangeArrowheads="1"/>
          </p:cNvSpPr>
          <p:nvPr/>
        </p:nvSpPr>
        <p:spPr bwMode="auto">
          <a:xfrm>
            <a:off x="66008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dirty="0"/>
          </a:p>
        </p:txBody>
      </p:sp>
      <p:sp>
        <p:nvSpPr>
          <p:cNvPr id="889874" name="Rectangle 18"/>
          <p:cNvSpPr>
            <a:spLocks noChangeArrowheads="1"/>
          </p:cNvSpPr>
          <p:nvPr/>
        </p:nvSpPr>
        <p:spPr bwMode="auto">
          <a:xfrm>
            <a:off x="69056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dirty="0"/>
          </a:p>
        </p:txBody>
      </p:sp>
      <p:sp>
        <p:nvSpPr>
          <p:cNvPr id="889875" name="Rectangle 19"/>
          <p:cNvSpPr>
            <a:spLocks noChangeArrowheads="1"/>
          </p:cNvSpPr>
          <p:nvPr/>
        </p:nvSpPr>
        <p:spPr bwMode="auto">
          <a:xfrm>
            <a:off x="72104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dirty="0"/>
          </a:p>
        </p:txBody>
      </p:sp>
      <p:sp>
        <p:nvSpPr>
          <p:cNvPr id="889876" name="Rectangle 20"/>
          <p:cNvSpPr>
            <a:spLocks noChangeArrowheads="1"/>
          </p:cNvSpPr>
          <p:nvPr/>
        </p:nvSpPr>
        <p:spPr bwMode="auto">
          <a:xfrm>
            <a:off x="75152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dirty="0"/>
          </a:p>
        </p:txBody>
      </p:sp>
      <p:sp>
        <p:nvSpPr>
          <p:cNvPr id="889877" name="Rectangle 21"/>
          <p:cNvSpPr>
            <a:spLocks noChangeArrowheads="1"/>
          </p:cNvSpPr>
          <p:nvPr/>
        </p:nvSpPr>
        <p:spPr bwMode="auto">
          <a:xfrm>
            <a:off x="7820025" y="3000375"/>
            <a:ext cx="304800" cy="304800"/>
          </a:xfrm>
          <a:prstGeom prst="rect">
            <a:avLst/>
          </a:prstGeom>
          <a:noFill/>
          <a:ln w="12700" algn="ctr">
            <a:solidFill>
              <a:schemeClr val="tx1"/>
            </a:solidFill>
            <a:miter lim="800000"/>
            <a:headEnd type="none" w="sm" len="sm"/>
            <a:tailEnd type="none" w="sm" len="sm"/>
          </a:ln>
          <a:effectLst/>
        </p:spPr>
        <p:txBody>
          <a:bodyPr wrap="none" anchor="ctr"/>
          <a:lstStyle/>
          <a:p>
            <a:endParaRPr lang="en-US" dirty="0"/>
          </a:p>
        </p:txBody>
      </p:sp>
      <p:sp>
        <p:nvSpPr>
          <p:cNvPr id="889878" name="Text Box 22"/>
          <p:cNvSpPr txBox="1">
            <a:spLocks noChangeArrowheads="1"/>
          </p:cNvSpPr>
          <p:nvPr/>
        </p:nvSpPr>
        <p:spPr bwMode="auto">
          <a:xfrm>
            <a:off x="6286500" y="2971800"/>
            <a:ext cx="2133600"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dirty="0"/>
              <a:t>0 </a:t>
            </a:r>
            <a:r>
              <a:rPr lang="en-US" sz="1600" b="0" dirty="0" smtClean="0"/>
              <a:t>    1      2    3     4    5</a:t>
            </a:r>
            <a:endParaRPr lang="en-US" sz="1600" b="0" dirty="0"/>
          </a:p>
        </p:txBody>
      </p:sp>
      <p:sp>
        <p:nvSpPr>
          <p:cNvPr id="889879" name="Line 23"/>
          <p:cNvSpPr>
            <a:spLocks noChangeShapeType="1"/>
          </p:cNvSpPr>
          <p:nvPr/>
        </p:nvSpPr>
        <p:spPr bwMode="auto">
          <a:xfrm flipH="1" flipV="1">
            <a:off x="6019800" y="4403725"/>
            <a:ext cx="0" cy="381000"/>
          </a:xfrm>
          <a:prstGeom prst="line">
            <a:avLst/>
          </a:prstGeom>
          <a:noFill/>
          <a:ln w="12700">
            <a:solidFill>
              <a:schemeClr val="tx1"/>
            </a:solidFill>
            <a:round/>
            <a:headEnd type="triangle" w="med" len="med"/>
            <a:tailEnd/>
          </a:ln>
          <a:effectLst/>
        </p:spPr>
        <p:txBody>
          <a:bodyPr wrap="none" anchor="ctr"/>
          <a:lstStyle/>
          <a:p>
            <a:endParaRPr lang="en-US" dirty="0"/>
          </a:p>
        </p:txBody>
      </p:sp>
      <p:sp>
        <p:nvSpPr>
          <p:cNvPr id="889880" name="Line 24"/>
          <p:cNvSpPr>
            <a:spLocks noChangeShapeType="1"/>
          </p:cNvSpPr>
          <p:nvPr/>
        </p:nvSpPr>
        <p:spPr bwMode="auto">
          <a:xfrm flipH="1" flipV="1">
            <a:off x="6096000" y="1857375"/>
            <a:ext cx="0" cy="381000"/>
          </a:xfrm>
          <a:prstGeom prst="line">
            <a:avLst/>
          </a:prstGeom>
          <a:noFill/>
          <a:ln w="12700">
            <a:solidFill>
              <a:schemeClr val="tx1"/>
            </a:solidFill>
            <a:round/>
            <a:headEnd type="triangle" w="med" len="med"/>
            <a:tailEnd/>
          </a:ln>
          <a:effectLst/>
        </p:spPr>
        <p:txBody>
          <a:bodyPr wrap="none" anchor="ctr"/>
          <a:lstStyle/>
          <a:p>
            <a:endParaRPr lang="en-US" dirty="0"/>
          </a:p>
        </p:txBody>
      </p:sp>
      <p:sp>
        <p:nvSpPr>
          <p:cNvPr id="889881" name="Text Box 25"/>
          <p:cNvSpPr txBox="1">
            <a:spLocks noChangeArrowheads="1"/>
          </p:cNvSpPr>
          <p:nvPr/>
        </p:nvSpPr>
        <p:spPr bwMode="auto">
          <a:xfrm>
            <a:off x="6210300" y="5410200"/>
            <a:ext cx="377825" cy="336550"/>
          </a:xfrm>
          <a:prstGeom prst="rect">
            <a:avLst/>
          </a:prstGeom>
          <a:noFill/>
          <a:ln w="9525" algn="ctr">
            <a:noFill/>
            <a:miter lim="800000"/>
            <a:headEnd type="none" w="sm" len="sm"/>
            <a:tailEnd type="none" w="sm" len="sm"/>
          </a:ln>
          <a:effectLst/>
        </p:spPr>
        <p:txBody>
          <a:bodyPr>
            <a:spAutoFit/>
            <a:flatTx/>
          </a:bodyPr>
          <a:lstStyle/>
          <a:p>
            <a:pPr algn="l">
              <a:spcBef>
                <a:spcPct val="50000"/>
              </a:spcBef>
            </a:pPr>
            <a:r>
              <a:rPr lang="en-US" sz="1600" b="0" dirty="0"/>
              <a:t>5</a:t>
            </a:r>
          </a:p>
        </p:txBody>
      </p:sp>
      <p:sp>
        <p:nvSpPr>
          <p:cNvPr id="26" name="Title 25"/>
          <p:cNvSpPr>
            <a:spLocks noGrp="1"/>
          </p:cNvSpPr>
          <p:nvPr>
            <p:ph type="title"/>
          </p:nvPr>
        </p:nvSpPr>
        <p:spPr/>
        <p:txBody>
          <a:bodyPr/>
          <a:lstStyle/>
          <a:p>
            <a:r>
              <a:rPr lang="en-US" dirty="0" smtClean="0"/>
              <a:t>Building Arrays With Loops</a:t>
            </a:r>
            <a:endParaRPr lang="en-US" dirty="0"/>
          </a:p>
        </p:txBody>
      </p:sp>
      <p:sp>
        <p:nvSpPr>
          <p:cNvPr id="27" name="Rectangle 26"/>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extLst>
      <p:ext uri="{BB962C8B-B14F-4D97-AF65-F5344CB8AC3E}">
        <p14:creationId xmlns:p14="http://schemas.microsoft.com/office/powerpoint/2010/main" xmlns="" val="16943753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7843" name="Rectangle 3"/>
          <p:cNvSpPr>
            <a:spLocks noChangeArrowheads="1"/>
          </p:cNvSpPr>
          <p:nvPr/>
        </p:nvSpPr>
        <p:spPr bwMode="auto">
          <a:xfrm>
            <a:off x="401638" y="1371600"/>
            <a:ext cx="8077200" cy="1639340"/>
          </a:xfrm>
          <a:prstGeom prst="rect">
            <a:avLst/>
          </a:prstGeom>
          <a:noFill/>
          <a:ln w="9525">
            <a:noFill/>
            <a:miter lim="800000"/>
            <a:headEnd/>
            <a:tailEnd/>
          </a:ln>
          <a:effectLst/>
        </p:spPr>
        <p:txBody>
          <a:bodyPr lIns="63398" tIns="25359" rIns="63398" bIns="25359">
            <a:spAutoFit/>
          </a:bodyPr>
          <a:lstStyle/>
          <a:p>
            <a:pPr marL="230188" indent="-230188" defTabSz="912813">
              <a:spcAft>
                <a:spcPct val="10000"/>
              </a:spcAft>
              <a:buFont typeface="Arial" pitchFamily="34" charset="0"/>
              <a:buChar char="•"/>
            </a:pPr>
            <a:r>
              <a:rPr lang="en-US" dirty="0" smtClean="0"/>
              <a:t>Available at left or right border of loop structures</a:t>
            </a:r>
          </a:p>
          <a:p>
            <a:pPr marL="230188" indent="-230188" defTabSz="912813">
              <a:spcAft>
                <a:spcPct val="10000"/>
              </a:spcAft>
              <a:buFont typeface="Arial" pitchFamily="34" charset="0"/>
              <a:buChar char="•"/>
            </a:pPr>
            <a:r>
              <a:rPr lang="en-US" dirty="0" smtClean="0"/>
              <a:t>Right-click the border and select Add Shift Register </a:t>
            </a:r>
          </a:p>
          <a:p>
            <a:pPr marL="230188" indent="-230188" defTabSz="912813">
              <a:spcAft>
                <a:spcPct val="10000"/>
              </a:spcAft>
              <a:buFont typeface="Arial" pitchFamily="34" charset="0"/>
              <a:buChar char="•"/>
            </a:pPr>
            <a:r>
              <a:rPr lang="en-US" dirty="0" smtClean="0"/>
              <a:t>Right terminal stores data on completion of iteration</a:t>
            </a:r>
          </a:p>
          <a:p>
            <a:pPr marL="230188" indent="-230188" defTabSz="912813">
              <a:spcAft>
                <a:spcPct val="10000"/>
              </a:spcAft>
              <a:buFont typeface="Arial" pitchFamily="34" charset="0"/>
              <a:buChar char="•"/>
            </a:pPr>
            <a:r>
              <a:rPr lang="en-US" dirty="0" smtClean="0"/>
              <a:t>Left terminal provides </a:t>
            </a:r>
            <a:r>
              <a:rPr lang="en-US" b="0" dirty="0"/>
              <a:t>stored data at beginning of next iteration</a:t>
            </a:r>
          </a:p>
        </p:txBody>
      </p:sp>
      <p:sp>
        <p:nvSpPr>
          <p:cNvPr id="547852" name="Line 12"/>
          <p:cNvSpPr>
            <a:spLocks noChangeShapeType="1"/>
          </p:cNvSpPr>
          <p:nvPr/>
        </p:nvSpPr>
        <p:spPr bwMode="auto">
          <a:xfrm>
            <a:off x="3256869" y="4201886"/>
            <a:ext cx="304800" cy="0"/>
          </a:xfrm>
          <a:prstGeom prst="line">
            <a:avLst/>
          </a:prstGeom>
          <a:noFill/>
          <a:ln w="12700">
            <a:solidFill>
              <a:schemeClr val="tx1"/>
            </a:solidFill>
            <a:round/>
            <a:headEnd type="none" w="sm" len="sm"/>
            <a:tailEnd type="triangle" w="med" len="lg"/>
          </a:ln>
          <a:effectLst/>
        </p:spPr>
        <p:txBody>
          <a:bodyPr lIns="62292" tIns="24917" rIns="62292" bIns="24917">
            <a:spAutoFit/>
          </a:bodyPr>
          <a:lstStyle/>
          <a:p>
            <a:endParaRPr lang="en-US" dirty="0"/>
          </a:p>
        </p:txBody>
      </p:sp>
      <p:sp>
        <p:nvSpPr>
          <p:cNvPr id="547867" name="Rectangle 27"/>
          <p:cNvSpPr>
            <a:spLocks noChangeArrowheads="1"/>
          </p:cNvSpPr>
          <p:nvPr/>
        </p:nvSpPr>
        <p:spPr bwMode="auto">
          <a:xfrm>
            <a:off x="2648856" y="3947886"/>
            <a:ext cx="598488" cy="493519"/>
          </a:xfrm>
          <a:prstGeom prst="rect">
            <a:avLst/>
          </a:prstGeom>
          <a:noFill/>
          <a:ln w="9525">
            <a:noFill/>
            <a:miter lim="800000"/>
            <a:headEnd/>
            <a:tailEnd/>
          </a:ln>
          <a:effectLst/>
        </p:spPr>
        <p:txBody>
          <a:bodyPr lIns="62292" tIns="24917" rIns="62292" bIns="24917">
            <a:spAutoFit/>
          </a:bodyPr>
          <a:lstStyle/>
          <a:p>
            <a:pPr algn="l" defTabSz="912813">
              <a:lnSpc>
                <a:spcPct val="90000"/>
              </a:lnSpc>
            </a:pPr>
            <a:r>
              <a:rPr lang="en-US" sz="1600" dirty="0"/>
              <a:t>Initial</a:t>
            </a:r>
          </a:p>
          <a:p>
            <a:pPr algn="l" defTabSz="912813">
              <a:lnSpc>
                <a:spcPct val="90000"/>
              </a:lnSpc>
            </a:pPr>
            <a:r>
              <a:rPr lang="en-US" sz="1600" dirty="0"/>
              <a:t>Value</a:t>
            </a:r>
          </a:p>
        </p:txBody>
      </p:sp>
      <p:pic>
        <p:nvPicPr>
          <p:cNvPr id="547868" name="Picture 28"/>
          <p:cNvPicPr>
            <a:picLocks noChangeAspect="1" noChangeArrowheads="1"/>
          </p:cNvPicPr>
          <p:nvPr/>
        </p:nvPicPr>
        <p:blipFill>
          <a:blip r:embed="rId3" cstate="print"/>
          <a:srcRect/>
          <a:stretch>
            <a:fillRect/>
          </a:stretch>
        </p:blipFill>
        <p:spPr bwMode="auto">
          <a:xfrm>
            <a:off x="3733800" y="3505200"/>
            <a:ext cx="2362200" cy="2414390"/>
          </a:xfrm>
          <a:prstGeom prst="rect">
            <a:avLst/>
          </a:prstGeom>
          <a:noFill/>
          <a:ln w="12700" algn="ctr">
            <a:noFill/>
            <a:miter lim="800000"/>
            <a:headEnd/>
            <a:tailEnd/>
          </a:ln>
          <a:effectLst/>
        </p:spPr>
      </p:pic>
      <p:sp>
        <p:nvSpPr>
          <p:cNvPr id="17" name="Title 16"/>
          <p:cNvSpPr>
            <a:spLocks noGrp="1"/>
          </p:cNvSpPr>
          <p:nvPr>
            <p:ph type="title"/>
          </p:nvPr>
        </p:nvSpPr>
        <p:spPr/>
        <p:txBody>
          <a:bodyPr/>
          <a:lstStyle/>
          <a:p>
            <a:r>
              <a:rPr lang="en-US" dirty="0" smtClean="0"/>
              <a:t>Shift Register: Access Previous Loop Data</a:t>
            </a:r>
            <a:endParaRPr lang="en-US" dirty="0"/>
          </a:p>
        </p:txBody>
      </p:sp>
      <p:sp>
        <p:nvSpPr>
          <p:cNvPr id="15" name="Rectangle 14"/>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16" name="Curved Left Arrow 15"/>
          <p:cNvSpPr/>
          <p:nvPr/>
        </p:nvSpPr>
        <p:spPr>
          <a:xfrm flipV="1">
            <a:off x="6096000" y="2971800"/>
            <a:ext cx="762000" cy="1295400"/>
          </a:xfrm>
          <a:prstGeom prst="curvedLeftArrow">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Left Arrow 17"/>
          <p:cNvSpPr/>
          <p:nvPr/>
        </p:nvSpPr>
        <p:spPr>
          <a:xfrm>
            <a:off x="3882570" y="3033486"/>
            <a:ext cx="2133600" cy="304800"/>
          </a:xfrm>
          <a:prstGeom prst="leftArrow">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Use for next iteration</a:t>
            </a:r>
            <a:endParaRPr lang="en-US" sz="1200" dirty="0">
              <a:solidFill>
                <a:schemeClr val="tx1"/>
              </a:solidFill>
            </a:endParaRPr>
          </a:p>
        </p:txBody>
      </p:sp>
      <p:sp>
        <p:nvSpPr>
          <p:cNvPr id="19" name="Curved Left Arrow 18"/>
          <p:cNvSpPr/>
          <p:nvPr/>
        </p:nvSpPr>
        <p:spPr>
          <a:xfrm rot="10800000" flipV="1">
            <a:off x="2971800" y="3080658"/>
            <a:ext cx="762000" cy="1295400"/>
          </a:xfrm>
          <a:prstGeom prst="curvedLeftArrow">
            <a:avLst/>
          </a:prstGeom>
          <a:solidFill>
            <a:srgbClr val="FFB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xmlns="" val="132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785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47867"/>
                                        </p:tgtEl>
                                        <p:attrNameLst>
                                          <p:attrName>style.visibility</p:attrName>
                                        </p:attrNameLst>
                                      </p:cBhvr>
                                      <p:to>
                                        <p:strVal val="hidden"/>
                                      </p:to>
                                    </p:set>
                                  </p:childTnLst>
                                </p:cTn>
                              </p:par>
                            </p:childTnLst>
                          </p:cTn>
                        </p:par>
                        <p:par>
                          <p:cTn id="9" fill="hold">
                            <p:stCondLst>
                              <p:cond delay="0"/>
                            </p:stCondLst>
                            <p:childTnLst>
                              <p:par>
                                <p:cTn id="10" presetID="2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52" grpId="0" animBg="1"/>
      <p:bldP spid="547867" grpId="0"/>
      <p:bldP spid="16" grpId="0" animBg="1"/>
      <p:bldP spid="18"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Context Help</a:t>
            </a:r>
          </a:p>
        </p:txBody>
      </p:sp>
      <p:sp>
        <p:nvSpPr>
          <p:cNvPr id="19459" name="Rectangle 3"/>
          <p:cNvSpPr>
            <a:spLocks noGrp="1" noChangeArrowheads="1"/>
          </p:cNvSpPr>
          <p:nvPr>
            <p:ph sz="half" idx="1"/>
          </p:nvPr>
        </p:nvSpPr>
        <p:spPr>
          <a:xfrm>
            <a:off x="0" y="1524000"/>
            <a:ext cx="4495800" cy="5029200"/>
          </a:xfrm>
        </p:spPr>
        <p:txBody>
          <a:bodyPr>
            <a:normAutofit/>
          </a:bodyPr>
          <a:lstStyle/>
          <a:p>
            <a:pPr lvl="1"/>
            <a:r>
              <a:rPr lang="en-US" sz="2400" dirty="0" smtClean="0"/>
              <a:t>Displays basic information about wires and nodes when you hover over with your mouse</a:t>
            </a:r>
          </a:p>
          <a:p>
            <a:pPr lvl="1"/>
            <a:endParaRPr lang="en-US" sz="2400" dirty="0" smtClean="0"/>
          </a:p>
          <a:p>
            <a:pPr lvl="1"/>
            <a:r>
              <a:rPr lang="en-US" sz="2400" dirty="0" smtClean="0"/>
              <a:t>Turn context help on/off</a:t>
            </a:r>
          </a:p>
          <a:p>
            <a:pPr lvl="2"/>
            <a:r>
              <a:rPr lang="en-US" sz="1800" dirty="0" smtClean="0"/>
              <a:t>Click the yellow ? on the top right corner of your VI</a:t>
            </a:r>
          </a:p>
          <a:p>
            <a:pPr lvl="2"/>
            <a:r>
              <a:rPr lang="en-US" sz="1800" dirty="0" smtClean="0"/>
              <a:t>Press &lt;Ctrl-H&gt;</a:t>
            </a:r>
          </a:p>
          <a:p>
            <a:pPr lvl="2"/>
            <a:r>
              <a:rPr lang="en-US" sz="1800" dirty="0" smtClean="0"/>
              <a:t>Select </a:t>
            </a:r>
            <a:r>
              <a:rPr lang="en-US" sz="1800" b="1" dirty="0" smtClean="0"/>
              <a:t>Help»Show Context Help</a:t>
            </a:r>
            <a:r>
              <a:rPr lang="en-US" sz="1800" dirty="0" smtClean="0"/>
              <a:t> from the LabVIEW menu</a:t>
            </a:r>
          </a:p>
          <a:p>
            <a:pPr lvl="2"/>
            <a:endParaRPr lang="en-US" sz="1800" dirty="0" smtClean="0"/>
          </a:p>
        </p:txBody>
      </p:sp>
      <p:pic>
        <p:nvPicPr>
          <p:cNvPr id="8" name="Embedded Image" descr="no_loc_show help toolbar button.png"/>
          <p:cNvPicPr>
            <a:picLocks noGrp="1" noChangeAspect="1"/>
          </p:cNvPicPr>
          <p:nvPr>
            <p:ph sz="half" idx="2"/>
          </p:nvPr>
        </p:nvPicPr>
        <p:blipFill>
          <a:blip r:embed="rId3" cstate="print"/>
          <a:stretch>
            <a:fillRect/>
          </a:stretch>
        </p:blipFill>
        <p:spPr>
          <a:xfrm>
            <a:off x="5486400" y="228600"/>
            <a:ext cx="762000" cy="727364"/>
          </a:xfrm>
        </p:spPr>
      </p:pic>
      <p:pic>
        <p:nvPicPr>
          <p:cNvPr id="7" name="Picture 6" descr="conthlp.bmp"/>
          <p:cNvPicPr>
            <a:picLocks noChangeAspect="1"/>
          </p:cNvPicPr>
          <p:nvPr/>
        </p:nvPicPr>
        <p:blipFill>
          <a:blip r:embed="rId4" cstate="print"/>
          <a:stretch>
            <a:fillRect/>
          </a:stretch>
        </p:blipFill>
        <p:spPr>
          <a:xfrm>
            <a:off x="4800600" y="3276600"/>
            <a:ext cx="4114800" cy="2404753"/>
          </a:xfrm>
          <a:prstGeom prst="rect">
            <a:avLst/>
          </a:prstGeom>
        </p:spPr>
      </p:pic>
      <p:pic>
        <p:nvPicPr>
          <p:cNvPr id="9" name="Embedded Image" descr="loc_env_integer wire context help.png"/>
          <p:cNvPicPr>
            <a:picLocks noChangeAspect="1"/>
          </p:cNvPicPr>
          <p:nvPr/>
        </p:nvPicPr>
        <p:blipFill>
          <a:blip r:embed="rId5" cstate="print"/>
          <a:stretch>
            <a:fillRect/>
          </a:stretch>
        </p:blipFill>
        <p:spPr>
          <a:xfrm>
            <a:off x="4800600" y="1371600"/>
            <a:ext cx="4114800" cy="1753051"/>
          </a:xfrm>
          <a:prstGeom prst="rect">
            <a:avLst/>
          </a:prstGeom>
        </p:spPr>
      </p:pic>
      <p:sp>
        <p:nvSpPr>
          <p:cNvPr id="10" name="Rectangle 9"/>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11" name="Rectangle 10"/>
          <p:cNvSpPr/>
          <p:nvPr/>
        </p:nvSpPr>
        <p:spPr>
          <a:xfrm>
            <a:off x="5181600" y="6019800"/>
            <a:ext cx="16002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Click for more info</a:t>
            </a:r>
          </a:p>
        </p:txBody>
      </p:sp>
      <p:sp>
        <p:nvSpPr>
          <p:cNvPr id="12" name="Isosceles Triangle 11"/>
          <p:cNvSpPr/>
          <p:nvPr/>
        </p:nvSpPr>
        <p:spPr>
          <a:xfrm>
            <a:off x="5181600" y="5334000"/>
            <a:ext cx="1600200" cy="685800"/>
          </a:xfrm>
          <a:prstGeom prst="triangle">
            <a:avLst>
              <a:gd name="adj" fmla="val 9328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3200400" y="762000"/>
            <a:ext cx="12954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Click ? to open context help</a:t>
            </a:r>
          </a:p>
        </p:txBody>
      </p:sp>
      <p:sp>
        <p:nvSpPr>
          <p:cNvPr id="14" name="Isosceles Triangle 13"/>
          <p:cNvSpPr/>
          <p:nvPr/>
        </p:nvSpPr>
        <p:spPr>
          <a:xfrm rot="5400000">
            <a:off x="4800600" y="457200"/>
            <a:ext cx="457200" cy="1066800"/>
          </a:xfrm>
          <a:prstGeom prst="triangle">
            <a:avLst>
              <a:gd name="adj" fmla="val 133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t>LabVIEW Help</a:t>
            </a:r>
          </a:p>
        </p:txBody>
      </p:sp>
      <p:sp>
        <p:nvSpPr>
          <p:cNvPr id="20483" name="Rectangle 3"/>
          <p:cNvSpPr>
            <a:spLocks noGrp="1" noChangeArrowheads="1"/>
          </p:cNvSpPr>
          <p:nvPr>
            <p:ph idx="1"/>
          </p:nvPr>
        </p:nvSpPr>
        <p:spPr>
          <a:xfrm>
            <a:off x="457200" y="1295401"/>
            <a:ext cx="8229600" cy="990600"/>
          </a:xfrm>
        </p:spPr>
        <p:txBody>
          <a:bodyPr>
            <a:normAutofit/>
          </a:bodyPr>
          <a:lstStyle/>
          <a:p>
            <a:pPr lvl="1"/>
            <a:r>
              <a:rPr lang="en-US" dirty="0" smtClean="0"/>
              <a:t>Contains detailed descriptions and instructions for most palettes, menus, tools, VIs, and functions.</a:t>
            </a:r>
          </a:p>
        </p:txBody>
      </p:sp>
      <p:pic>
        <p:nvPicPr>
          <p:cNvPr id="1026" name="Picture 2" descr="loc_env_labview_help.bmp"/>
          <p:cNvPicPr>
            <a:picLocks noChangeAspect="1" noChangeArrowheads="1"/>
          </p:cNvPicPr>
          <p:nvPr/>
        </p:nvPicPr>
        <p:blipFill>
          <a:blip r:embed="rId3" cstate="print"/>
          <a:srcRect/>
          <a:stretch>
            <a:fillRect/>
          </a:stretch>
        </p:blipFill>
        <p:spPr bwMode="auto">
          <a:xfrm>
            <a:off x="4495800" y="2209800"/>
            <a:ext cx="4460630" cy="3657600"/>
          </a:xfrm>
          <a:prstGeom prst="rect">
            <a:avLst/>
          </a:prstGeom>
          <a:noFill/>
        </p:spPr>
      </p:pic>
      <p:sp>
        <p:nvSpPr>
          <p:cNvPr id="6" name="Rectangle 3"/>
          <p:cNvSpPr txBox="1">
            <a:spLocks noChangeArrowheads="1"/>
          </p:cNvSpPr>
          <p:nvPr/>
        </p:nvSpPr>
        <p:spPr>
          <a:xfrm>
            <a:off x="381000" y="2057400"/>
            <a:ext cx="4114800" cy="4114801"/>
          </a:xfrm>
          <a:prstGeom prst="rect">
            <a:avLst/>
          </a:prstGeom>
        </p:spPr>
        <p:txBody>
          <a:bodyPr vert="horz" lIns="91440" tIns="45720" rIns="91440" bIns="45720" rtlCol="0">
            <a:normAutofit/>
          </a:bodyPr>
          <a:lstStyle/>
          <a:p>
            <a:pPr marL="233363" marR="0" lvl="1" indent="-233363"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Open LabVIEW Help by</a:t>
            </a:r>
          </a:p>
          <a:p>
            <a:pPr marL="457200" marR="0" lvl="2" indent="-223838" algn="l" defTabSz="914400" rtl="0" eaLnBrk="1" fontAlgn="auto" latinLnBrk="0" hangingPunct="1">
              <a:lnSpc>
                <a:spcPct val="100000"/>
              </a:lnSpc>
              <a:spcBef>
                <a:spcPct val="20000"/>
              </a:spcBef>
              <a:spcAft>
                <a:spcPts val="0"/>
              </a:spcAft>
              <a:buClrTx/>
              <a:buSzTx/>
              <a:buFont typeface="Courier New" pitchFamily="49" charset="0"/>
              <a:buChar char="o"/>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Selecting </a:t>
            </a:r>
            <a:r>
              <a:rPr kumimoji="0" lang="en-US" b="1" i="0" u="none" strike="noStrike" kern="1200" cap="none" spc="0" normalizeH="0" baseline="0" noProof="0" dirty="0" smtClean="0">
                <a:ln>
                  <a:noFill/>
                </a:ln>
                <a:solidFill>
                  <a:schemeClr val="tx1"/>
                </a:solidFill>
                <a:effectLst/>
                <a:uLnTx/>
                <a:uFillTx/>
                <a:latin typeface="+mn-lt"/>
                <a:ea typeface="+mn-ea"/>
                <a:cs typeface="+mn-cs"/>
              </a:rPr>
              <a:t>Help»LabVIEW Help</a:t>
            </a:r>
            <a:r>
              <a:rPr kumimoji="0" lang="en-US" b="0" i="0" u="none" strike="noStrike" kern="1200" cap="none" spc="0" normalizeH="0" baseline="0" noProof="0" dirty="0" smtClean="0">
                <a:ln>
                  <a:noFill/>
                </a:ln>
                <a:solidFill>
                  <a:schemeClr val="tx1"/>
                </a:solidFill>
                <a:effectLst/>
                <a:uLnTx/>
                <a:uFillTx/>
                <a:latin typeface="+mn-lt"/>
                <a:ea typeface="+mn-ea"/>
                <a:cs typeface="+mn-cs"/>
              </a:rPr>
              <a:t> from the menu</a:t>
            </a:r>
          </a:p>
          <a:p>
            <a:pPr marL="457200" marR="0" lvl="2" indent="-223838" algn="l" defTabSz="914400" rtl="0" eaLnBrk="1" fontAlgn="auto" latinLnBrk="0" hangingPunct="1">
              <a:lnSpc>
                <a:spcPct val="100000"/>
              </a:lnSpc>
              <a:spcBef>
                <a:spcPct val="20000"/>
              </a:spcBef>
              <a:spcAft>
                <a:spcPts val="0"/>
              </a:spcAft>
              <a:buClrTx/>
              <a:buSzTx/>
              <a:buFont typeface="Courier New" pitchFamily="49" charset="0"/>
              <a:buChar char="o"/>
              <a:tabLst/>
              <a:defRPr/>
            </a:pPr>
            <a:endParaRPr kumimoji="0" lang="en-US" b="1" i="0" u="none" strike="noStrike" kern="1200" cap="none" spc="0" normalizeH="0" baseline="0" noProof="0" dirty="0" smtClean="0">
              <a:ln>
                <a:noFill/>
              </a:ln>
              <a:solidFill>
                <a:schemeClr val="tx1"/>
              </a:solidFill>
              <a:effectLst/>
              <a:uLnTx/>
              <a:uFillTx/>
              <a:latin typeface="+mn-lt"/>
              <a:ea typeface="+mn-ea"/>
              <a:cs typeface="+mn-cs"/>
            </a:endParaRPr>
          </a:p>
          <a:p>
            <a:pPr marL="457200" marR="0" lvl="2" indent="-223838" algn="l" defTabSz="914400" rtl="0" eaLnBrk="1" fontAlgn="auto" latinLnBrk="0" hangingPunct="1">
              <a:lnSpc>
                <a:spcPct val="100000"/>
              </a:lnSpc>
              <a:spcBef>
                <a:spcPct val="20000"/>
              </a:spcBef>
              <a:spcAft>
                <a:spcPts val="0"/>
              </a:spcAft>
              <a:buClrTx/>
              <a:buSzTx/>
              <a:buFont typeface="Courier New" pitchFamily="49" charset="0"/>
              <a:buChar char="o"/>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Clicking the </a:t>
            </a:r>
            <a:r>
              <a:rPr kumimoji="0" lang="en-US" b="1" i="0" u="none" strike="noStrike" kern="1200" cap="none" spc="0" normalizeH="0" baseline="0" noProof="0" dirty="0" smtClean="0">
                <a:ln>
                  <a:noFill/>
                </a:ln>
                <a:solidFill>
                  <a:schemeClr val="tx1"/>
                </a:solidFill>
                <a:effectLst/>
                <a:uLnTx/>
                <a:uFillTx/>
                <a:latin typeface="+mn-lt"/>
                <a:ea typeface="+mn-ea"/>
                <a:cs typeface="+mn-cs"/>
              </a:rPr>
              <a:t>Detailed help</a:t>
            </a:r>
            <a:r>
              <a:rPr kumimoji="0" lang="en-US" b="0" i="0" u="none" strike="noStrike" kern="1200" cap="none" spc="0" normalizeH="0" baseline="0" noProof="0" dirty="0" smtClean="0">
                <a:ln>
                  <a:noFill/>
                </a:ln>
                <a:solidFill>
                  <a:schemeClr val="tx1"/>
                </a:solidFill>
                <a:effectLst/>
                <a:uLnTx/>
                <a:uFillTx/>
                <a:latin typeface="+mn-lt"/>
                <a:ea typeface="+mn-ea"/>
                <a:cs typeface="+mn-cs"/>
              </a:rPr>
              <a:t> </a:t>
            </a:r>
            <a:br>
              <a:rPr kumimoji="0" lang="en-US" b="0" i="0" u="none" strike="noStrike" kern="1200" cap="none" spc="0" normalizeH="0" baseline="0" noProof="0" dirty="0" smtClean="0">
                <a:ln>
                  <a:noFill/>
                </a:ln>
                <a:solidFill>
                  <a:schemeClr val="tx1"/>
                </a:solidFill>
                <a:effectLst/>
                <a:uLnTx/>
                <a:uFillTx/>
                <a:latin typeface="+mn-lt"/>
                <a:ea typeface="+mn-ea"/>
                <a:cs typeface="+mn-cs"/>
              </a:rPr>
            </a:br>
            <a:r>
              <a:rPr kumimoji="0" lang="en-US" b="0" i="0" u="none" strike="noStrike" kern="1200" cap="none" spc="0" normalizeH="0" baseline="0" noProof="0" dirty="0" smtClean="0">
                <a:ln>
                  <a:noFill/>
                </a:ln>
                <a:solidFill>
                  <a:schemeClr val="tx1"/>
                </a:solidFill>
                <a:effectLst/>
                <a:uLnTx/>
                <a:uFillTx/>
                <a:latin typeface="+mn-lt"/>
                <a:ea typeface="+mn-ea"/>
                <a:cs typeface="+mn-cs"/>
              </a:rPr>
              <a:t>link in the </a:t>
            </a:r>
            <a:r>
              <a:rPr kumimoji="0" lang="en-US" b="1" i="0" u="none" strike="noStrike" kern="1200" cap="none" spc="0" normalizeH="0" baseline="0" noProof="0" dirty="0" smtClean="0">
                <a:ln>
                  <a:noFill/>
                </a:ln>
                <a:solidFill>
                  <a:schemeClr val="tx1"/>
                </a:solidFill>
                <a:effectLst/>
                <a:uLnTx/>
                <a:uFillTx/>
                <a:latin typeface="+mn-lt"/>
                <a:ea typeface="+mn-ea"/>
                <a:cs typeface="+mn-cs"/>
              </a:rPr>
              <a:t>Context Help</a:t>
            </a:r>
            <a:r>
              <a:rPr kumimoji="0" lang="en-US" b="0" i="0" u="none" strike="noStrike" kern="1200" cap="none" spc="0" normalizeH="0" baseline="0" noProof="0" dirty="0" smtClean="0">
                <a:ln>
                  <a:noFill/>
                </a:ln>
                <a:solidFill>
                  <a:schemeClr val="tx1"/>
                </a:solidFill>
                <a:effectLst/>
                <a:uLnTx/>
                <a:uFillTx/>
                <a:latin typeface="+mn-lt"/>
                <a:ea typeface="+mn-ea"/>
                <a:cs typeface="+mn-cs"/>
              </a:rPr>
              <a:t> window</a:t>
            </a:r>
          </a:p>
          <a:p>
            <a:pPr marL="457200" marR="0" lvl="2" indent="-223838" algn="l" defTabSz="914400" rtl="0" eaLnBrk="1" fontAlgn="auto" latinLnBrk="0" hangingPunct="1">
              <a:lnSpc>
                <a:spcPct val="100000"/>
              </a:lnSpc>
              <a:spcBef>
                <a:spcPct val="20000"/>
              </a:spcBef>
              <a:spcAft>
                <a:spcPts val="0"/>
              </a:spcAft>
              <a:buClrTx/>
              <a:buSzTx/>
              <a:buFont typeface="Courier New" pitchFamily="49" charset="0"/>
              <a:buChar char="o"/>
              <a:tabLst/>
              <a:defRPr/>
            </a:pP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457200" marR="0" lvl="2" indent="-223838" algn="l" defTabSz="914400" rtl="0" eaLnBrk="1" fontAlgn="auto" latinLnBrk="0" hangingPunct="1">
              <a:lnSpc>
                <a:spcPct val="100000"/>
              </a:lnSpc>
              <a:spcBef>
                <a:spcPct val="20000"/>
              </a:spcBef>
              <a:spcAft>
                <a:spcPts val="0"/>
              </a:spcAft>
              <a:buClrTx/>
              <a:buSzTx/>
              <a:buFont typeface="Courier New" pitchFamily="49" charset="0"/>
              <a:buChar char="o"/>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Right-clicking an object </a:t>
            </a:r>
            <a:br>
              <a:rPr kumimoji="0" lang="en-US" b="0" i="0" u="none" strike="noStrike" kern="1200" cap="none" spc="0" normalizeH="0" baseline="0" noProof="0" dirty="0" smtClean="0">
                <a:ln>
                  <a:noFill/>
                </a:ln>
                <a:solidFill>
                  <a:schemeClr val="tx1"/>
                </a:solidFill>
                <a:effectLst/>
                <a:uLnTx/>
                <a:uFillTx/>
                <a:latin typeface="+mn-lt"/>
                <a:ea typeface="+mn-ea"/>
                <a:cs typeface="+mn-cs"/>
              </a:rPr>
            </a:br>
            <a:r>
              <a:rPr kumimoji="0" lang="en-US" b="0" i="0" u="none" strike="noStrike" kern="1200" cap="none" spc="0" normalizeH="0" baseline="0" noProof="0" dirty="0" smtClean="0">
                <a:ln>
                  <a:noFill/>
                </a:ln>
                <a:solidFill>
                  <a:schemeClr val="tx1"/>
                </a:solidFill>
                <a:effectLst/>
                <a:uLnTx/>
                <a:uFillTx/>
                <a:latin typeface="+mn-lt"/>
                <a:ea typeface="+mn-ea"/>
                <a:cs typeface="+mn-cs"/>
              </a:rPr>
              <a:t>and selecting </a:t>
            </a:r>
            <a:r>
              <a:rPr kumimoji="0" lang="en-US" b="1" i="0" u="none" strike="noStrike" kern="1200" cap="none" spc="0" normalizeH="0" baseline="0" noProof="0" dirty="0" smtClean="0">
                <a:ln>
                  <a:noFill/>
                </a:ln>
                <a:solidFill>
                  <a:schemeClr val="tx1"/>
                </a:solidFill>
                <a:effectLst/>
                <a:uLnTx/>
                <a:uFillTx/>
                <a:latin typeface="+mn-lt"/>
                <a:ea typeface="+mn-ea"/>
                <a:cs typeface="+mn-cs"/>
              </a:rPr>
              <a:t>Help</a:t>
            </a:r>
            <a:r>
              <a:rPr kumimoji="0" lang="en-US" b="0" i="0" u="none" strike="noStrike" kern="1200" cap="none" spc="0" normalizeH="0" baseline="0" noProof="0" dirty="0" smtClean="0">
                <a:ln>
                  <a:noFill/>
                </a:ln>
                <a:solidFill>
                  <a:schemeClr val="tx1"/>
                </a:solidFill>
                <a:effectLst/>
                <a:uLnTx/>
                <a:uFillTx/>
                <a:latin typeface="+mn-lt"/>
                <a:ea typeface="+mn-ea"/>
                <a:cs typeface="+mn-cs"/>
              </a:rPr>
              <a:t> from </a:t>
            </a:r>
            <a:br>
              <a:rPr kumimoji="0" lang="en-US" b="0" i="0" u="none" strike="noStrike" kern="1200" cap="none" spc="0" normalizeH="0" baseline="0" noProof="0" dirty="0" smtClean="0">
                <a:ln>
                  <a:noFill/>
                </a:ln>
                <a:solidFill>
                  <a:schemeClr val="tx1"/>
                </a:solidFill>
                <a:effectLst/>
                <a:uLnTx/>
                <a:uFillTx/>
                <a:latin typeface="+mn-lt"/>
                <a:ea typeface="+mn-ea"/>
                <a:cs typeface="+mn-cs"/>
              </a:rPr>
            </a:br>
            <a:r>
              <a:rPr kumimoji="0" lang="en-US" b="0" i="0" u="none" strike="noStrike" kern="1200" cap="none" spc="0" normalizeH="0" baseline="0" noProof="0" dirty="0" smtClean="0">
                <a:ln>
                  <a:noFill/>
                </a:ln>
                <a:solidFill>
                  <a:schemeClr val="tx1"/>
                </a:solidFill>
                <a:effectLst/>
                <a:uLnTx/>
                <a:uFillTx/>
                <a:latin typeface="+mn-lt"/>
                <a:ea typeface="+mn-ea"/>
                <a:cs typeface="+mn-cs"/>
              </a:rPr>
              <a:t>the shortcut menu</a:t>
            </a:r>
          </a:p>
          <a:p>
            <a:pPr marL="457200" marR="0" lvl="2" indent="-223838" algn="l" defTabSz="914400" rtl="0" eaLnBrk="1" fontAlgn="auto" latinLnBrk="0" hangingPunct="1">
              <a:lnSpc>
                <a:spcPct val="100000"/>
              </a:lnSpc>
              <a:spcBef>
                <a:spcPct val="20000"/>
              </a:spcBef>
              <a:spcAft>
                <a:spcPts val="0"/>
              </a:spcAft>
              <a:buClrTx/>
              <a:buSzTx/>
              <a:buFont typeface="Courier New" pitchFamily="49" charset="0"/>
              <a:buChar char="o"/>
              <a:tabLst/>
              <a:defRPr/>
            </a:pPr>
            <a:endParaRPr lang="en-US" dirty="0" smtClean="0"/>
          </a:p>
          <a:p>
            <a:pPr marL="457200" marR="0" lvl="2" indent="-223838" algn="l" defTabSz="914400" rtl="0" eaLnBrk="1" fontAlgn="auto" latinLnBrk="0" hangingPunct="1">
              <a:lnSpc>
                <a:spcPct val="100000"/>
              </a:lnSpc>
              <a:spcBef>
                <a:spcPct val="20000"/>
              </a:spcBef>
              <a:spcAft>
                <a:spcPts val="0"/>
              </a:spcAft>
              <a:buClrTx/>
              <a:buSzTx/>
              <a:buFont typeface="Courier New" pitchFamily="49" charset="0"/>
              <a:buChar char="o"/>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Pressing </a:t>
            </a:r>
            <a:r>
              <a:rPr kumimoji="0" lang="en-US" b="1" i="0" u="none" strike="noStrike" kern="1200" cap="none" spc="0" normalizeH="0" baseline="0" noProof="0" dirty="0" smtClean="0">
                <a:ln>
                  <a:noFill/>
                </a:ln>
                <a:solidFill>
                  <a:schemeClr val="tx1"/>
                </a:solidFill>
                <a:effectLst/>
                <a:uLnTx/>
                <a:uFillTx/>
                <a:latin typeface="+mn-lt"/>
                <a:ea typeface="+mn-ea"/>
                <a:cs typeface="+mn-cs"/>
              </a:rPr>
              <a:t>F1</a:t>
            </a:r>
          </a:p>
        </p:txBody>
      </p:sp>
      <p:sp>
        <p:nvSpPr>
          <p:cNvPr id="7" name="Rectangle 6"/>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4" cstate="print"/>
          <a:srcRect/>
          <a:stretch>
            <a:fillRect/>
          </a:stretch>
        </p:blipFill>
        <p:spPr bwMode="auto">
          <a:xfrm>
            <a:off x="4419600" y="1905000"/>
            <a:ext cx="4448159" cy="381000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smtClean="0"/>
              <a:t>Find Examples</a:t>
            </a:r>
            <a:endParaRPr lang="en-US" sz="3200" dirty="0"/>
          </a:p>
        </p:txBody>
      </p:sp>
      <p:sp>
        <p:nvSpPr>
          <p:cNvPr id="3" name="Content Placeholder 2"/>
          <p:cNvSpPr>
            <a:spLocks noGrp="1"/>
          </p:cNvSpPr>
          <p:nvPr>
            <p:ph idx="1"/>
          </p:nvPr>
        </p:nvSpPr>
        <p:spPr>
          <a:xfrm>
            <a:off x="304800" y="1676400"/>
            <a:ext cx="2819400" cy="4191000"/>
          </a:xfrm>
        </p:spPr>
        <p:txBody>
          <a:bodyPr>
            <a:normAutofit/>
          </a:bodyPr>
          <a:lstStyle/>
          <a:p>
            <a:r>
              <a:rPr lang="en-US" sz="2000" dirty="0" smtClean="0"/>
              <a:t>Find FRC templates in the Support Tab»Find FRC Examples…</a:t>
            </a:r>
          </a:p>
          <a:p>
            <a:endParaRPr lang="en-US" sz="2000" dirty="0" smtClean="0"/>
          </a:p>
          <a:p>
            <a:r>
              <a:rPr lang="en-US" sz="2000" dirty="0" smtClean="0"/>
              <a:t>Or Help»Find Examples and browse to the FRC Robotics Folder</a:t>
            </a:r>
          </a:p>
        </p:txBody>
      </p:sp>
      <p:sp>
        <p:nvSpPr>
          <p:cNvPr id="5" name="Rectangle 4"/>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pic>
        <p:nvPicPr>
          <p:cNvPr id="139266" name="Picture 2"/>
          <p:cNvPicPr>
            <a:picLocks noChangeAspect="1" noChangeArrowheads="1"/>
          </p:cNvPicPr>
          <p:nvPr/>
        </p:nvPicPr>
        <p:blipFill>
          <a:blip r:embed="rId5" cstate="print"/>
          <a:srcRect/>
          <a:stretch>
            <a:fillRect/>
          </a:stretch>
        </p:blipFill>
        <p:spPr bwMode="auto">
          <a:xfrm>
            <a:off x="3200400" y="1828800"/>
            <a:ext cx="5771779" cy="3962400"/>
          </a:xfrm>
          <a:prstGeom prst="rect">
            <a:avLst/>
          </a:prstGeom>
          <a:noFill/>
          <a:ln w="9525">
            <a:noFill/>
            <a:miter lim="800000"/>
            <a:headEnd/>
            <a:tailEnd/>
          </a:ln>
        </p:spPr>
      </p:pic>
      <p:sp>
        <p:nvSpPr>
          <p:cNvPr id="7" name="Rectangle 6"/>
          <p:cNvSpPr/>
          <p:nvPr/>
        </p:nvSpPr>
        <p:spPr>
          <a:xfrm>
            <a:off x="3352800" y="1085850"/>
            <a:ext cx="11430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Search by keyword</a:t>
            </a:r>
          </a:p>
        </p:txBody>
      </p:sp>
      <p:sp>
        <p:nvSpPr>
          <p:cNvPr id="8" name="Isosceles Triangle 7"/>
          <p:cNvSpPr/>
          <p:nvPr/>
        </p:nvSpPr>
        <p:spPr>
          <a:xfrm flipV="1">
            <a:off x="3352800" y="1543050"/>
            <a:ext cx="1143000" cy="533400"/>
          </a:xfrm>
          <a:prstGeom prst="triangle">
            <a:avLst>
              <a:gd name="adj" fmla="val 5433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ame 12"/>
          <p:cNvSpPr/>
          <p:nvPr/>
        </p:nvSpPr>
        <p:spPr>
          <a:xfrm>
            <a:off x="5762625" y="3476625"/>
            <a:ext cx="990600" cy="228600"/>
          </a:xfrm>
          <a:prstGeom prst="frame">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Frame 13"/>
          <p:cNvSpPr/>
          <p:nvPr/>
        </p:nvSpPr>
        <p:spPr>
          <a:xfrm>
            <a:off x="4419600" y="3429000"/>
            <a:ext cx="1143000" cy="228600"/>
          </a:xfrm>
          <a:prstGeom prst="frame">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xmlns="" val="50443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2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1"/>
          <p:cNvSpPr>
            <a:spLocks noGrp="1" noChangeArrowheads="1"/>
          </p:cNvSpPr>
          <p:nvPr>
            <p:ph type="title"/>
          </p:nvPr>
        </p:nvSpPr>
        <p:spPr/>
        <p:txBody>
          <a:bodyPr/>
          <a:lstStyle/>
          <a:p>
            <a:r>
              <a:rPr lang="en-US" dirty="0" smtClean="0"/>
              <a:t>Debugging: Correcting Broken VIs</a:t>
            </a:r>
          </a:p>
        </p:txBody>
      </p:sp>
      <p:pic>
        <p:nvPicPr>
          <p:cNvPr id="6" name="Embedded Image" descr="brokrun.bmp"/>
          <p:cNvPicPr>
            <a:picLocks noChangeAspect="1"/>
          </p:cNvPicPr>
          <p:nvPr/>
        </p:nvPicPr>
        <p:blipFill>
          <a:blip r:embed="rId3" cstate="print"/>
          <a:stretch>
            <a:fillRect/>
          </a:stretch>
        </p:blipFill>
        <p:spPr>
          <a:xfrm>
            <a:off x="1447800" y="2971800"/>
            <a:ext cx="609600" cy="581025"/>
          </a:xfrm>
          <a:prstGeom prst="rect">
            <a:avLst/>
          </a:prstGeom>
        </p:spPr>
      </p:pic>
      <p:pic>
        <p:nvPicPr>
          <p:cNvPr id="7" name="Embedded Image" descr="ErrorListDialog.bmp"/>
          <p:cNvPicPr>
            <a:picLocks noChangeAspect="1"/>
          </p:cNvPicPr>
          <p:nvPr/>
        </p:nvPicPr>
        <p:blipFill>
          <a:blip r:embed="rId4" cstate="print"/>
          <a:stretch>
            <a:fillRect/>
          </a:stretch>
        </p:blipFill>
        <p:spPr>
          <a:xfrm>
            <a:off x="3581400" y="1828800"/>
            <a:ext cx="5066732" cy="4191000"/>
          </a:xfrm>
          <a:prstGeom prst="rect">
            <a:avLst/>
          </a:prstGeom>
        </p:spPr>
      </p:pic>
      <p:sp>
        <p:nvSpPr>
          <p:cNvPr id="8" name="TextBox 7"/>
          <p:cNvSpPr txBox="1"/>
          <p:nvPr/>
        </p:nvSpPr>
        <p:spPr>
          <a:xfrm>
            <a:off x="304800" y="1143000"/>
            <a:ext cx="8610600" cy="400110"/>
          </a:xfrm>
          <a:prstGeom prst="rect">
            <a:avLst/>
          </a:prstGeom>
          <a:noFill/>
        </p:spPr>
        <p:txBody>
          <a:bodyPr wrap="square" rtlCol="0">
            <a:spAutoFit/>
          </a:bodyPr>
          <a:lstStyle/>
          <a:p>
            <a:pPr algn="ctr"/>
            <a:r>
              <a:rPr lang="en-US" sz="2000" b="0" dirty="0" smtClean="0">
                <a:solidFill>
                  <a:schemeClr val="tx1"/>
                </a:solidFill>
                <a:latin typeface="+mn-lt"/>
              </a:rPr>
              <a:t>Broken Run arrow»VI cannot be compiled»</a:t>
            </a:r>
            <a:r>
              <a:rPr lang="en-US" sz="2000" b="0" dirty="0" smtClean="0">
                <a:solidFill>
                  <a:schemeClr val="tx1"/>
                </a:solidFill>
                <a:latin typeface="+mn-lt"/>
                <a:sym typeface="Wingdings" pitchFamily="2" charset="2"/>
              </a:rPr>
              <a:t>VI cannot be executed</a:t>
            </a:r>
            <a:endParaRPr lang="en-US" sz="2000" b="0" dirty="0">
              <a:solidFill>
                <a:schemeClr val="tx1"/>
              </a:solidFill>
              <a:latin typeface="+mn-lt"/>
            </a:endParaRPr>
          </a:p>
        </p:txBody>
      </p:sp>
      <p:sp>
        <p:nvSpPr>
          <p:cNvPr id="9" name="Rectangle 8"/>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10" name="Rectangle 9"/>
          <p:cNvSpPr/>
          <p:nvPr/>
        </p:nvSpPr>
        <p:spPr>
          <a:xfrm>
            <a:off x="1447800" y="4267200"/>
            <a:ext cx="11430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Click to open Error List</a:t>
            </a:r>
          </a:p>
        </p:txBody>
      </p:sp>
      <p:sp>
        <p:nvSpPr>
          <p:cNvPr id="11" name="Isosceles Triangle 10"/>
          <p:cNvSpPr/>
          <p:nvPr/>
        </p:nvSpPr>
        <p:spPr>
          <a:xfrm>
            <a:off x="1447800" y="3505200"/>
            <a:ext cx="1143000" cy="762000"/>
          </a:xfrm>
          <a:prstGeom prst="triangle">
            <a:avLst>
              <a:gd name="adj" fmla="val 2174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2"/>
          <p:cNvSpPr>
            <a:spLocks noGrp="1" noChangeArrowheads="1"/>
          </p:cNvSpPr>
          <p:nvPr>
            <p:ph type="title"/>
          </p:nvPr>
        </p:nvSpPr>
        <p:spPr/>
        <p:txBody>
          <a:bodyPr/>
          <a:lstStyle/>
          <a:p>
            <a:r>
              <a:rPr lang="en-US" dirty="0" smtClean="0"/>
              <a:t>Debugging: Probes</a:t>
            </a:r>
          </a:p>
        </p:txBody>
      </p:sp>
      <p:sp>
        <p:nvSpPr>
          <p:cNvPr id="28675" name="Rectangle 13"/>
          <p:cNvSpPr>
            <a:spLocks noGrp="1" noChangeArrowheads="1"/>
          </p:cNvSpPr>
          <p:nvPr>
            <p:ph idx="1"/>
          </p:nvPr>
        </p:nvSpPr>
        <p:spPr>
          <a:xfrm>
            <a:off x="469696" y="1121384"/>
            <a:ext cx="6388304" cy="4949008"/>
          </a:xfrm>
        </p:spPr>
        <p:txBody>
          <a:bodyPr>
            <a:normAutofit/>
          </a:bodyPr>
          <a:lstStyle/>
          <a:p>
            <a:r>
              <a:rPr lang="en-US" sz="2200" dirty="0" smtClean="0"/>
              <a:t>Use the Probe tool to observe intermediate data </a:t>
            </a:r>
            <a:br>
              <a:rPr lang="en-US" sz="2200" dirty="0" smtClean="0"/>
            </a:br>
            <a:r>
              <a:rPr lang="en-US" sz="2200" dirty="0" smtClean="0"/>
              <a:t>values and check the error output of VIs </a:t>
            </a:r>
            <a:br>
              <a:rPr lang="en-US" sz="2200" dirty="0" smtClean="0"/>
            </a:br>
            <a:r>
              <a:rPr lang="en-US" sz="2200" dirty="0" smtClean="0"/>
              <a:t>and functions, especially those performing I/O.</a:t>
            </a:r>
          </a:p>
          <a:p>
            <a:r>
              <a:rPr lang="en-US" sz="2200" dirty="0" smtClean="0"/>
              <a:t>Specify to retain the values in the wires so that you can probe wires for data after execution.</a:t>
            </a:r>
          </a:p>
        </p:txBody>
      </p:sp>
      <p:pic>
        <p:nvPicPr>
          <p:cNvPr id="9" name="Embedded Image" descr="probe.bmp"/>
          <p:cNvPicPr>
            <a:picLocks noChangeAspect="1"/>
          </p:cNvPicPr>
          <p:nvPr/>
        </p:nvPicPr>
        <p:blipFill>
          <a:blip r:embed="rId3" cstate="print"/>
          <a:stretch>
            <a:fillRect/>
          </a:stretch>
        </p:blipFill>
        <p:spPr>
          <a:xfrm>
            <a:off x="7086600" y="1219200"/>
            <a:ext cx="571500" cy="547687"/>
          </a:xfrm>
          <a:prstGeom prst="rect">
            <a:avLst/>
          </a:prstGeom>
        </p:spPr>
      </p:pic>
      <p:pic>
        <p:nvPicPr>
          <p:cNvPr id="10" name="Embedded Image" descr="RetainWire.bmp"/>
          <p:cNvPicPr>
            <a:picLocks noChangeAspect="1"/>
          </p:cNvPicPr>
          <p:nvPr/>
        </p:nvPicPr>
        <p:blipFill>
          <a:blip r:embed="rId4" cstate="print"/>
          <a:stretch>
            <a:fillRect/>
          </a:stretch>
        </p:blipFill>
        <p:spPr>
          <a:xfrm>
            <a:off x="7086600" y="2057400"/>
            <a:ext cx="571500" cy="547687"/>
          </a:xfrm>
          <a:prstGeom prst="rect">
            <a:avLst/>
          </a:prstGeom>
        </p:spPr>
      </p:pic>
      <p:pic>
        <p:nvPicPr>
          <p:cNvPr id="11" name="Embedded Image" descr="loc_bd_simulated_aap.bmp"/>
          <p:cNvPicPr>
            <a:picLocks noChangeAspect="1"/>
          </p:cNvPicPr>
          <p:nvPr/>
        </p:nvPicPr>
        <p:blipFill>
          <a:blip r:embed="rId5" cstate="print"/>
          <a:stretch>
            <a:fillRect/>
          </a:stretch>
        </p:blipFill>
        <p:spPr>
          <a:xfrm>
            <a:off x="457200" y="3429000"/>
            <a:ext cx="3305175" cy="2279703"/>
          </a:xfrm>
          <a:prstGeom prst="rect">
            <a:avLst/>
          </a:prstGeom>
        </p:spPr>
      </p:pic>
      <p:pic>
        <p:nvPicPr>
          <p:cNvPr id="12" name="Embedded Image" descr="loc_env_probe_watch_window.bmp"/>
          <p:cNvPicPr>
            <a:picLocks noChangeAspect="1"/>
          </p:cNvPicPr>
          <p:nvPr/>
        </p:nvPicPr>
        <p:blipFill>
          <a:blip r:embed="rId6" cstate="print"/>
          <a:stretch>
            <a:fillRect/>
          </a:stretch>
        </p:blipFill>
        <p:spPr>
          <a:xfrm>
            <a:off x="4038600" y="3602204"/>
            <a:ext cx="4800600" cy="1933295"/>
          </a:xfrm>
          <a:prstGeom prst="rect">
            <a:avLst/>
          </a:prstGeom>
        </p:spPr>
      </p:pic>
      <p:sp>
        <p:nvSpPr>
          <p:cNvPr id="8" name="Rectangle 7"/>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Teleop Code</a:t>
            </a:r>
            <a:endParaRPr lang="en-US" dirty="0"/>
          </a:p>
        </p:txBody>
      </p:sp>
      <p:pic>
        <p:nvPicPr>
          <p:cNvPr id="4098" name="Picture 2"/>
          <p:cNvPicPr>
            <a:picLocks noChangeAspect="1" noChangeArrowheads="1"/>
          </p:cNvPicPr>
          <p:nvPr/>
        </p:nvPicPr>
        <p:blipFill>
          <a:blip r:embed="rId4" cstate="print"/>
          <a:srcRect/>
          <a:stretch>
            <a:fillRect/>
          </a:stretch>
        </p:blipFill>
        <p:spPr bwMode="auto">
          <a:xfrm>
            <a:off x="222069" y="3076909"/>
            <a:ext cx="2667000" cy="2343150"/>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7042106" y="3213662"/>
            <a:ext cx="1800225" cy="1285875"/>
          </a:xfrm>
          <a:prstGeom prst="rect">
            <a:avLst/>
          </a:prstGeom>
          <a:noFill/>
          <a:ln w="9525">
            <a:noFill/>
            <a:miter lim="800000"/>
            <a:headEnd/>
            <a:tailEnd/>
          </a:ln>
        </p:spPr>
      </p:pic>
      <p:pic>
        <p:nvPicPr>
          <p:cNvPr id="4102" name="Picture 6"/>
          <p:cNvPicPr>
            <a:picLocks noChangeAspect="1" noChangeArrowheads="1"/>
          </p:cNvPicPr>
          <p:nvPr/>
        </p:nvPicPr>
        <p:blipFill>
          <a:blip r:embed="rId6" cstate="print"/>
          <a:srcRect/>
          <a:stretch>
            <a:fillRect/>
          </a:stretch>
        </p:blipFill>
        <p:spPr bwMode="auto">
          <a:xfrm>
            <a:off x="3426688" y="3221689"/>
            <a:ext cx="3152775" cy="1504950"/>
          </a:xfrm>
          <a:prstGeom prst="rect">
            <a:avLst/>
          </a:prstGeom>
          <a:noFill/>
          <a:ln w="9525">
            <a:noFill/>
            <a:miter lim="800000"/>
            <a:headEnd/>
            <a:tailEnd/>
          </a:ln>
        </p:spPr>
      </p:pic>
      <p:sp>
        <p:nvSpPr>
          <p:cNvPr id="9" name="Rounded Rectangle 8"/>
          <p:cNvSpPr/>
          <p:nvPr/>
        </p:nvSpPr>
        <p:spPr bwMode="auto">
          <a:xfrm>
            <a:off x="182880" y="2791975"/>
            <a:ext cx="2899955" cy="2939143"/>
          </a:xfrm>
          <a:prstGeom prst="roundRect">
            <a:avLst>
              <a:gd name="adj" fmla="val 4155"/>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prstClr val="black"/>
              </a:solidFill>
            </a:endParaRPr>
          </a:p>
        </p:txBody>
      </p:sp>
      <p:sp>
        <p:nvSpPr>
          <p:cNvPr id="10" name="Rounded Rectangle 9"/>
          <p:cNvSpPr/>
          <p:nvPr/>
        </p:nvSpPr>
        <p:spPr bwMode="auto">
          <a:xfrm>
            <a:off x="3209140" y="2787619"/>
            <a:ext cx="3479043" cy="2939143"/>
          </a:xfrm>
          <a:prstGeom prst="roundRect">
            <a:avLst>
              <a:gd name="adj" fmla="val 2840"/>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prstClr val="black"/>
              </a:solidFill>
            </a:endParaRPr>
          </a:p>
        </p:txBody>
      </p:sp>
      <p:sp>
        <p:nvSpPr>
          <p:cNvPr id="11" name="Rounded Rectangle 10"/>
          <p:cNvSpPr/>
          <p:nvPr/>
        </p:nvSpPr>
        <p:spPr bwMode="auto">
          <a:xfrm>
            <a:off x="6805749" y="2787619"/>
            <a:ext cx="2138017" cy="2939143"/>
          </a:xfrm>
          <a:prstGeom prst="roundRect">
            <a:avLst>
              <a:gd name="adj" fmla="val 3090"/>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prstClr val="black"/>
              </a:solidFill>
            </a:endParaRPr>
          </a:p>
        </p:txBody>
      </p:sp>
      <p:sp>
        <p:nvSpPr>
          <p:cNvPr id="12" name="TextBox 11"/>
          <p:cNvSpPr txBox="1"/>
          <p:nvPr/>
        </p:nvSpPr>
        <p:spPr>
          <a:xfrm>
            <a:off x="953589" y="5731118"/>
            <a:ext cx="1383712" cy="584775"/>
          </a:xfrm>
          <a:prstGeom prst="rect">
            <a:avLst/>
          </a:prstGeom>
          <a:noFill/>
        </p:spPr>
        <p:txBody>
          <a:bodyPr wrap="none" rtlCol="0">
            <a:spAutoFit/>
          </a:bodyPr>
          <a:lstStyle/>
          <a:p>
            <a:pPr eaLnBrk="0" fontAlgn="base" hangingPunct="0">
              <a:spcBef>
                <a:spcPct val="0"/>
              </a:spcBef>
              <a:spcAft>
                <a:spcPct val="0"/>
              </a:spcAft>
            </a:pPr>
            <a:r>
              <a:rPr lang="en-US" sz="3200" dirty="0" smtClean="0">
                <a:solidFill>
                  <a:prstClr val="black"/>
                </a:solidFill>
              </a:rPr>
              <a:t>Begin.vi</a:t>
            </a:r>
            <a:endParaRPr lang="en-US" sz="3200" dirty="0">
              <a:solidFill>
                <a:prstClr val="black"/>
              </a:solidFill>
            </a:endParaRPr>
          </a:p>
        </p:txBody>
      </p:sp>
      <p:sp>
        <p:nvSpPr>
          <p:cNvPr id="13" name="TextBox 12"/>
          <p:cNvSpPr txBox="1"/>
          <p:nvPr/>
        </p:nvSpPr>
        <p:spPr>
          <a:xfrm>
            <a:off x="4228017" y="5739825"/>
            <a:ext cx="1514774" cy="584775"/>
          </a:xfrm>
          <a:prstGeom prst="rect">
            <a:avLst/>
          </a:prstGeom>
          <a:noFill/>
        </p:spPr>
        <p:txBody>
          <a:bodyPr wrap="none" rtlCol="0">
            <a:spAutoFit/>
          </a:bodyPr>
          <a:lstStyle/>
          <a:p>
            <a:pPr eaLnBrk="0" fontAlgn="base" hangingPunct="0">
              <a:spcBef>
                <a:spcPct val="0"/>
              </a:spcBef>
              <a:spcAft>
                <a:spcPct val="0"/>
              </a:spcAft>
            </a:pPr>
            <a:r>
              <a:rPr lang="en-US" sz="3200" dirty="0" smtClean="0">
                <a:solidFill>
                  <a:prstClr val="black"/>
                </a:solidFill>
              </a:rPr>
              <a:t>Teleop.vi</a:t>
            </a:r>
            <a:endParaRPr lang="en-US" sz="3200" dirty="0">
              <a:solidFill>
                <a:prstClr val="black"/>
              </a:solidFill>
            </a:endParaRPr>
          </a:p>
        </p:txBody>
      </p:sp>
      <p:sp>
        <p:nvSpPr>
          <p:cNvPr id="14" name="TextBox 13"/>
          <p:cNvSpPr txBox="1"/>
          <p:nvPr/>
        </p:nvSpPr>
        <p:spPr>
          <a:xfrm>
            <a:off x="7162807" y="5735471"/>
            <a:ext cx="1420582" cy="584775"/>
          </a:xfrm>
          <a:prstGeom prst="rect">
            <a:avLst/>
          </a:prstGeom>
          <a:noFill/>
        </p:spPr>
        <p:txBody>
          <a:bodyPr wrap="none" rtlCol="0">
            <a:spAutoFit/>
          </a:bodyPr>
          <a:lstStyle/>
          <a:p>
            <a:pPr eaLnBrk="0" fontAlgn="base" hangingPunct="0">
              <a:spcBef>
                <a:spcPct val="0"/>
              </a:spcBef>
              <a:spcAft>
                <a:spcPct val="0"/>
              </a:spcAft>
            </a:pPr>
            <a:r>
              <a:rPr lang="en-US" sz="3200" dirty="0" smtClean="0">
                <a:solidFill>
                  <a:prstClr val="black"/>
                </a:solidFill>
              </a:rPr>
              <a:t>Finish.vi</a:t>
            </a:r>
            <a:endParaRPr lang="en-US" sz="3200" dirty="0">
              <a:solidFill>
                <a:prstClr val="black"/>
              </a:solidFill>
            </a:endParaRPr>
          </a:p>
        </p:txBody>
      </p:sp>
      <p:sp>
        <p:nvSpPr>
          <p:cNvPr id="15" name="TextBox 14"/>
          <p:cNvSpPr txBox="1"/>
          <p:nvPr/>
        </p:nvSpPr>
        <p:spPr>
          <a:xfrm>
            <a:off x="381000" y="1143000"/>
            <a:ext cx="8382000" cy="1631216"/>
          </a:xfrm>
          <a:prstGeom prst="rect">
            <a:avLst/>
          </a:prstGeom>
          <a:noFill/>
        </p:spPr>
        <p:txBody>
          <a:bodyPr wrap="square" rtlCol="0">
            <a:spAutoFit/>
          </a:bodyPr>
          <a:lstStyle/>
          <a:p>
            <a:pPr>
              <a:buFont typeface="Arial" pitchFamily="34" charset="0"/>
              <a:buChar char="•"/>
            </a:pPr>
            <a:r>
              <a:rPr lang="en-US" sz="2000" dirty="0" smtClean="0"/>
              <a:t>When modifying the FRC Robot Project template, do </a:t>
            </a:r>
            <a:r>
              <a:rPr lang="en-US" sz="2000" b="1" dirty="0" smtClean="0"/>
              <a:t>not</a:t>
            </a:r>
            <a:r>
              <a:rPr lang="en-US" sz="2000" dirty="0" smtClean="0"/>
              <a:t> modify Robot Main.vi.</a:t>
            </a:r>
          </a:p>
          <a:p>
            <a:pPr>
              <a:buFont typeface="Arial" pitchFamily="34" charset="0"/>
              <a:buChar char="•"/>
            </a:pPr>
            <a:endParaRPr lang="en-US" sz="2000" dirty="0" smtClean="0"/>
          </a:p>
          <a:p>
            <a:pPr>
              <a:buFont typeface="Arial" pitchFamily="34" charset="0"/>
              <a:buChar char="•"/>
            </a:pPr>
            <a:r>
              <a:rPr lang="en-US" sz="2000" dirty="0" smtClean="0"/>
              <a:t>Modify the code within the Team Code folder within the project. This code is called on in Robot Main.vi</a:t>
            </a:r>
          </a:p>
        </p:txBody>
      </p:sp>
      <p:sp>
        <p:nvSpPr>
          <p:cNvPr id="16" name="Rectangle 15"/>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p:cNvPicPr>
            <a:picLocks noChangeAspect="1" noChangeArrowheads="1"/>
          </p:cNvPicPr>
          <p:nvPr/>
        </p:nvPicPr>
        <p:blipFill>
          <a:blip r:embed="rId3" cstate="print"/>
          <a:srcRect/>
          <a:stretch>
            <a:fillRect/>
          </a:stretch>
        </p:blipFill>
        <p:spPr bwMode="auto">
          <a:xfrm>
            <a:off x="914400" y="2667000"/>
            <a:ext cx="1752600" cy="2334315"/>
          </a:xfrm>
          <a:prstGeom prst="rect">
            <a:avLst/>
          </a:prstGeom>
          <a:noFill/>
          <a:ln w="9525">
            <a:solidFill>
              <a:schemeClr val="tx1"/>
            </a:solidFill>
            <a:miter lim="800000"/>
            <a:headEnd/>
            <a:tailEnd/>
          </a:ln>
        </p:spPr>
      </p:pic>
      <p:sp>
        <p:nvSpPr>
          <p:cNvPr id="2" name="Title 1"/>
          <p:cNvSpPr>
            <a:spLocks noGrp="1"/>
          </p:cNvSpPr>
          <p:nvPr>
            <p:ph type="title"/>
          </p:nvPr>
        </p:nvSpPr>
        <p:spPr/>
        <p:txBody>
          <a:bodyPr/>
          <a:lstStyle/>
          <a:p>
            <a:r>
              <a:rPr lang="en-US" dirty="0" smtClean="0"/>
              <a:t>2. Activate</a:t>
            </a:r>
            <a:endParaRPr lang="en-US" dirty="0"/>
          </a:p>
        </p:txBody>
      </p:sp>
      <p:sp>
        <p:nvSpPr>
          <p:cNvPr id="18" name="Content Placeholder 17"/>
          <p:cNvSpPr>
            <a:spLocks noGrp="1"/>
          </p:cNvSpPr>
          <p:nvPr>
            <p:ph idx="1"/>
          </p:nvPr>
        </p:nvSpPr>
        <p:spPr/>
        <p:txBody>
          <a:bodyPr/>
          <a:lstStyle/>
          <a:p>
            <a:r>
              <a:rPr lang="en-US" dirty="0" smtClean="0"/>
              <a:t>Activate LabVIEW using the serial number on the back of the DVD envelope.</a:t>
            </a:r>
            <a:endParaRPr lang="en-US" dirty="0"/>
          </a:p>
        </p:txBody>
      </p:sp>
      <p:pic>
        <p:nvPicPr>
          <p:cNvPr id="103425" name="Picture 1"/>
          <p:cNvPicPr>
            <a:picLocks noChangeAspect="1" noChangeArrowheads="1"/>
          </p:cNvPicPr>
          <p:nvPr/>
        </p:nvPicPr>
        <p:blipFill>
          <a:blip r:embed="rId4" cstate="print"/>
          <a:srcRect/>
          <a:stretch>
            <a:fillRect/>
          </a:stretch>
        </p:blipFill>
        <p:spPr bwMode="auto">
          <a:xfrm>
            <a:off x="3276600" y="2819400"/>
            <a:ext cx="979331" cy="1905000"/>
          </a:xfrm>
          <a:prstGeom prst="rect">
            <a:avLst/>
          </a:prstGeom>
          <a:noFill/>
          <a:ln w="9525">
            <a:noFill/>
            <a:miter lim="800000"/>
            <a:headEnd/>
            <a:tailEnd/>
          </a:ln>
        </p:spPr>
      </p:pic>
      <p:sp>
        <p:nvSpPr>
          <p:cNvPr id="15" name="Rectangle 14"/>
          <p:cNvSpPr/>
          <p:nvPr/>
        </p:nvSpPr>
        <p:spPr>
          <a:xfrm>
            <a:off x="4038599" y="3352800"/>
            <a:ext cx="177719" cy="1371600"/>
          </a:xfrm>
          <a:prstGeom prst="rect">
            <a:avLst/>
          </a:prstGeom>
          <a:noFill/>
          <a:ln w="28575">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U-Turn Arrow 15"/>
          <p:cNvSpPr/>
          <p:nvPr/>
        </p:nvSpPr>
        <p:spPr>
          <a:xfrm rot="16200000">
            <a:off x="215880" y="3441720"/>
            <a:ext cx="761756" cy="888715"/>
          </a:xfrm>
          <a:prstGeom prst="uturn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Right Arrow 16"/>
          <p:cNvSpPr/>
          <p:nvPr/>
        </p:nvSpPr>
        <p:spPr>
          <a:xfrm>
            <a:off x="2666999" y="3733800"/>
            <a:ext cx="533400" cy="380878"/>
          </a:xfrm>
          <a:prstGeom prst="righ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Isosceles Triangle 18"/>
          <p:cNvSpPr/>
          <p:nvPr/>
        </p:nvSpPr>
        <p:spPr>
          <a:xfrm>
            <a:off x="3047998" y="4648200"/>
            <a:ext cx="1676400" cy="685800"/>
          </a:xfrm>
          <a:prstGeom prst="triangle">
            <a:avLst>
              <a:gd name="adj" fmla="val 627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047998" y="5334000"/>
            <a:ext cx="16764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Serial Starts with M</a:t>
            </a:r>
            <a:endParaRPr lang="en-US" sz="1200" dirty="0"/>
          </a:p>
        </p:txBody>
      </p:sp>
      <p:pic>
        <p:nvPicPr>
          <p:cNvPr id="201730" name="Picture 2"/>
          <p:cNvPicPr>
            <a:picLocks noChangeAspect="1" noChangeArrowheads="1"/>
          </p:cNvPicPr>
          <p:nvPr/>
        </p:nvPicPr>
        <p:blipFill>
          <a:blip r:embed="rId5" cstate="print"/>
          <a:srcRect/>
          <a:stretch>
            <a:fillRect/>
          </a:stretch>
        </p:blipFill>
        <p:spPr bwMode="auto">
          <a:xfrm>
            <a:off x="4876800" y="2438400"/>
            <a:ext cx="4075507" cy="3119438"/>
          </a:xfrm>
          <a:prstGeom prst="rect">
            <a:avLst/>
          </a:prstGeom>
          <a:noFill/>
          <a:ln w="9525">
            <a:noFill/>
            <a:miter lim="800000"/>
            <a:headEnd/>
            <a:tailEnd/>
          </a:ln>
        </p:spPr>
      </p:pic>
      <p:sp>
        <p:nvSpPr>
          <p:cNvPr id="14" name="Rectangle 13"/>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Autonomous Code</a:t>
            </a:r>
            <a:endParaRPr lang="en-US" dirty="0"/>
          </a:p>
        </p:txBody>
      </p:sp>
      <p:sp>
        <p:nvSpPr>
          <p:cNvPr id="3" name="Content Placeholder 2"/>
          <p:cNvSpPr>
            <a:spLocks noGrp="1"/>
          </p:cNvSpPr>
          <p:nvPr>
            <p:ph idx="1"/>
          </p:nvPr>
        </p:nvSpPr>
        <p:spPr/>
        <p:txBody>
          <a:bodyPr/>
          <a:lstStyle/>
          <a:p>
            <a:r>
              <a:rPr lang="en-US" dirty="0" smtClean="0"/>
              <a:t>Similar to Teleop, Autonomous executes code by references.</a:t>
            </a:r>
            <a:endParaRPr lang="en-US" dirty="0"/>
          </a:p>
        </p:txBody>
      </p:sp>
      <p:pic>
        <p:nvPicPr>
          <p:cNvPr id="41986" name="Picture 2"/>
          <p:cNvPicPr>
            <a:picLocks noChangeAspect="1" noChangeArrowheads="1"/>
          </p:cNvPicPr>
          <p:nvPr/>
        </p:nvPicPr>
        <p:blipFill>
          <a:blip r:embed="rId3" cstate="print"/>
          <a:srcRect/>
          <a:stretch>
            <a:fillRect/>
          </a:stretch>
        </p:blipFill>
        <p:spPr bwMode="auto">
          <a:xfrm>
            <a:off x="3191660" y="3155981"/>
            <a:ext cx="5186362" cy="1220717"/>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213329" y="2575290"/>
            <a:ext cx="2667000" cy="2343150"/>
          </a:xfrm>
          <a:prstGeom prst="rect">
            <a:avLst/>
          </a:prstGeom>
          <a:noFill/>
          <a:ln w="9525">
            <a:noFill/>
            <a:miter lim="800000"/>
            <a:headEnd/>
            <a:tailEnd/>
          </a:ln>
        </p:spPr>
      </p:pic>
      <p:sp>
        <p:nvSpPr>
          <p:cNvPr id="6" name="Rounded Rectangle 5"/>
          <p:cNvSpPr/>
          <p:nvPr/>
        </p:nvSpPr>
        <p:spPr bwMode="auto">
          <a:xfrm>
            <a:off x="152400" y="2286000"/>
            <a:ext cx="2899955" cy="3048000"/>
          </a:xfrm>
          <a:prstGeom prst="roundRect">
            <a:avLst>
              <a:gd name="adj" fmla="val 4155"/>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prstClr val="black"/>
              </a:solidFill>
            </a:endParaRPr>
          </a:p>
        </p:txBody>
      </p:sp>
      <p:sp>
        <p:nvSpPr>
          <p:cNvPr id="7" name="TextBox 6"/>
          <p:cNvSpPr txBox="1"/>
          <p:nvPr/>
        </p:nvSpPr>
        <p:spPr>
          <a:xfrm>
            <a:off x="944849" y="5365781"/>
            <a:ext cx="1383712" cy="584775"/>
          </a:xfrm>
          <a:prstGeom prst="rect">
            <a:avLst/>
          </a:prstGeom>
          <a:noFill/>
        </p:spPr>
        <p:txBody>
          <a:bodyPr wrap="none" rtlCol="0">
            <a:spAutoFit/>
          </a:bodyPr>
          <a:lstStyle/>
          <a:p>
            <a:pPr eaLnBrk="0" fontAlgn="base" hangingPunct="0">
              <a:spcBef>
                <a:spcPct val="0"/>
              </a:spcBef>
              <a:spcAft>
                <a:spcPct val="0"/>
              </a:spcAft>
            </a:pPr>
            <a:r>
              <a:rPr lang="en-US" sz="3200" dirty="0" smtClean="0">
                <a:solidFill>
                  <a:prstClr val="black"/>
                </a:solidFill>
              </a:rPr>
              <a:t>Begin.vi</a:t>
            </a:r>
            <a:endParaRPr lang="en-US" sz="3200" dirty="0">
              <a:solidFill>
                <a:prstClr val="black"/>
              </a:solidFill>
            </a:endParaRPr>
          </a:p>
        </p:txBody>
      </p:sp>
      <p:sp>
        <p:nvSpPr>
          <p:cNvPr id="8" name="Rounded Rectangle 7"/>
          <p:cNvSpPr/>
          <p:nvPr/>
        </p:nvSpPr>
        <p:spPr bwMode="auto">
          <a:xfrm>
            <a:off x="3200400" y="2286000"/>
            <a:ext cx="5401460" cy="3079781"/>
          </a:xfrm>
          <a:prstGeom prst="roundRect">
            <a:avLst>
              <a:gd name="adj" fmla="val 3471"/>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prstClr val="black"/>
              </a:solidFill>
            </a:endParaRPr>
          </a:p>
        </p:txBody>
      </p:sp>
      <p:sp>
        <p:nvSpPr>
          <p:cNvPr id="9" name="TextBox 8"/>
          <p:cNvSpPr txBox="1"/>
          <p:nvPr/>
        </p:nvSpPr>
        <p:spPr>
          <a:xfrm>
            <a:off x="3420260" y="5365781"/>
            <a:ext cx="4952766" cy="584775"/>
          </a:xfrm>
          <a:prstGeom prst="rect">
            <a:avLst/>
          </a:prstGeom>
          <a:noFill/>
        </p:spPr>
        <p:txBody>
          <a:bodyPr wrap="none" rtlCol="0">
            <a:spAutoFit/>
          </a:bodyPr>
          <a:lstStyle/>
          <a:p>
            <a:pPr eaLnBrk="0" fontAlgn="base" hangingPunct="0">
              <a:spcBef>
                <a:spcPct val="0"/>
              </a:spcBef>
              <a:spcAft>
                <a:spcPct val="0"/>
              </a:spcAft>
            </a:pPr>
            <a:r>
              <a:rPr lang="en-US" sz="3200" dirty="0" smtClean="0">
                <a:solidFill>
                  <a:prstClr val="black"/>
                </a:solidFill>
              </a:rPr>
              <a:t>Autonomous Independent.vi</a:t>
            </a:r>
            <a:endParaRPr lang="en-US" sz="3200" dirty="0">
              <a:solidFill>
                <a:prstClr val="black"/>
              </a:solidFill>
            </a:endParaRPr>
          </a:p>
        </p:txBody>
      </p:sp>
      <p:sp>
        <p:nvSpPr>
          <p:cNvPr id="10" name="Rectangle 9"/>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Your Hotkeys</a:t>
            </a:r>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838200" y="914400"/>
            <a:ext cx="7321448" cy="5081588"/>
          </a:xfrm>
          <a:prstGeom prst="rect">
            <a:avLst/>
          </a:prstGeom>
          <a:noFill/>
          <a:ln w="9525">
            <a:noFill/>
            <a:miter lim="800000"/>
            <a:headEnd/>
            <a:tailEnd/>
          </a:ln>
        </p:spPr>
      </p:pic>
      <p:sp>
        <p:nvSpPr>
          <p:cNvPr id="5" name="Rectangle 4"/>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Setup Resources</a:t>
            </a:r>
            <a:endParaRPr lang="en-US" dirty="0"/>
          </a:p>
        </p:txBody>
      </p:sp>
      <p:sp>
        <p:nvSpPr>
          <p:cNvPr id="9" name="Content Placeholder 8"/>
          <p:cNvSpPr>
            <a:spLocks noGrp="1"/>
          </p:cNvSpPr>
          <p:nvPr>
            <p:ph idx="1"/>
          </p:nvPr>
        </p:nvSpPr>
        <p:spPr/>
        <p:txBody>
          <a:bodyPr>
            <a:normAutofit fontScale="92500" lnSpcReduction="10000"/>
          </a:bodyPr>
          <a:lstStyle/>
          <a:p>
            <a:r>
              <a:rPr lang="en-US" dirty="0" smtClean="0"/>
              <a:t>     </a:t>
            </a:r>
            <a:r>
              <a:rPr lang="en-US" dirty="0" smtClean="0">
                <a:hlinkClick r:id="rId3"/>
              </a:rPr>
              <a:t>Learn LabVIEW—Video Training</a:t>
            </a:r>
            <a:endParaRPr lang="en-US" dirty="0" smtClean="0"/>
          </a:p>
          <a:p>
            <a:r>
              <a:rPr lang="en-US" dirty="0" smtClean="0"/>
              <a:t>     </a:t>
            </a:r>
            <a:r>
              <a:rPr lang="en-US" dirty="0" smtClean="0">
                <a:hlinkClick r:id="rId4"/>
              </a:rPr>
              <a:t>LabVIEW Environment Overview</a:t>
            </a:r>
            <a:endParaRPr lang="en-US" dirty="0" smtClean="0"/>
          </a:p>
          <a:p>
            <a:r>
              <a:rPr lang="en-US" dirty="0" smtClean="0"/>
              <a:t>     </a:t>
            </a:r>
            <a:r>
              <a:rPr lang="en-US" dirty="0" smtClean="0">
                <a:hlinkClick r:id="rId5"/>
              </a:rPr>
              <a:t>Creating Custom Controls</a:t>
            </a:r>
            <a:endParaRPr lang="en-US" dirty="0" smtClean="0"/>
          </a:p>
          <a:p>
            <a:r>
              <a:rPr lang="en-US" dirty="0" smtClean="0"/>
              <a:t>     </a:t>
            </a:r>
            <a:r>
              <a:rPr lang="en-US" dirty="0" smtClean="0">
                <a:hlinkClick r:id="rId6"/>
              </a:rPr>
              <a:t>LabVIEW Dataflow</a:t>
            </a:r>
            <a:endParaRPr lang="en-US" dirty="0" smtClean="0"/>
          </a:p>
          <a:p>
            <a:r>
              <a:rPr lang="en-US" dirty="0" smtClean="0"/>
              <a:t>     </a:t>
            </a:r>
            <a:r>
              <a:rPr lang="en-US" dirty="0" smtClean="0">
                <a:hlinkClick r:id="rId7"/>
              </a:rPr>
              <a:t>LabVIEW Tools</a:t>
            </a:r>
            <a:endParaRPr lang="en-US" dirty="0" smtClean="0"/>
          </a:p>
          <a:p>
            <a:r>
              <a:rPr lang="en-US" dirty="0" smtClean="0"/>
              <a:t>     </a:t>
            </a:r>
            <a:r>
              <a:rPr lang="en-US" dirty="0" smtClean="0">
                <a:hlinkClick r:id="rId8"/>
              </a:rPr>
              <a:t>LabVIEW Data Structures</a:t>
            </a:r>
            <a:endParaRPr lang="en-US" dirty="0" smtClean="0"/>
          </a:p>
          <a:p>
            <a:r>
              <a:rPr lang="en-US" dirty="0" smtClean="0"/>
              <a:t>     </a:t>
            </a:r>
            <a:r>
              <a:rPr lang="en-US" dirty="0" smtClean="0">
                <a:hlinkClick r:id="rId9"/>
              </a:rPr>
              <a:t>LabVIEW Debugging</a:t>
            </a:r>
            <a:endParaRPr lang="en-US" dirty="0" smtClean="0"/>
          </a:p>
          <a:p>
            <a:r>
              <a:rPr lang="en-US" dirty="0" smtClean="0"/>
              <a:t>     </a:t>
            </a:r>
            <a:r>
              <a:rPr lang="en-US" dirty="0" smtClean="0">
                <a:hlinkClick r:id="rId10"/>
              </a:rPr>
              <a:t>WPI Library Overview</a:t>
            </a:r>
            <a:endParaRPr lang="en-US" dirty="0" smtClean="0"/>
          </a:p>
          <a:p>
            <a:endParaRPr lang="en-US" dirty="0" smtClean="0"/>
          </a:p>
          <a:p>
            <a:r>
              <a:rPr lang="en-US" dirty="0" smtClean="0"/>
              <a:t>Forum Support (year round)</a:t>
            </a:r>
          </a:p>
          <a:p>
            <a:pPr lvl="1"/>
            <a:r>
              <a:rPr lang="en-US" dirty="0" smtClean="0"/>
              <a:t>ni.com/frc</a:t>
            </a:r>
          </a:p>
          <a:p>
            <a:r>
              <a:rPr lang="en-US" dirty="0" smtClean="0"/>
              <a:t>Phone Support (during build season only)</a:t>
            </a:r>
          </a:p>
          <a:p>
            <a:pPr lvl="1"/>
            <a:r>
              <a:rPr lang="en-US" dirty="0" smtClean="0"/>
              <a:t>(866) 511-6285 from 1:00 to 7:00 pm (Central Time)</a:t>
            </a:r>
          </a:p>
          <a:p>
            <a:endParaRPr lang="en-US" dirty="0" smtClean="0"/>
          </a:p>
          <a:p>
            <a:endParaRPr lang="en-US" dirty="0" smtClean="0"/>
          </a:p>
          <a:p>
            <a:endParaRPr lang="en-US" dirty="0"/>
          </a:p>
        </p:txBody>
      </p:sp>
      <p:pic>
        <p:nvPicPr>
          <p:cNvPr id="11" name="Picture 7" descr="C:\Users\husmith\Documents\Hunter Drive\Competitions\FRC\Screenshots\FRC GSW.png"/>
          <p:cNvPicPr>
            <a:picLocks noChangeAspect="1" noChangeArrowheads="1"/>
          </p:cNvPicPr>
          <p:nvPr/>
        </p:nvPicPr>
        <p:blipFill>
          <a:blip r:embed="rId11" cstate="print"/>
          <a:srcRect l="-2"/>
          <a:stretch>
            <a:fillRect/>
          </a:stretch>
        </p:blipFill>
        <p:spPr bwMode="auto">
          <a:xfrm>
            <a:off x="6096000" y="2971800"/>
            <a:ext cx="2133600" cy="1600200"/>
          </a:xfrm>
          <a:prstGeom prst="rect">
            <a:avLst/>
          </a:prstGeom>
          <a:noFill/>
          <a:ln w="3175">
            <a:solidFill>
              <a:srgbClr val="000000"/>
            </a:solidFill>
          </a:ln>
        </p:spPr>
      </p:pic>
      <p:sp>
        <p:nvSpPr>
          <p:cNvPr id="12" name="Rectangle 11"/>
          <p:cNvSpPr/>
          <p:nvPr/>
        </p:nvSpPr>
        <p:spPr>
          <a:xfrm>
            <a:off x="6248400" y="3048000"/>
            <a:ext cx="1913965" cy="14478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FRC LabVIEW Quick Start Guide</a:t>
            </a:r>
          </a:p>
        </p:txBody>
      </p:sp>
      <p:sp>
        <p:nvSpPr>
          <p:cNvPr id="7" name="Rectangle 6"/>
          <p:cNvSpPr/>
          <p:nvPr/>
        </p:nvSpPr>
        <p:spPr>
          <a:xfrm>
            <a:off x="5943600" y="1676400"/>
            <a:ext cx="2011833" cy="914400"/>
          </a:xfrm>
          <a:prstGeom prst="rect">
            <a:avLst/>
          </a:prstGeom>
          <a:solidFill>
            <a:srgbClr val="FFBB00"/>
          </a:solidFill>
        </p:spPr>
        <p:txBody>
          <a:bodyPr wrap="square">
            <a:spAutoFit/>
          </a:bodyPr>
          <a:lstStyle/>
          <a:p>
            <a:pPr algn="ctr"/>
            <a:r>
              <a:rPr lang="en-US" dirty="0" smtClean="0"/>
              <a:t>All links available at</a:t>
            </a:r>
          </a:p>
          <a:p>
            <a:pPr algn="ctr"/>
            <a:r>
              <a:rPr lang="en-US" dirty="0" smtClean="0"/>
              <a:t>ni.com/frc or</a:t>
            </a:r>
          </a:p>
          <a:p>
            <a:pPr algn="ctr"/>
            <a:r>
              <a:rPr lang="en-US" dirty="0" smtClean="0"/>
              <a:t>click this button</a:t>
            </a:r>
            <a:endParaRPr lang="en-US" dirty="0"/>
          </a:p>
        </p:txBody>
      </p:sp>
      <p:sp>
        <p:nvSpPr>
          <p:cNvPr id="10" name="Isosceles Triangle 9"/>
          <p:cNvSpPr/>
          <p:nvPr/>
        </p:nvSpPr>
        <p:spPr>
          <a:xfrm rot="10800000">
            <a:off x="5943600" y="2590800"/>
            <a:ext cx="1981200" cy="609600"/>
          </a:xfrm>
          <a:prstGeom prst="triangle">
            <a:avLst>
              <a:gd name="adj" fmla="val 2431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7848600" y="152400"/>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3400" y="3539706"/>
            <a:ext cx="7848600" cy="838200"/>
          </a:xfrm>
          <a:prstGeom prst="rect">
            <a:avLst/>
          </a:prstGeom>
          <a:solidFill>
            <a:srgbClr val="ED9687"/>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ctrTitle"/>
          </p:nvPr>
        </p:nvSpPr>
        <p:spPr>
          <a:xfrm>
            <a:off x="495957" y="462455"/>
            <a:ext cx="8053387" cy="854951"/>
          </a:xfrm>
        </p:spPr>
        <p:txBody>
          <a:bodyPr/>
          <a:lstStyle/>
          <a:p>
            <a:r>
              <a:rPr lang="en-US" dirty="0" smtClean="0"/>
              <a:t>FRC LabVIEW Quick Start Guide</a:t>
            </a:r>
            <a:endParaRPr lang="en-US" dirty="0"/>
          </a:p>
        </p:txBody>
      </p:sp>
      <p:sp>
        <p:nvSpPr>
          <p:cNvPr id="4" name="Rectangle 3"/>
          <p:cNvSpPr/>
          <p:nvPr/>
        </p:nvSpPr>
        <p:spPr>
          <a:xfrm>
            <a:off x="609600" y="1905000"/>
            <a:ext cx="1103586" cy="557048"/>
          </a:xfrm>
          <a:prstGeom prst="rect">
            <a:avLst/>
          </a:prstGeom>
          <a:solidFill>
            <a:srgbClr val="065FA3"/>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
        <p:nvSpPr>
          <p:cNvPr id="5" name="Rectangle 4"/>
          <p:cNvSpPr/>
          <p:nvPr/>
        </p:nvSpPr>
        <p:spPr>
          <a:xfrm>
            <a:off x="609600" y="2795752"/>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NI 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6" name="Rectangle 5"/>
          <p:cNvSpPr/>
          <p:nvPr/>
        </p:nvSpPr>
        <p:spPr>
          <a:xfrm>
            <a:off x="609600" y="3686504"/>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
        <p:nvSpPr>
          <p:cNvPr id="7" name="Rectangle 6"/>
          <p:cNvSpPr/>
          <p:nvPr/>
        </p:nvSpPr>
        <p:spPr>
          <a:xfrm>
            <a:off x="609600" y="4577257"/>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
        <p:nvSpPr>
          <p:cNvPr id="9" name="Rectangle 8"/>
          <p:cNvSpPr/>
          <p:nvPr/>
        </p:nvSpPr>
        <p:spPr>
          <a:xfrm>
            <a:off x="1905000" y="1676400"/>
            <a:ext cx="6477000" cy="3429000"/>
          </a:xfrm>
          <a:prstGeom prst="rect">
            <a:avLst/>
          </a:prstGeom>
          <a:solidFill>
            <a:srgbClr val="ED9687"/>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981200" y="1752600"/>
            <a:ext cx="6324600" cy="3276600"/>
          </a:xfrm>
          <a:prstGeom prst="rect">
            <a:avLst/>
          </a:prstGeom>
          <a:solidFill>
            <a:schemeClr val="lt1">
              <a:alpha val="8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buFont typeface="Arial" pitchFamily="34" charset="0"/>
              <a:buChar char="•"/>
            </a:pPr>
            <a:r>
              <a:rPr lang="en-US" dirty="0" smtClean="0"/>
              <a:t> Vision</a:t>
            </a:r>
          </a:p>
          <a:p>
            <a:pPr lvl="1">
              <a:buFont typeface="Arial" pitchFamily="34" charset="0"/>
              <a:buChar char="•"/>
            </a:pPr>
            <a:r>
              <a:rPr lang="en-US" dirty="0" smtClean="0"/>
              <a:t>Code Overview</a:t>
            </a:r>
          </a:p>
          <a:p>
            <a:pPr lvl="1">
              <a:buFont typeface="Arial" pitchFamily="34" charset="0"/>
              <a:buChar char="•"/>
            </a:pPr>
            <a:r>
              <a:rPr lang="en-US" dirty="0" smtClean="0"/>
              <a:t>NI Vision Assistant</a:t>
            </a:r>
          </a:p>
          <a:p>
            <a:pPr>
              <a:buFont typeface="Arial" pitchFamily="34" charset="0"/>
              <a:buChar char="•"/>
            </a:pPr>
            <a:endParaRPr lang="en-US" dirty="0" smtClean="0"/>
          </a:p>
          <a:p>
            <a:pPr>
              <a:buFont typeface="Arial" pitchFamily="34" charset="0"/>
              <a:buChar char="•"/>
            </a:pPr>
            <a:r>
              <a:rPr lang="en-US" dirty="0" smtClean="0"/>
              <a:t>PID Control</a:t>
            </a:r>
          </a:p>
          <a:p>
            <a:pPr lvl="1">
              <a:buFont typeface="Arial" pitchFamily="34" charset="0"/>
              <a:buChar char="•"/>
            </a:pPr>
            <a:r>
              <a:rPr lang="en-US" dirty="0" smtClean="0"/>
              <a:t>What Is It?</a:t>
            </a:r>
          </a:p>
          <a:p>
            <a:pPr lvl="1">
              <a:buFont typeface="Arial" pitchFamily="34" charset="0"/>
              <a:buChar char="•"/>
            </a:pPr>
            <a:r>
              <a:rPr lang="en-US" dirty="0" smtClean="0"/>
              <a:t>LabVIEW PID</a:t>
            </a:r>
          </a:p>
          <a:p>
            <a:pPr>
              <a:buFont typeface="Arial" pitchFamily="34" charset="0"/>
              <a:buChar char="•"/>
            </a:pPr>
            <a:endParaRPr lang="en-US" dirty="0" smtClean="0"/>
          </a:p>
          <a:p>
            <a:pPr>
              <a:buFont typeface="Arial" pitchFamily="34" charset="0"/>
              <a:buChar char="•"/>
            </a:pPr>
            <a:r>
              <a:rPr lang="en-US" dirty="0" smtClean="0"/>
              <a:t> Robot Simulation</a:t>
            </a:r>
          </a:p>
          <a:p>
            <a:pPr>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458200" cy="1143000"/>
          </a:xfrm>
        </p:spPr>
        <p:txBody>
          <a:bodyPr/>
          <a:lstStyle/>
          <a:p>
            <a:r>
              <a:rPr lang="en-US" dirty="0" smtClean="0"/>
              <a:t>Vision</a:t>
            </a:r>
            <a:endParaRPr lang="en-US" dirty="0"/>
          </a:p>
        </p:txBody>
      </p:sp>
      <p:sp>
        <p:nvSpPr>
          <p:cNvPr id="3" name="Content Placeholder 2"/>
          <p:cNvSpPr>
            <a:spLocks noGrp="1"/>
          </p:cNvSpPr>
          <p:nvPr>
            <p:ph idx="1"/>
          </p:nvPr>
        </p:nvSpPr>
        <p:spPr>
          <a:xfrm>
            <a:off x="304800" y="1295400"/>
            <a:ext cx="4267200" cy="4343400"/>
          </a:xfrm>
        </p:spPr>
        <p:txBody>
          <a:bodyPr>
            <a:normAutofit/>
          </a:bodyPr>
          <a:lstStyle/>
          <a:p>
            <a:pPr marL="0" indent="0">
              <a:buNone/>
            </a:pPr>
            <a:r>
              <a:rPr lang="en-US" dirty="0" smtClean="0"/>
              <a:t>NI provides </a:t>
            </a:r>
            <a:r>
              <a:rPr lang="en-US" sz="2400" dirty="0" smtClean="0"/>
              <a:t>vision tools to make your robot smarter. </a:t>
            </a:r>
          </a:p>
          <a:p>
            <a:pPr marL="0" indent="0">
              <a:buNone/>
            </a:pPr>
            <a:endParaRPr lang="en-US" sz="2400" dirty="0" smtClean="0"/>
          </a:p>
          <a:p>
            <a:pPr marL="0" indent="0">
              <a:buNone/>
            </a:pPr>
            <a:r>
              <a:rPr lang="en-US" sz="2400" dirty="0" smtClean="0"/>
              <a:t>Vision </a:t>
            </a:r>
            <a:r>
              <a:rPr lang="en-US" dirty="0" smtClean="0"/>
              <a:t>Uses</a:t>
            </a:r>
            <a:endParaRPr lang="en-US" sz="2400" dirty="0"/>
          </a:p>
          <a:p>
            <a:r>
              <a:rPr lang="en-US" sz="2400" dirty="0" smtClean="0"/>
              <a:t>Locate colored </a:t>
            </a:r>
            <a:r>
              <a:rPr lang="en-US" dirty="0" smtClean="0"/>
              <a:t>o</a:t>
            </a:r>
            <a:r>
              <a:rPr lang="en-US" sz="2400" dirty="0" smtClean="0"/>
              <a:t>bjects</a:t>
            </a:r>
          </a:p>
          <a:p>
            <a:r>
              <a:rPr lang="en-US" sz="2400" dirty="0" smtClean="0"/>
              <a:t>Locate shapes</a:t>
            </a:r>
          </a:p>
          <a:p>
            <a:r>
              <a:rPr lang="en-US" dirty="0" smtClean="0"/>
              <a:t>Locate game elements</a:t>
            </a:r>
            <a:endParaRPr lang="en-US" sz="2400" dirty="0" smtClean="0"/>
          </a:p>
          <a:p>
            <a:r>
              <a:rPr lang="en-US" sz="2400" dirty="0" smtClean="0"/>
              <a:t>Calculate distances</a:t>
            </a:r>
          </a:p>
        </p:txBody>
      </p:sp>
      <p:sp>
        <p:nvSpPr>
          <p:cNvPr id="6" name="Rectangle 5"/>
          <p:cNvSpPr/>
          <p:nvPr/>
        </p:nvSpPr>
        <p:spPr>
          <a:xfrm>
            <a:off x="7848600"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&amp; PID</a:t>
            </a:r>
            <a:endParaRPr lang="en-US" sz="1100" b="1" dirty="0">
              <a:solidFill>
                <a:schemeClr val="bg1"/>
              </a:solidFill>
              <a:latin typeface="Arial" pitchFamily="34" charset="0"/>
              <a:cs typeface="Arial" pitchFamily="34" charset="0"/>
            </a:endParaRPr>
          </a:p>
        </p:txBody>
      </p:sp>
      <p:sp>
        <p:nvSpPr>
          <p:cNvPr id="7" name="Rectangle 6"/>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a:t>
            </a:r>
            <a:br>
              <a:rPr lang="en-US" sz="1100" b="1" dirty="0" smtClean="0">
                <a:solidFill>
                  <a:schemeClr val="bg1"/>
                </a:solidFill>
                <a:latin typeface="Arial" pitchFamily="34" charset="0"/>
                <a:cs typeface="Arial" pitchFamily="34" charset="0"/>
              </a:rPr>
            </a:br>
            <a:r>
              <a:rPr lang="en-US" sz="1100" b="1" dirty="0" smtClean="0">
                <a:solidFill>
                  <a:schemeClr val="bg1"/>
                </a:solidFill>
                <a:latin typeface="Arial" pitchFamily="34" charset="0"/>
                <a:cs typeface="Arial" pitchFamily="34" charset="0"/>
              </a:rPr>
              <a:t>Simulation</a:t>
            </a:r>
            <a:endParaRPr lang="en-US" sz="1100" b="1" dirty="0">
              <a:solidFill>
                <a:schemeClr val="bg1"/>
              </a:solidFill>
              <a:latin typeface="Arial" pitchFamily="34" charset="0"/>
              <a:cs typeface="Arial" pitchFamily="34" charset="0"/>
            </a:endParaRPr>
          </a:p>
        </p:txBody>
      </p:sp>
      <p:pic>
        <p:nvPicPr>
          <p:cNvPr id="310274" name="Picture 2" descr="Completed Panel"/>
          <p:cNvPicPr>
            <a:picLocks noChangeAspect="1" noChangeArrowheads="1"/>
          </p:cNvPicPr>
          <p:nvPr/>
        </p:nvPicPr>
        <p:blipFill>
          <a:blip r:embed="rId3" cstate="print"/>
          <a:srcRect/>
          <a:stretch>
            <a:fillRect/>
          </a:stretch>
        </p:blipFill>
        <p:spPr bwMode="auto">
          <a:xfrm>
            <a:off x="4419600" y="1905000"/>
            <a:ext cx="4446105" cy="3352800"/>
          </a:xfrm>
          <a:prstGeom prst="rect">
            <a:avLst/>
          </a:prstGeom>
          <a:noFill/>
        </p:spPr>
      </p:pic>
      <p:sp>
        <p:nvSpPr>
          <p:cNvPr id="8" name="Rectangle 7"/>
          <p:cNvSpPr/>
          <p:nvPr/>
        </p:nvSpPr>
        <p:spPr>
          <a:xfrm>
            <a:off x="4495800" y="5486400"/>
            <a:ext cx="1447800" cy="523220"/>
          </a:xfrm>
          <a:prstGeom prst="rect">
            <a:avLst/>
          </a:prstGeom>
          <a:solidFill>
            <a:srgbClr val="FFBB00"/>
          </a:solidFill>
        </p:spPr>
        <p:txBody>
          <a:bodyPr wrap="square">
            <a:spAutoFit/>
          </a:bodyPr>
          <a:lstStyle/>
          <a:p>
            <a:pPr algn="ctr"/>
            <a:r>
              <a:rPr lang="en-US" sz="1400" dirty="0" smtClean="0"/>
              <a:t>Dashboard with vision controls</a:t>
            </a:r>
            <a:endParaRPr lang="en-US" sz="1400" dirty="0"/>
          </a:p>
        </p:txBody>
      </p:sp>
      <p:sp>
        <p:nvSpPr>
          <p:cNvPr id="9" name="Isosceles Triangle 8"/>
          <p:cNvSpPr/>
          <p:nvPr/>
        </p:nvSpPr>
        <p:spPr>
          <a:xfrm rot="10800000" flipV="1">
            <a:off x="4495800" y="5181600"/>
            <a:ext cx="1447800" cy="304800"/>
          </a:xfrm>
          <a:prstGeom prst="triangle">
            <a:avLst>
              <a:gd name="adj" fmla="val 2431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4613554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43" name="Picture 3"/>
          <p:cNvPicPr>
            <a:picLocks noChangeAspect="1" noChangeArrowheads="1"/>
          </p:cNvPicPr>
          <p:nvPr/>
        </p:nvPicPr>
        <p:blipFill>
          <a:blip r:embed="rId3" cstate="print"/>
          <a:srcRect/>
          <a:stretch>
            <a:fillRect/>
          </a:stretch>
        </p:blipFill>
        <p:spPr bwMode="auto">
          <a:xfrm>
            <a:off x="152401" y="990601"/>
            <a:ext cx="3124200" cy="3744014"/>
          </a:xfrm>
          <a:prstGeom prst="rect">
            <a:avLst/>
          </a:prstGeom>
          <a:noFill/>
          <a:ln w="9525">
            <a:noFill/>
            <a:miter lim="800000"/>
            <a:headEnd/>
            <a:tailEnd/>
          </a:ln>
        </p:spPr>
      </p:pic>
      <p:sp>
        <p:nvSpPr>
          <p:cNvPr id="15" name="Rectangle 14"/>
          <p:cNvSpPr/>
          <p:nvPr/>
        </p:nvSpPr>
        <p:spPr>
          <a:xfrm>
            <a:off x="3429000" y="3505200"/>
            <a:ext cx="10668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Add Vision Code Here</a:t>
            </a:r>
          </a:p>
        </p:txBody>
      </p:sp>
      <p:sp>
        <p:nvSpPr>
          <p:cNvPr id="16" name="Isosceles Triangle 15"/>
          <p:cNvSpPr/>
          <p:nvPr/>
        </p:nvSpPr>
        <p:spPr>
          <a:xfrm rot="5400000" flipV="1">
            <a:off x="2476500" y="3009900"/>
            <a:ext cx="457200" cy="1447800"/>
          </a:xfrm>
          <a:prstGeom prst="triangle">
            <a:avLst>
              <a:gd name="adj" fmla="val 8322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Vision Code</a:t>
            </a:r>
            <a:endParaRPr lang="en-US" dirty="0"/>
          </a:p>
        </p:txBody>
      </p:sp>
      <p:sp>
        <p:nvSpPr>
          <p:cNvPr id="4" name="Rectangle 3"/>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pic>
        <p:nvPicPr>
          <p:cNvPr id="368642" name="Picture 2"/>
          <p:cNvPicPr>
            <a:picLocks noChangeAspect="1" noChangeArrowheads="1"/>
          </p:cNvPicPr>
          <p:nvPr/>
        </p:nvPicPr>
        <p:blipFill>
          <a:blip r:embed="rId4" cstate="print"/>
          <a:srcRect/>
          <a:stretch>
            <a:fillRect/>
          </a:stretch>
        </p:blipFill>
        <p:spPr bwMode="auto">
          <a:xfrm>
            <a:off x="381000" y="2133600"/>
            <a:ext cx="8613325" cy="3352800"/>
          </a:xfrm>
          <a:prstGeom prst="rect">
            <a:avLst/>
          </a:prstGeom>
          <a:noFill/>
          <a:ln w="9525">
            <a:noFill/>
            <a:miter lim="800000"/>
            <a:headEnd/>
            <a:tailEnd/>
          </a:ln>
        </p:spPr>
      </p:pic>
      <p:sp>
        <p:nvSpPr>
          <p:cNvPr id="9" name="Frame 8"/>
          <p:cNvSpPr/>
          <p:nvPr/>
        </p:nvSpPr>
        <p:spPr>
          <a:xfrm>
            <a:off x="533401" y="3581400"/>
            <a:ext cx="3581400" cy="1295400"/>
          </a:xfrm>
          <a:prstGeom prst="frame">
            <a:avLst>
              <a:gd name="adj1" fmla="val 223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 name="Frame 9"/>
          <p:cNvSpPr/>
          <p:nvPr/>
        </p:nvSpPr>
        <p:spPr>
          <a:xfrm>
            <a:off x="5029201" y="3429000"/>
            <a:ext cx="3352800" cy="1600200"/>
          </a:xfrm>
          <a:prstGeom prst="frame">
            <a:avLst>
              <a:gd name="adj1" fmla="val 223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p:cNvSpPr/>
          <p:nvPr/>
        </p:nvSpPr>
        <p:spPr>
          <a:xfrm>
            <a:off x="1752600" y="5181600"/>
            <a:ext cx="1066799" cy="523220"/>
          </a:xfrm>
          <a:prstGeom prst="rect">
            <a:avLst/>
          </a:prstGeom>
          <a:solidFill>
            <a:srgbClr val="FFBB00"/>
          </a:solidFill>
        </p:spPr>
        <p:txBody>
          <a:bodyPr wrap="square">
            <a:spAutoFit/>
          </a:bodyPr>
          <a:lstStyle/>
          <a:p>
            <a:pPr algn="ctr"/>
            <a:r>
              <a:rPr lang="en-US" sz="1400" dirty="0" smtClean="0"/>
              <a:t>Camera setup code</a:t>
            </a:r>
            <a:endParaRPr lang="en-US" sz="1400" dirty="0"/>
          </a:p>
        </p:txBody>
      </p:sp>
      <p:sp>
        <p:nvSpPr>
          <p:cNvPr id="12" name="Isosceles Triangle 11"/>
          <p:cNvSpPr/>
          <p:nvPr/>
        </p:nvSpPr>
        <p:spPr>
          <a:xfrm rot="10800000" flipV="1">
            <a:off x="1752600" y="4876800"/>
            <a:ext cx="1066800" cy="304800"/>
          </a:xfrm>
          <a:prstGeom prst="triangle">
            <a:avLst>
              <a:gd name="adj" fmla="val 2431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6400800" y="2514600"/>
            <a:ext cx="1447800" cy="523220"/>
          </a:xfrm>
          <a:prstGeom prst="rect">
            <a:avLst/>
          </a:prstGeom>
          <a:solidFill>
            <a:srgbClr val="FFBB00"/>
          </a:solidFill>
        </p:spPr>
        <p:txBody>
          <a:bodyPr wrap="square">
            <a:spAutoFit/>
          </a:bodyPr>
          <a:lstStyle/>
          <a:p>
            <a:pPr algn="ctr"/>
            <a:r>
              <a:rPr lang="en-US" sz="1400" dirty="0" smtClean="0"/>
              <a:t>Image processing code</a:t>
            </a:r>
            <a:endParaRPr lang="en-US" sz="1400" dirty="0"/>
          </a:p>
        </p:txBody>
      </p:sp>
      <p:sp>
        <p:nvSpPr>
          <p:cNvPr id="14" name="Isosceles Triangle 13"/>
          <p:cNvSpPr/>
          <p:nvPr/>
        </p:nvSpPr>
        <p:spPr>
          <a:xfrm rot="10800000">
            <a:off x="6400800" y="3033486"/>
            <a:ext cx="1447800" cy="395514"/>
          </a:xfrm>
          <a:prstGeom prst="triangle">
            <a:avLst>
              <a:gd name="adj" fmla="val 4135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5943600" y="4419600"/>
            <a:ext cx="10668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Image data</a:t>
            </a:r>
          </a:p>
        </p:txBody>
      </p:sp>
      <p:sp>
        <p:nvSpPr>
          <p:cNvPr id="20" name="Isosceles Triangle 19"/>
          <p:cNvSpPr/>
          <p:nvPr/>
        </p:nvSpPr>
        <p:spPr>
          <a:xfrm rot="5400000" flipV="1">
            <a:off x="5638799" y="4343400"/>
            <a:ext cx="228600" cy="381000"/>
          </a:xfrm>
          <a:prstGeom prst="triangle">
            <a:avLst>
              <a:gd name="adj" fmla="val 2366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685800" y="2838450"/>
            <a:ext cx="1295400" cy="523220"/>
          </a:xfrm>
          <a:prstGeom prst="rect">
            <a:avLst/>
          </a:prstGeom>
          <a:solidFill>
            <a:srgbClr val="FFBB00"/>
          </a:solidFill>
        </p:spPr>
        <p:txBody>
          <a:bodyPr wrap="square">
            <a:spAutoFit/>
          </a:bodyPr>
          <a:lstStyle/>
          <a:p>
            <a:pPr algn="ctr"/>
            <a:r>
              <a:rPr lang="en-US" sz="1400" dirty="0" smtClean="0"/>
              <a:t>Select USB or IP Camera</a:t>
            </a:r>
            <a:endParaRPr lang="en-US" sz="1400" dirty="0"/>
          </a:p>
        </p:txBody>
      </p:sp>
      <p:sp>
        <p:nvSpPr>
          <p:cNvPr id="21" name="Isosceles Triangle 20"/>
          <p:cNvSpPr/>
          <p:nvPr/>
        </p:nvSpPr>
        <p:spPr>
          <a:xfrm rot="10800000">
            <a:off x="685800" y="3352800"/>
            <a:ext cx="1295400" cy="914400"/>
          </a:xfrm>
          <a:prstGeom prst="triangle">
            <a:avLst>
              <a:gd name="adj" fmla="val 5176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9" grpId="0" animBg="1"/>
      <p:bldP spid="20" grpId="0" animBg="1"/>
      <p:bldP spid="18"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 Vision Assistant</a:t>
            </a:r>
            <a:endParaRPr lang="en-US" dirty="0"/>
          </a:p>
        </p:txBody>
      </p:sp>
      <p:sp>
        <p:nvSpPr>
          <p:cNvPr id="3" name="Content Placeholder 2"/>
          <p:cNvSpPr>
            <a:spLocks noGrp="1"/>
          </p:cNvSpPr>
          <p:nvPr>
            <p:ph idx="1"/>
          </p:nvPr>
        </p:nvSpPr>
        <p:spPr/>
        <p:txBody>
          <a:bodyPr/>
          <a:lstStyle/>
          <a:p>
            <a:endParaRPr lang="en-US" dirty="0"/>
          </a:p>
        </p:txBody>
      </p:sp>
      <p:sp>
        <p:nvSpPr>
          <p:cNvPr id="5" name="TextBox 4"/>
          <p:cNvSpPr txBox="1"/>
          <p:nvPr/>
        </p:nvSpPr>
        <p:spPr>
          <a:xfrm>
            <a:off x="1143000" y="5867400"/>
            <a:ext cx="6400800" cy="369332"/>
          </a:xfrm>
          <a:prstGeom prst="rect">
            <a:avLst/>
          </a:prstGeom>
          <a:solidFill>
            <a:srgbClr val="FFBB00"/>
          </a:solidFill>
        </p:spPr>
        <p:txBody>
          <a:bodyPr wrap="square" rtlCol="0">
            <a:spAutoFit/>
          </a:bodyPr>
          <a:lstStyle/>
          <a:p>
            <a:pPr algn="ctr"/>
            <a:r>
              <a:rPr lang="en-US" dirty="0" smtClean="0"/>
              <a:t>Start»Programs»National Instruments»NI Vision Assistant</a:t>
            </a:r>
            <a:endParaRPr lang="en-US" dirty="0"/>
          </a:p>
        </p:txBody>
      </p:sp>
      <p:pic>
        <p:nvPicPr>
          <p:cNvPr id="348163" name="Picture 3"/>
          <p:cNvPicPr>
            <a:picLocks noChangeAspect="1" noChangeArrowheads="1"/>
          </p:cNvPicPr>
          <p:nvPr/>
        </p:nvPicPr>
        <p:blipFill>
          <a:blip r:embed="rId3" cstate="print"/>
          <a:srcRect/>
          <a:stretch>
            <a:fillRect/>
          </a:stretch>
        </p:blipFill>
        <p:spPr bwMode="auto">
          <a:xfrm>
            <a:off x="1905000" y="1600200"/>
            <a:ext cx="5562600" cy="3987255"/>
          </a:xfrm>
          <a:prstGeom prst="rect">
            <a:avLst/>
          </a:prstGeom>
          <a:noFill/>
          <a:ln w="9525">
            <a:noFill/>
            <a:miter lim="800000"/>
            <a:headEnd/>
            <a:tailEnd/>
          </a:ln>
        </p:spPr>
      </p:pic>
      <p:sp>
        <p:nvSpPr>
          <p:cNvPr id="7" name="Rectangle 6"/>
          <p:cNvSpPr/>
          <p:nvPr/>
        </p:nvSpPr>
        <p:spPr>
          <a:xfrm>
            <a:off x="7543800" y="4724400"/>
            <a:ext cx="14478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Vision script</a:t>
            </a:r>
          </a:p>
          <a:p>
            <a:pPr lvl="0" algn="ctr"/>
            <a:r>
              <a:rPr lang="en-US" sz="1400" dirty="0" smtClean="0">
                <a:solidFill>
                  <a:prstClr val="black"/>
                </a:solidFill>
              </a:rPr>
              <a:t>(LabVIEW code)</a:t>
            </a:r>
          </a:p>
        </p:txBody>
      </p:sp>
      <p:sp>
        <p:nvSpPr>
          <p:cNvPr id="8" name="Isosceles Triangle 7"/>
          <p:cNvSpPr/>
          <p:nvPr/>
        </p:nvSpPr>
        <p:spPr>
          <a:xfrm rot="5400000" flipV="1">
            <a:off x="6553200" y="4191000"/>
            <a:ext cx="457200" cy="1524000"/>
          </a:xfrm>
          <a:prstGeom prst="triangle">
            <a:avLst>
              <a:gd name="adj" fmla="val 133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304800" y="3505200"/>
            <a:ext cx="10668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Processing functions</a:t>
            </a:r>
          </a:p>
        </p:txBody>
      </p:sp>
      <p:sp>
        <p:nvSpPr>
          <p:cNvPr id="10" name="Isosceles Triangle 9"/>
          <p:cNvSpPr/>
          <p:nvPr/>
        </p:nvSpPr>
        <p:spPr>
          <a:xfrm rot="5400000">
            <a:off x="1409700" y="3467100"/>
            <a:ext cx="457200" cy="533400"/>
          </a:xfrm>
          <a:prstGeom prst="triangle">
            <a:avLst>
              <a:gd name="adj" fmla="val 133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 Processing Algorithm</a:t>
            </a:r>
            <a:endParaRPr lang="en-US" dirty="0"/>
          </a:p>
        </p:txBody>
      </p:sp>
      <p:sp>
        <p:nvSpPr>
          <p:cNvPr id="3" name="Content Placeholder 2"/>
          <p:cNvSpPr>
            <a:spLocks noGrp="1"/>
          </p:cNvSpPr>
          <p:nvPr>
            <p:ph idx="1"/>
          </p:nvPr>
        </p:nvSpPr>
        <p:spPr>
          <a:xfrm>
            <a:off x="2667000" y="1066800"/>
            <a:ext cx="6083504" cy="914400"/>
          </a:xfrm>
        </p:spPr>
        <p:txBody>
          <a:bodyPr>
            <a:normAutofit/>
          </a:bodyPr>
          <a:lstStyle/>
          <a:p>
            <a:r>
              <a:rPr lang="en-US" dirty="0" smtClean="0"/>
              <a:t>Develop a process to convert a camera image into useful data for your robot.</a:t>
            </a:r>
            <a:endParaRPr lang="en-US" dirty="0"/>
          </a:p>
        </p:txBody>
      </p:sp>
      <p:pic>
        <p:nvPicPr>
          <p:cNvPr id="4" name="Picture 17" descr="C:\Users\husmith\Desktop\FIRST VIsion Target.png"/>
          <p:cNvPicPr>
            <a:picLocks noChangeAspect="1" noChangeArrowheads="1"/>
          </p:cNvPicPr>
          <p:nvPr/>
        </p:nvPicPr>
        <p:blipFill>
          <a:blip r:embed="rId3" cstate="print"/>
          <a:srcRect/>
          <a:stretch>
            <a:fillRect/>
          </a:stretch>
        </p:blipFill>
        <p:spPr bwMode="auto">
          <a:xfrm>
            <a:off x="381000" y="990600"/>
            <a:ext cx="1676400" cy="1257300"/>
          </a:xfrm>
          <a:prstGeom prst="rect">
            <a:avLst/>
          </a:prstGeom>
          <a:noFill/>
        </p:spPr>
      </p:pic>
      <p:pic>
        <p:nvPicPr>
          <p:cNvPr id="350210" name="Picture 2"/>
          <p:cNvPicPr>
            <a:picLocks noChangeAspect="1" noChangeArrowheads="1"/>
          </p:cNvPicPr>
          <p:nvPr/>
        </p:nvPicPr>
        <p:blipFill>
          <a:blip r:embed="rId4" cstate="print"/>
          <a:srcRect/>
          <a:stretch>
            <a:fillRect/>
          </a:stretch>
        </p:blipFill>
        <p:spPr bwMode="auto">
          <a:xfrm>
            <a:off x="381000" y="2286000"/>
            <a:ext cx="1676400" cy="1257300"/>
          </a:xfrm>
          <a:prstGeom prst="rect">
            <a:avLst/>
          </a:prstGeom>
          <a:noFill/>
          <a:ln w="9525">
            <a:noFill/>
            <a:miter lim="800000"/>
            <a:headEnd/>
            <a:tailEnd/>
          </a:ln>
        </p:spPr>
      </p:pic>
      <p:pic>
        <p:nvPicPr>
          <p:cNvPr id="350211" name="Picture 3"/>
          <p:cNvPicPr>
            <a:picLocks noChangeAspect="1" noChangeArrowheads="1"/>
          </p:cNvPicPr>
          <p:nvPr/>
        </p:nvPicPr>
        <p:blipFill>
          <a:blip r:embed="rId5" cstate="print"/>
          <a:srcRect/>
          <a:stretch>
            <a:fillRect/>
          </a:stretch>
        </p:blipFill>
        <p:spPr bwMode="auto">
          <a:xfrm>
            <a:off x="381000" y="3581400"/>
            <a:ext cx="1676400" cy="1257300"/>
          </a:xfrm>
          <a:prstGeom prst="rect">
            <a:avLst/>
          </a:prstGeom>
          <a:noFill/>
          <a:ln w="9525">
            <a:noFill/>
            <a:miter lim="800000"/>
            <a:headEnd/>
            <a:tailEnd/>
          </a:ln>
        </p:spPr>
      </p:pic>
      <p:pic>
        <p:nvPicPr>
          <p:cNvPr id="350212" name="Picture 4"/>
          <p:cNvPicPr>
            <a:picLocks noChangeAspect="1" noChangeArrowheads="1"/>
          </p:cNvPicPr>
          <p:nvPr/>
        </p:nvPicPr>
        <p:blipFill>
          <a:blip r:embed="rId6" cstate="print"/>
          <a:srcRect/>
          <a:stretch>
            <a:fillRect/>
          </a:stretch>
        </p:blipFill>
        <p:spPr bwMode="auto">
          <a:xfrm>
            <a:off x="381000" y="4876800"/>
            <a:ext cx="1676400" cy="1257300"/>
          </a:xfrm>
          <a:prstGeom prst="rect">
            <a:avLst/>
          </a:prstGeom>
          <a:noFill/>
          <a:ln w="9525">
            <a:noFill/>
            <a:miter lim="800000"/>
            <a:headEnd/>
            <a:tailEnd/>
          </a:ln>
        </p:spPr>
      </p:pic>
      <p:sp>
        <p:nvSpPr>
          <p:cNvPr id="8" name="Curved Right Arrow 7"/>
          <p:cNvSpPr/>
          <p:nvPr/>
        </p:nvSpPr>
        <p:spPr>
          <a:xfrm flipH="1">
            <a:off x="2133600" y="2057400"/>
            <a:ext cx="762000" cy="914400"/>
          </a:xfrm>
          <a:prstGeom prst="curvedRightArrow">
            <a:avLst/>
          </a:prstGeom>
          <a:solidFill>
            <a:srgbClr val="065F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Curved Right Arrow 8"/>
          <p:cNvSpPr/>
          <p:nvPr/>
        </p:nvSpPr>
        <p:spPr>
          <a:xfrm flipH="1">
            <a:off x="2133600" y="3352800"/>
            <a:ext cx="762000" cy="914400"/>
          </a:xfrm>
          <a:prstGeom prst="curvedRightArrow">
            <a:avLst/>
          </a:prstGeom>
          <a:solidFill>
            <a:srgbClr val="065F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 name="Curved Right Arrow 9"/>
          <p:cNvSpPr/>
          <p:nvPr/>
        </p:nvSpPr>
        <p:spPr>
          <a:xfrm flipH="1">
            <a:off x="2133600" y="4648200"/>
            <a:ext cx="762000" cy="914400"/>
          </a:xfrm>
          <a:prstGeom prst="curvedRightArrow">
            <a:avLst/>
          </a:prstGeom>
          <a:solidFill>
            <a:srgbClr val="065F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p:cNvSpPr txBox="1"/>
          <p:nvPr/>
        </p:nvSpPr>
        <p:spPr>
          <a:xfrm>
            <a:off x="2971800" y="2209800"/>
            <a:ext cx="4724400" cy="830997"/>
          </a:xfrm>
          <a:prstGeom prst="rect">
            <a:avLst/>
          </a:prstGeom>
          <a:noFill/>
        </p:spPr>
        <p:txBody>
          <a:bodyPr wrap="square" rtlCol="0">
            <a:spAutoFit/>
          </a:bodyPr>
          <a:lstStyle/>
          <a:p>
            <a:r>
              <a:rPr lang="en-US" sz="2400" dirty="0" smtClean="0"/>
              <a:t>Segment/simplify</a:t>
            </a:r>
          </a:p>
          <a:p>
            <a:r>
              <a:rPr lang="en-US" sz="2400" dirty="0" smtClean="0"/>
              <a:t>	Convert to binary image</a:t>
            </a:r>
            <a:endParaRPr lang="en-US" sz="2400" dirty="0"/>
          </a:p>
        </p:txBody>
      </p:sp>
      <p:sp>
        <p:nvSpPr>
          <p:cNvPr id="12" name="TextBox 11"/>
          <p:cNvSpPr txBox="1"/>
          <p:nvPr/>
        </p:nvSpPr>
        <p:spPr>
          <a:xfrm>
            <a:off x="2971800" y="3505200"/>
            <a:ext cx="3581400" cy="830997"/>
          </a:xfrm>
          <a:prstGeom prst="rect">
            <a:avLst/>
          </a:prstGeom>
          <a:noFill/>
        </p:spPr>
        <p:txBody>
          <a:bodyPr wrap="square" rtlCol="0">
            <a:spAutoFit/>
          </a:bodyPr>
          <a:lstStyle/>
          <a:p>
            <a:r>
              <a:rPr lang="en-US" sz="2400" dirty="0" smtClean="0"/>
              <a:t>Clean up</a:t>
            </a:r>
          </a:p>
          <a:p>
            <a:r>
              <a:rPr lang="en-US" sz="2400" dirty="0" smtClean="0"/>
              <a:t>	Remove noise</a:t>
            </a:r>
            <a:endParaRPr lang="en-US" sz="2400" dirty="0"/>
          </a:p>
        </p:txBody>
      </p:sp>
      <p:sp>
        <p:nvSpPr>
          <p:cNvPr id="13" name="TextBox 12"/>
          <p:cNvSpPr txBox="1"/>
          <p:nvPr/>
        </p:nvSpPr>
        <p:spPr>
          <a:xfrm>
            <a:off x="2971800" y="4800600"/>
            <a:ext cx="3733800" cy="461665"/>
          </a:xfrm>
          <a:prstGeom prst="rect">
            <a:avLst/>
          </a:prstGeom>
          <a:noFill/>
        </p:spPr>
        <p:txBody>
          <a:bodyPr wrap="square" rtlCol="0">
            <a:spAutoFit/>
          </a:bodyPr>
          <a:lstStyle/>
          <a:p>
            <a:r>
              <a:rPr lang="en-US" sz="2400" dirty="0" smtClean="0"/>
              <a:t>Extract </a:t>
            </a:r>
          </a:p>
        </p:txBody>
      </p:sp>
      <p:sp>
        <p:nvSpPr>
          <p:cNvPr id="14" name="Left Arrow 13"/>
          <p:cNvSpPr/>
          <p:nvPr/>
        </p:nvSpPr>
        <p:spPr>
          <a:xfrm flipH="1">
            <a:off x="2133600" y="5867400"/>
            <a:ext cx="1600200" cy="381000"/>
          </a:xfrm>
          <a:prstGeom prst="leftArrow">
            <a:avLst/>
          </a:prstGeom>
          <a:solidFill>
            <a:srgbClr val="065F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3733800" y="5791200"/>
            <a:ext cx="4876800" cy="400110"/>
          </a:xfrm>
          <a:prstGeom prst="rect">
            <a:avLst/>
          </a:prstGeom>
          <a:noFill/>
        </p:spPr>
        <p:txBody>
          <a:bodyPr wrap="square" rtlCol="0">
            <a:spAutoFit/>
          </a:bodyPr>
          <a:lstStyle/>
          <a:p>
            <a:r>
              <a:rPr lang="en-US" sz="2000" dirty="0" smtClean="0"/>
              <a:t>Output IE: X,Y coordinates of each object</a:t>
            </a:r>
            <a:endParaRPr lang="en-US" sz="2000" dirty="0"/>
          </a:p>
        </p:txBody>
      </p:sp>
      <p:sp>
        <p:nvSpPr>
          <p:cNvPr id="16" name="Rectangle 15"/>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200" name="Picture 16"/>
          <p:cNvPicPr>
            <a:picLocks noChangeAspect="1" noChangeArrowheads="1"/>
          </p:cNvPicPr>
          <p:nvPr/>
        </p:nvPicPr>
        <p:blipFill>
          <a:blip r:embed="rId3" cstate="print"/>
          <a:srcRect/>
          <a:stretch>
            <a:fillRect/>
          </a:stretch>
        </p:blipFill>
        <p:spPr bwMode="auto">
          <a:xfrm>
            <a:off x="457200" y="1295400"/>
            <a:ext cx="8323277" cy="4542811"/>
          </a:xfrm>
          <a:prstGeom prst="rect">
            <a:avLst/>
          </a:prstGeom>
          <a:noFill/>
          <a:ln w="9525">
            <a:noFill/>
            <a:miter lim="800000"/>
            <a:headEnd/>
            <a:tailEnd/>
          </a:ln>
        </p:spPr>
      </p:pic>
      <p:sp>
        <p:nvSpPr>
          <p:cNvPr id="22" name="Frame 21"/>
          <p:cNvSpPr/>
          <p:nvPr/>
        </p:nvSpPr>
        <p:spPr>
          <a:xfrm>
            <a:off x="2362200" y="4953000"/>
            <a:ext cx="3124200" cy="762000"/>
          </a:xfrm>
          <a:prstGeom prst="frame">
            <a:avLst>
              <a:gd name="adj1" fmla="val 6818"/>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p:cNvSpPr/>
          <p:nvPr/>
        </p:nvSpPr>
        <p:spPr>
          <a:xfrm>
            <a:off x="6248400" y="5029200"/>
            <a:ext cx="14478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Object Pixel Coordinates</a:t>
            </a:r>
          </a:p>
        </p:txBody>
      </p:sp>
      <p:sp>
        <p:nvSpPr>
          <p:cNvPr id="24" name="Isosceles Triangle 23"/>
          <p:cNvSpPr/>
          <p:nvPr/>
        </p:nvSpPr>
        <p:spPr>
          <a:xfrm rot="5400000" flipV="1">
            <a:off x="5486400" y="4724400"/>
            <a:ext cx="457200" cy="1066800"/>
          </a:xfrm>
          <a:prstGeom prst="triangle">
            <a:avLst>
              <a:gd name="adj" fmla="val 42555"/>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49199" name="Picture 15"/>
          <p:cNvPicPr>
            <a:picLocks noChangeAspect="1" noChangeArrowheads="1"/>
          </p:cNvPicPr>
          <p:nvPr/>
        </p:nvPicPr>
        <p:blipFill>
          <a:blip r:embed="rId4" cstate="print"/>
          <a:srcRect/>
          <a:stretch>
            <a:fillRect/>
          </a:stretch>
        </p:blipFill>
        <p:spPr bwMode="auto">
          <a:xfrm>
            <a:off x="457200" y="1295400"/>
            <a:ext cx="8323277" cy="4542811"/>
          </a:xfrm>
          <a:prstGeom prst="rect">
            <a:avLst/>
          </a:prstGeom>
          <a:noFill/>
          <a:ln w="9525">
            <a:noFill/>
            <a:miter lim="800000"/>
            <a:headEnd/>
            <a:tailEnd/>
          </a:ln>
        </p:spPr>
      </p:pic>
      <p:pic>
        <p:nvPicPr>
          <p:cNvPr id="349198" name="Picture 14"/>
          <p:cNvPicPr>
            <a:picLocks noChangeAspect="1" noChangeArrowheads="1"/>
          </p:cNvPicPr>
          <p:nvPr/>
        </p:nvPicPr>
        <p:blipFill>
          <a:blip r:embed="rId5" cstate="print"/>
          <a:srcRect/>
          <a:stretch>
            <a:fillRect/>
          </a:stretch>
        </p:blipFill>
        <p:spPr bwMode="auto">
          <a:xfrm>
            <a:off x="457200" y="1295400"/>
            <a:ext cx="8323277" cy="4542811"/>
          </a:xfrm>
          <a:prstGeom prst="rect">
            <a:avLst/>
          </a:prstGeom>
          <a:noFill/>
          <a:ln w="9525">
            <a:noFill/>
            <a:miter lim="800000"/>
            <a:headEnd/>
            <a:tailEnd/>
          </a:ln>
        </p:spPr>
      </p:pic>
      <p:pic>
        <p:nvPicPr>
          <p:cNvPr id="349197" name="Picture 13"/>
          <p:cNvPicPr>
            <a:picLocks noChangeAspect="1" noChangeArrowheads="1"/>
          </p:cNvPicPr>
          <p:nvPr/>
        </p:nvPicPr>
        <p:blipFill>
          <a:blip r:embed="rId6" cstate="print"/>
          <a:srcRect/>
          <a:stretch>
            <a:fillRect/>
          </a:stretch>
        </p:blipFill>
        <p:spPr bwMode="auto">
          <a:xfrm>
            <a:off x="457200" y="1295400"/>
            <a:ext cx="8323277" cy="4542811"/>
          </a:xfrm>
          <a:prstGeom prst="rect">
            <a:avLst/>
          </a:prstGeom>
          <a:noFill/>
          <a:ln w="9525">
            <a:noFill/>
            <a:miter lim="800000"/>
            <a:headEnd/>
            <a:tailEnd/>
          </a:ln>
        </p:spPr>
      </p:pic>
      <p:pic>
        <p:nvPicPr>
          <p:cNvPr id="349196" name="Picture 12"/>
          <p:cNvPicPr>
            <a:picLocks noChangeAspect="1" noChangeArrowheads="1"/>
          </p:cNvPicPr>
          <p:nvPr/>
        </p:nvPicPr>
        <p:blipFill>
          <a:blip r:embed="rId7" cstate="print"/>
          <a:srcRect/>
          <a:stretch>
            <a:fillRect/>
          </a:stretch>
        </p:blipFill>
        <p:spPr bwMode="auto">
          <a:xfrm>
            <a:off x="457200" y="1295400"/>
            <a:ext cx="8323277" cy="4542811"/>
          </a:xfrm>
          <a:prstGeom prst="rect">
            <a:avLst/>
          </a:prstGeom>
          <a:noFill/>
          <a:ln w="9525">
            <a:noFill/>
            <a:miter lim="800000"/>
            <a:headEnd/>
            <a:tailEnd/>
          </a:ln>
        </p:spPr>
      </p:pic>
      <p:sp>
        <p:nvSpPr>
          <p:cNvPr id="26" name="Frame 25"/>
          <p:cNvSpPr/>
          <p:nvPr/>
        </p:nvSpPr>
        <p:spPr>
          <a:xfrm>
            <a:off x="609600" y="3886200"/>
            <a:ext cx="1676400" cy="838200"/>
          </a:xfrm>
          <a:prstGeom prst="frame">
            <a:avLst>
              <a:gd name="adj1" fmla="val 6818"/>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349195" name="Picture 11"/>
          <p:cNvPicPr>
            <a:picLocks noChangeAspect="1" noChangeArrowheads="1"/>
          </p:cNvPicPr>
          <p:nvPr/>
        </p:nvPicPr>
        <p:blipFill>
          <a:blip r:embed="rId8" cstate="print"/>
          <a:srcRect/>
          <a:stretch>
            <a:fillRect/>
          </a:stretch>
        </p:blipFill>
        <p:spPr bwMode="auto">
          <a:xfrm>
            <a:off x="457200" y="1295400"/>
            <a:ext cx="8323277" cy="4542811"/>
          </a:xfrm>
          <a:prstGeom prst="rect">
            <a:avLst/>
          </a:prstGeom>
          <a:noFill/>
          <a:ln w="9525">
            <a:noFill/>
            <a:miter lim="800000"/>
            <a:headEnd/>
            <a:tailEnd/>
          </a:ln>
        </p:spPr>
      </p:pic>
      <p:sp>
        <p:nvSpPr>
          <p:cNvPr id="20" name="Title 19"/>
          <p:cNvSpPr>
            <a:spLocks noGrp="1"/>
          </p:cNvSpPr>
          <p:nvPr>
            <p:ph type="title"/>
          </p:nvPr>
        </p:nvSpPr>
        <p:spPr/>
        <p:txBody>
          <a:bodyPr/>
          <a:lstStyle/>
          <a:p>
            <a:r>
              <a:rPr lang="en-US" dirty="0" smtClean="0"/>
              <a:t>Vision Assistant Demonstration</a:t>
            </a:r>
            <a:endParaRPr lang="en-US" dirty="0"/>
          </a:p>
        </p:txBody>
      </p:sp>
      <p:pic>
        <p:nvPicPr>
          <p:cNvPr id="349194" name="Picture 10"/>
          <p:cNvPicPr>
            <a:picLocks noChangeAspect="1" noChangeArrowheads="1"/>
          </p:cNvPicPr>
          <p:nvPr/>
        </p:nvPicPr>
        <p:blipFill>
          <a:blip r:embed="rId9" cstate="print"/>
          <a:srcRect/>
          <a:stretch>
            <a:fillRect/>
          </a:stretch>
        </p:blipFill>
        <p:spPr bwMode="auto">
          <a:xfrm>
            <a:off x="457200" y="1295400"/>
            <a:ext cx="8323277" cy="4542811"/>
          </a:xfrm>
          <a:prstGeom prst="rect">
            <a:avLst/>
          </a:prstGeom>
          <a:noFill/>
          <a:ln w="9525">
            <a:noFill/>
            <a:miter lim="800000"/>
            <a:headEnd/>
            <a:tailEnd/>
          </a:ln>
        </p:spPr>
      </p:pic>
      <p:sp>
        <p:nvSpPr>
          <p:cNvPr id="28" name="Frame 27"/>
          <p:cNvSpPr/>
          <p:nvPr/>
        </p:nvSpPr>
        <p:spPr>
          <a:xfrm>
            <a:off x="533400" y="3886200"/>
            <a:ext cx="1828800" cy="1905000"/>
          </a:xfrm>
          <a:prstGeom prst="frame">
            <a:avLst>
              <a:gd name="adj1" fmla="val 285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349192" name="Picture 8"/>
          <p:cNvPicPr>
            <a:picLocks noChangeAspect="1" noChangeArrowheads="1"/>
          </p:cNvPicPr>
          <p:nvPr/>
        </p:nvPicPr>
        <p:blipFill>
          <a:blip r:embed="rId10" cstate="print"/>
          <a:srcRect/>
          <a:stretch>
            <a:fillRect/>
          </a:stretch>
        </p:blipFill>
        <p:spPr bwMode="auto">
          <a:xfrm>
            <a:off x="457200" y="1295400"/>
            <a:ext cx="8323277" cy="4542811"/>
          </a:xfrm>
          <a:prstGeom prst="rect">
            <a:avLst/>
          </a:prstGeom>
          <a:noFill/>
          <a:ln w="9525">
            <a:noFill/>
            <a:miter lim="800000"/>
            <a:headEnd/>
            <a:tailEnd/>
          </a:ln>
        </p:spPr>
      </p:pic>
      <p:sp>
        <p:nvSpPr>
          <p:cNvPr id="35" name="Rectangle 34"/>
          <p:cNvSpPr/>
          <p:nvPr/>
        </p:nvSpPr>
        <p:spPr>
          <a:xfrm>
            <a:off x="4648200" y="1676400"/>
            <a:ext cx="12954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Select mode</a:t>
            </a:r>
          </a:p>
        </p:txBody>
      </p:sp>
      <p:sp>
        <p:nvSpPr>
          <p:cNvPr id="36" name="Isosceles Triangle 35"/>
          <p:cNvSpPr/>
          <p:nvPr/>
        </p:nvSpPr>
        <p:spPr>
          <a:xfrm rot="5400000">
            <a:off x="6096000" y="1524000"/>
            <a:ext cx="228600" cy="533400"/>
          </a:xfrm>
          <a:prstGeom prst="triangle">
            <a:avLst>
              <a:gd name="adj" fmla="val 2449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49203" name="Picture 19"/>
          <p:cNvPicPr>
            <a:picLocks noChangeAspect="1" noChangeArrowheads="1"/>
          </p:cNvPicPr>
          <p:nvPr/>
        </p:nvPicPr>
        <p:blipFill>
          <a:blip r:embed="rId11" cstate="print"/>
          <a:srcRect/>
          <a:stretch>
            <a:fillRect/>
          </a:stretch>
        </p:blipFill>
        <p:spPr bwMode="auto">
          <a:xfrm>
            <a:off x="457200" y="1295399"/>
            <a:ext cx="8305800" cy="4533271"/>
          </a:xfrm>
          <a:prstGeom prst="rect">
            <a:avLst/>
          </a:prstGeom>
          <a:noFill/>
          <a:ln w="9525">
            <a:noFill/>
            <a:miter lim="800000"/>
            <a:headEnd/>
            <a:tailEnd/>
          </a:ln>
        </p:spPr>
      </p:pic>
      <p:sp>
        <p:nvSpPr>
          <p:cNvPr id="37" name="Rectangle 36"/>
          <p:cNvSpPr/>
          <p:nvPr/>
        </p:nvSpPr>
        <p:spPr>
          <a:xfrm>
            <a:off x="7848600"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&amp; PID</a:t>
            </a:r>
            <a:endParaRPr lang="en-US" sz="1100" b="1" dirty="0">
              <a:solidFill>
                <a:schemeClr val="bg1"/>
              </a:solidFill>
              <a:latin typeface="Arial" pitchFamily="34" charset="0"/>
              <a:cs typeface="Arial" pitchFamily="34" charset="0"/>
            </a:endParaRPr>
          </a:p>
        </p:txBody>
      </p:sp>
      <p:sp>
        <p:nvSpPr>
          <p:cNvPr id="38" name="Rectangle 37"/>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4920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919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4919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4919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4919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4919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4919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4919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8" grpId="0" animBg="1"/>
      <p:bldP spid="35" grpId="0" animBg="1"/>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457200" y="1295400"/>
            <a:ext cx="8305800" cy="453327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Generate Vision Code</a:t>
            </a:r>
            <a:endParaRPr lang="en-US" dirty="0"/>
          </a:p>
        </p:txBody>
      </p:sp>
      <p:sp>
        <p:nvSpPr>
          <p:cNvPr id="6" name="Rectangle 5"/>
          <p:cNvSpPr/>
          <p:nvPr/>
        </p:nvSpPr>
        <p:spPr>
          <a:xfrm>
            <a:off x="4648200" y="1676400"/>
            <a:ext cx="14478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Generate LabVIEW Code</a:t>
            </a:r>
          </a:p>
        </p:txBody>
      </p:sp>
      <p:sp>
        <p:nvSpPr>
          <p:cNvPr id="7" name="Isosceles Triangle 6"/>
          <p:cNvSpPr/>
          <p:nvPr/>
        </p:nvSpPr>
        <p:spPr>
          <a:xfrm rot="5400000" flipV="1">
            <a:off x="4191000" y="1676400"/>
            <a:ext cx="457200" cy="457200"/>
          </a:xfrm>
          <a:prstGeom prst="triangle">
            <a:avLst>
              <a:gd name="adj" fmla="val 8691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2259" name="Picture 3"/>
          <p:cNvPicPr>
            <a:picLocks noChangeAspect="1" noChangeArrowheads="1"/>
          </p:cNvPicPr>
          <p:nvPr/>
        </p:nvPicPr>
        <p:blipFill>
          <a:blip r:embed="rId4" cstate="print"/>
          <a:srcRect/>
          <a:stretch>
            <a:fillRect/>
          </a:stretch>
        </p:blipFill>
        <p:spPr bwMode="auto">
          <a:xfrm>
            <a:off x="2590800" y="1666875"/>
            <a:ext cx="4648200" cy="3819525"/>
          </a:xfrm>
          <a:prstGeom prst="rect">
            <a:avLst/>
          </a:prstGeom>
          <a:noFill/>
          <a:ln w="9525">
            <a:noFill/>
            <a:miter lim="800000"/>
            <a:headEnd/>
            <a:tailEnd/>
          </a:ln>
        </p:spPr>
      </p:pic>
      <p:pic>
        <p:nvPicPr>
          <p:cNvPr id="352260" name="Picture 4"/>
          <p:cNvPicPr>
            <a:picLocks noChangeAspect="1" noChangeArrowheads="1"/>
          </p:cNvPicPr>
          <p:nvPr/>
        </p:nvPicPr>
        <p:blipFill>
          <a:blip r:embed="rId5" cstate="print"/>
          <a:srcRect/>
          <a:stretch>
            <a:fillRect/>
          </a:stretch>
        </p:blipFill>
        <p:spPr bwMode="auto">
          <a:xfrm>
            <a:off x="2590800" y="1666875"/>
            <a:ext cx="4648200" cy="3819525"/>
          </a:xfrm>
          <a:prstGeom prst="rect">
            <a:avLst/>
          </a:prstGeom>
          <a:noFill/>
          <a:ln w="9525">
            <a:noFill/>
            <a:miter lim="800000"/>
            <a:headEnd/>
            <a:tailEnd/>
          </a:ln>
        </p:spPr>
      </p:pic>
      <p:pic>
        <p:nvPicPr>
          <p:cNvPr id="352261" name="Picture 5"/>
          <p:cNvPicPr>
            <a:picLocks noChangeAspect="1" noChangeArrowheads="1"/>
          </p:cNvPicPr>
          <p:nvPr/>
        </p:nvPicPr>
        <p:blipFill>
          <a:blip r:embed="rId6" cstate="print"/>
          <a:srcRect/>
          <a:stretch>
            <a:fillRect/>
          </a:stretch>
        </p:blipFill>
        <p:spPr bwMode="auto">
          <a:xfrm>
            <a:off x="2590800" y="1666875"/>
            <a:ext cx="4648200" cy="3819525"/>
          </a:xfrm>
          <a:prstGeom prst="rect">
            <a:avLst/>
          </a:prstGeom>
          <a:noFill/>
          <a:ln w="9525">
            <a:noFill/>
            <a:miter lim="800000"/>
            <a:headEnd/>
            <a:tailEnd/>
          </a:ln>
        </p:spPr>
      </p:pic>
      <p:pic>
        <p:nvPicPr>
          <p:cNvPr id="352262" name="Picture 6"/>
          <p:cNvPicPr>
            <a:picLocks noChangeAspect="1" noChangeArrowheads="1"/>
          </p:cNvPicPr>
          <p:nvPr/>
        </p:nvPicPr>
        <p:blipFill>
          <a:blip r:embed="rId7" cstate="print"/>
          <a:srcRect/>
          <a:stretch>
            <a:fillRect/>
          </a:stretch>
        </p:blipFill>
        <p:spPr bwMode="auto">
          <a:xfrm>
            <a:off x="2590800" y="1676400"/>
            <a:ext cx="4648200" cy="3819525"/>
          </a:xfrm>
          <a:prstGeom prst="rect">
            <a:avLst/>
          </a:prstGeom>
          <a:noFill/>
          <a:ln w="9525">
            <a:noFill/>
            <a:miter lim="800000"/>
            <a:headEnd/>
            <a:tailEnd/>
          </a:ln>
        </p:spPr>
      </p:pic>
      <p:sp>
        <p:nvSpPr>
          <p:cNvPr id="13" name="Rectangle 12"/>
          <p:cNvSpPr/>
          <p:nvPr/>
        </p:nvSpPr>
        <p:spPr>
          <a:xfrm>
            <a:off x="7848600"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&amp; PID</a:t>
            </a:r>
            <a:endParaRPr lang="en-US" sz="1100" b="1" dirty="0">
              <a:solidFill>
                <a:schemeClr val="bg1"/>
              </a:solidFill>
              <a:latin typeface="Arial" pitchFamily="34" charset="0"/>
              <a:cs typeface="Arial" pitchFamily="34" charset="0"/>
            </a:endParaRPr>
          </a:p>
        </p:txBody>
      </p:sp>
      <p:sp>
        <p:nvSpPr>
          <p:cNvPr id="14" name="Rectangle 13"/>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2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2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2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1" name="Picture 1"/>
          <p:cNvPicPr>
            <a:picLocks noChangeAspect="1" noChangeArrowheads="1"/>
          </p:cNvPicPr>
          <p:nvPr/>
        </p:nvPicPr>
        <p:blipFill>
          <a:blip r:embed="rId3" cstate="print"/>
          <a:srcRect/>
          <a:stretch>
            <a:fillRect/>
          </a:stretch>
        </p:blipFill>
        <p:spPr bwMode="auto">
          <a:xfrm>
            <a:off x="3810000" y="2066925"/>
            <a:ext cx="4865719" cy="3724275"/>
          </a:xfrm>
          <a:prstGeom prst="rect">
            <a:avLst/>
          </a:prstGeom>
          <a:noFill/>
          <a:ln w="9525">
            <a:noFill/>
            <a:miter lim="800000"/>
            <a:headEnd/>
            <a:tailEnd/>
          </a:ln>
        </p:spPr>
      </p:pic>
      <p:pic>
        <p:nvPicPr>
          <p:cNvPr id="199683" name="Picture 3"/>
          <p:cNvPicPr>
            <a:picLocks noChangeAspect="1" noChangeArrowheads="1"/>
          </p:cNvPicPr>
          <p:nvPr/>
        </p:nvPicPr>
        <p:blipFill>
          <a:blip r:embed="rId4" cstate="print"/>
          <a:srcRect/>
          <a:stretch>
            <a:fillRect/>
          </a:stretch>
        </p:blipFill>
        <p:spPr bwMode="auto">
          <a:xfrm>
            <a:off x="3810000" y="2066925"/>
            <a:ext cx="4865719" cy="37242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3. Install FRC 2015 Update Suite</a:t>
            </a:r>
            <a:endParaRPr lang="en-US" dirty="0"/>
          </a:p>
        </p:txBody>
      </p:sp>
      <p:sp>
        <p:nvSpPr>
          <p:cNvPr id="6" name="Rectangle 5"/>
          <p:cNvSpPr/>
          <p:nvPr/>
        </p:nvSpPr>
        <p:spPr>
          <a:xfrm>
            <a:off x="609600" y="2066926"/>
            <a:ext cx="2590800" cy="228599"/>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Install Update </a:t>
            </a:r>
            <a:r>
              <a:rPr lang="en-US" sz="1400" u="sng" dirty="0" smtClean="0">
                <a:solidFill>
                  <a:schemeClr val="tx1"/>
                </a:solidFill>
              </a:rPr>
              <a:t>after </a:t>
            </a:r>
            <a:r>
              <a:rPr lang="en-US" sz="1400" dirty="0" smtClean="0">
                <a:solidFill>
                  <a:schemeClr val="tx1"/>
                </a:solidFill>
              </a:rPr>
              <a:t>LabVIEW</a:t>
            </a:r>
            <a:endParaRPr lang="en-US" sz="1400" dirty="0">
              <a:solidFill>
                <a:schemeClr val="tx1"/>
              </a:solidFill>
            </a:endParaRPr>
          </a:p>
        </p:txBody>
      </p:sp>
      <p:sp>
        <p:nvSpPr>
          <p:cNvPr id="7" name="Isosceles Triangle 6"/>
          <p:cNvSpPr/>
          <p:nvPr/>
        </p:nvSpPr>
        <p:spPr>
          <a:xfrm rot="16200000" flipV="1">
            <a:off x="3390900" y="1876426"/>
            <a:ext cx="228599" cy="609600"/>
          </a:xfrm>
          <a:prstGeom prst="triangle">
            <a:avLst>
              <a:gd name="adj" fmla="val 6218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09600" y="2676525"/>
            <a:ext cx="2590800" cy="6858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Install Components</a:t>
            </a:r>
          </a:p>
          <a:p>
            <a:r>
              <a:rPr lang="en-US" sz="1000" dirty="0" smtClean="0">
                <a:solidFill>
                  <a:schemeClr val="tx1"/>
                </a:solidFill>
              </a:rPr>
              <a:t>LabVIEW Teams : Everything</a:t>
            </a:r>
          </a:p>
          <a:p>
            <a:r>
              <a:rPr lang="en-US" sz="1000" dirty="0" smtClean="0">
                <a:solidFill>
                  <a:schemeClr val="tx1"/>
                </a:solidFill>
              </a:rPr>
              <a:t>Java/C Teams: 	Driver Station &amp; Utilities</a:t>
            </a:r>
            <a:endParaRPr lang="en-US" sz="1000" dirty="0">
              <a:solidFill>
                <a:schemeClr val="tx1"/>
              </a:solidFill>
            </a:endParaRPr>
          </a:p>
        </p:txBody>
      </p:sp>
      <p:sp>
        <p:nvSpPr>
          <p:cNvPr id="16" name="Isosceles Triangle 15"/>
          <p:cNvSpPr/>
          <p:nvPr/>
        </p:nvSpPr>
        <p:spPr>
          <a:xfrm rot="16200000" flipV="1">
            <a:off x="3390900" y="2486025"/>
            <a:ext cx="685800" cy="1066800"/>
          </a:xfrm>
          <a:prstGeom prst="triangle">
            <a:avLst>
              <a:gd name="adj" fmla="val 6048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9682" name="Picture 2"/>
          <p:cNvPicPr>
            <a:picLocks noChangeAspect="1" noChangeArrowheads="1"/>
          </p:cNvPicPr>
          <p:nvPr/>
        </p:nvPicPr>
        <p:blipFill>
          <a:blip r:embed="rId5" cstate="print"/>
          <a:srcRect/>
          <a:stretch>
            <a:fillRect/>
          </a:stretch>
        </p:blipFill>
        <p:spPr bwMode="auto">
          <a:xfrm>
            <a:off x="3810000" y="2066925"/>
            <a:ext cx="4865719" cy="3724275"/>
          </a:xfrm>
          <a:prstGeom prst="rect">
            <a:avLst/>
          </a:prstGeom>
          <a:noFill/>
          <a:ln w="9525">
            <a:noFill/>
            <a:miter lim="800000"/>
            <a:headEnd/>
            <a:tailEnd/>
          </a:ln>
        </p:spPr>
      </p:pic>
      <p:sp>
        <p:nvSpPr>
          <p:cNvPr id="13" name="Rectangle 12"/>
          <p:cNvSpPr/>
          <p:nvPr/>
        </p:nvSpPr>
        <p:spPr>
          <a:xfrm>
            <a:off x="609600" y="4200525"/>
            <a:ext cx="2590800" cy="533400"/>
          </a:xfrm>
          <a:prstGeom prst="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Activate with the same serial number from the DVD Envelope</a:t>
            </a:r>
            <a:endParaRPr lang="en-US" sz="1400" dirty="0">
              <a:solidFill>
                <a:schemeClr val="tx1"/>
              </a:solidFill>
            </a:endParaRPr>
          </a:p>
        </p:txBody>
      </p:sp>
      <p:sp>
        <p:nvSpPr>
          <p:cNvPr id="14" name="Isosceles Triangle 13"/>
          <p:cNvSpPr/>
          <p:nvPr/>
        </p:nvSpPr>
        <p:spPr>
          <a:xfrm rot="16200000" flipV="1">
            <a:off x="3314700" y="4086225"/>
            <a:ext cx="533400" cy="762000"/>
          </a:xfrm>
          <a:prstGeom prst="triangle">
            <a:avLst>
              <a:gd name="adj" fmla="val 2810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685800" y="990600"/>
            <a:ext cx="3945375" cy="369332"/>
          </a:xfrm>
          <a:prstGeom prst="rect">
            <a:avLst/>
          </a:prstGeom>
        </p:spPr>
        <p:txBody>
          <a:bodyPr wrap="none">
            <a:spAutoFit/>
          </a:bodyPr>
          <a:lstStyle/>
          <a:p>
            <a:pPr>
              <a:buNone/>
            </a:pPr>
            <a:r>
              <a:rPr lang="en-US" dirty="0" smtClean="0"/>
              <a:t>All teams must install the Update Suite.</a:t>
            </a:r>
            <a:endParaRPr lang="en-US" dirty="0"/>
          </a:p>
        </p:txBody>
      </p:sp>
      <p:sp>
        <p:nvSpPr>
          <p:cNvPr id="18" name="Rectangle 17"/>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9968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968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3"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Code</a:t>
            </a:r>
            <a:endParaRPr lang="en-US" dirty="0"/>
          </a:p>
        </p:txBody>
      </p:sp>
      <p:sp>
        <p:nvSpPr>
          <p:cNvPr id="3" name="Content Placeholder 2"/>
          <p:cNvSpPr>
            <a:spLocks noGrp="1"/>
          </p:cNvSpPr>
          <p:nvPr>
            <p:ph idx="1"/>
          </p:nvPr>
        </p:nvSpPr>
        <p:spPr/>
        <p:txBody>
          <a:bodyPr/>
          <a:lstStyle/>
          <a:p>
            <a:pPr>
              <a:buNone/>
            </a:pPr>
            <a:r>
              <a:rPr lang="en-US" dirty="0" smtClean="0"/>
              <a:t>Code Generated From Vision Assistant</a:t>
            </a:r>
          </a:p>
          <a:p>
            <a:r>
              <a:rPr lang="en-US" sz="1800" dirty="0" smtClean="0"/>
              <a:t>Delete the Open Image code and paste this into Vision Processing.vi in your team code.</a:t>
            </a:r>
            <a:endParaRPr lang="en-US" sz="1800" dirty="0"/>
          </a:p>
        </p:txBody>
      </p:sp>
      <p:pic>
        <p:nvPicPr>
          <p:cNvPr id="353286" name="Picture 6"/>
          <p:cNvPicPr>
            <a:picLocks noChangeAspect="1" noChangeArrowheads="1"/>
          </p:cNvPicPr>
          <p:nvPr/>
        </p:nvPicPr>
        <p:blipFill>
          <a:blip r:embed="rId3" cstate="print"/>
          <a:srcRect/>
          <a:stretch>
            <a:fillRect/>
          </a:stretch>
        </p:blipFill>
        <p:spPr bwMode="auto">
          <a:xfrm>
            <a:off x="274373" y="2981980"/>
            <a:ext cx="8742627" cy="1962491"/>
          </a:xfrm>
          <a:prstGeom prst="rect">
            <a:avLst/>
          </a:prstGeom>
          <a:noFill/>
          <a:ln w="9525">
            <a:noFill/>
            <a:miter lim="800000"/>
            <a:headEnd/>
            <a:tailEnd/>
          </a:ln>
        </p:spPr>
      </p:pic>
      <p:sp>
        <p:nvSpPr>
          <p:cNvPr id="9" name="Frame 8"/>
          <p:cNvSpPr/>
          <p:nvPr/>
        </p:nvSpPr>
        <p:spPr>
          <a:xfrm>
            <a:off x="168275" y="3362980"/>
            <a:ext cx="2209800" cy="1371600"/>
          </a:xfrm>
          <a:prstGeom prst="frame">
            <a:avLst>
              <a:gd name="adj1" fmla="val 149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p:cNvSpPr/>
          <p:nvPr/>
        </p:nvSpPr>
        <p:spPr>
          <a:xfrm>
            <a:off x="711200" y="5039380"/>
            <a:ext cx="1066800" cy="307777"/>
          </a:xfrm>
          <a:prstGeom prst="rect">
            <a:avLst/>
          </a:prstGeom>
          <a:solidFill>
            <a:srgbClr val="FFBB00"/>
          </a:solidFill>
        </p:spPr>
        <p:txBody>
          <a:bodyPr wrap="square">
            <a:spAutoFit/>
          </a:bodyPr>
          <a:lstStyle/>
          <a:p>
            <a:pPr algn="ctr"/>
            <a:r>
              <a:rPr lang="en-US" sz="1400" dirty="0" smtClean="0"/>
              <a:t>Open image</a:t>
            </a:r>
            <a:endParaRPr lang="en-US" sz="1400" dirty="0"/>
          </a:p>
        </p:txBody>
      </p:sp>
      <p:sp>
        <p:nvSpPr>
          <p:cNvPr id="11" name="Isosceles Triangle 10"/>
          <p:cNvSpPr/>
          <p:nvPr/>
        </p:nvSpPr>
        <p:spPr>
          <a:xfrm rot="10800000" flipV="1">
            <a:off x="711200" y="4734580"/>
            <a:ext cx="1066800" cy="304800"/>
          </a:xfrm>
          <a:prstGeom prst="triangle">
            <a:avLst>
              <a:gd name="adj" fmla="val 2431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435600" y="5267980"/>
            <a:ext cx="838200" cy="523220"/>
          </a:xfrm>
          <a:prstGeom prst="rect">
            <a:avLst/>
          </a:prstGeom>
          <a:solidFill>
            <a:srgbClr val="FFBB00"/>
          </a:solidFill>
        </p:spPr>
        <p:txBody>
          <a:bodyPr wrap="square">
            <a:spAutoFit/>
          </a:bodyPr>
          <a:lstStyle/>
          <a:p>
            <a:pPr algn="ctr"/>
            <a:r>
              <a:rPr lang="en-US" sz="1400" dirty="0" smtClean="0"/>
              <a:t>Selected controls</a:t>
            </a:r>
            <a:endParaRPr lang="en-US" sz="1400" dirty="0"/>
          </a:p>
        </p:txBody>
      </p:sp>
      <p:sp>
        <p:nvSpPr>
          <p:cNvPr id="13" name="Isosceles Triangle 12"/>
          <p:cNvSpPr/>
          <p:nvPr/>
        </p:nvSpPr>
        <p:spPr>
          <a:xfrm rot="10800000" flipV="1">
            <a:off x="5435600" y="4963180"/>
            <a:ext cx="838200" cy="304800"/>
          </a:xfrm>
          <a:prstGeom prst="triangle">
            <a:avLst>
              <a:gd name="adj" fmla="val 7163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7416800" y="2905780"/>
            <a:ext cx="838200" cy="523220"/>
          </a:xfrm>
          <a:prstGeom prst="rect">
            <a:avLst/>
          </a:prstGeom>
          <a:solidFill>
            <a:srgbClr val="FFBB00"/>
          </a:solidFill>
        </p:spPr>
        <p:txBody>
          <a:bodyPr wrap="square">
            <a:spAutoFit/>
          </a:bodyPr>
          <a:lstStyle/>
          <a:p>
            <a:pPr algn="ctr"/>
            <a:r>
              <a:rPr lang="en-US" sz="1400" dirty="0" smtClean="0"/>
              <a:t>Data output</a:t>
            </a:r>
            <a:endParaRPr lang="en-US" sz="1400" dirty="0"/>
          </a:p>
        </p:txBody>
      </p:sp>
      <p:sp>
        <p:nvSpPr>
          <p:cNvPr id="15" name="Isosceles Triangle 14"/>
          <p:cNvSpPr/>
          <p:nvPr/>
        </p:nvSpPr>
        <p:spPr>
          <a:xfrm rot="10800000">
            <a:off x="7416800" y="3429655"/>
            <a:ext cx="838200" cy="381000"/>
          </a:xfrm>
          <a:prstGeom prst="triangle">
            <a:avLst>
              <a:gd name="adj" fmla="val 9094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7848600"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&amp; PID</a:t>
            </a:r>
            <a:endParaRPr lang="en-US" sz="1100" b="1" dirty="0">
              <a:solidFill>
                <a:schemeClr val="bg1"/>
              </a:solidFill>
              <a:latin typeface="Arial" pitchFamily="34" charset="0"/>
              <a:cs typeface="Arial" pitchFamily="34" charset="0"/>
            </a:endParaRPr>
          </a:p>
        </p:txBody>
      </p:sp>
      <p:sp>
        <p:nvSpPr>
          <p:cNvPr id="17" name="Rectangle 16"/>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307" name="Picture 3"/>
          <p:cNvPicPr>
            <a:picLocks noChangeAspect="1" noChangeArrowheads="1"/>
          </p:cNvPicPr>
          <p:nvPr/>
        </p:nvPicPr>
        <p:blipFill>
          <a:blip r:embed="rId3" cstate="print"/>
          <a:srcRect/>
          <a:stretch>
            <a:fillRect/>
          </a:stretch>
        </p:blipFill>
        <p:spPr bwMode="auto">
          <a:xfrm>
            <a:off x="1143000" y="3124200"/>
            <a:ext cx="5925312" cy="2743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Integrate Vision Code</a:t>
            </a:r>
            <a:endParaRPr lang="en-US" dirty="0"/>
          </a:p>
        </p:txBody>
      </p:sp>
      <p:sp>
        <p:nvSpPr>
          <p:cNvPr id="3" name="Content Placeholder 2"/>
          <p:cNvSpPr>
            <a:spLocks noGrp="1"/>
          </p:cNvSpPr>
          <p:nvPr>
            <p:ph idx="1"/>
          </p:nvPr>
        </p:nvSpPr>
        <p:spPr/>
        <p:txBody>
          <a:bodyPr/>
          <a:lstStyle/>
          <a:p>
            <a:r>
              <a:rPr lang="en-US" dirty="0" smtClean="0"/>
              <a:t>Paste generated code in Vision Processing.vi.</a:t>
            </a:r>
          </a:p>
          <a:p>
            <a:pPr lvl="1"/>
            <a:r>
              <a:rPr lang="en-US" dirty="0" smtClean="0"/>
              <a:t>Use the Open Image function in Vision Processing.vi</a:t>
            </a:r>
          </a:p>
          <a:p>
            <a:pPr lvl="1"/>
            <a:r>
              <a:rPr lang="en-US" dirty="0" smtClean="0"/>
              <a:t>Now you can do math and make decisions using the Data Output</a:t>
            </a:r>
          </a:p>
          <a:p>
            <a:pPr lvl="1"/>
            <a:r>
              <a:rPr lang="en-US" dirty="0" smtClean="0"/>
              <a:t>Use Edit»Create SubVI to convert your algorithm to one function to keep your code clean</a:t>
            </a:r>
            <a:endParaRPr lang="en-US" dirty="0"/>
          </a:p>
        </p:txBody>
      </p:sp>
      <p:sp>
        <p:nvSpPr>
          <p:cNvPr id="5" name="Rectangle 4"/>
          <p:cNvSpPr/>
          <p:nvPr/>
        </p:nvSpPr>
        <p:spPr>
          <a:xfrm>
            <a:off x="4343400" y="4953000"/>
            <a:ext cx="1676400" cy="307777"/>
          </a:xfrm>
          <a:prstGeom prst="rect">
            <a:avLst/>
          </a:prstGeom>
          <a:solidFill>
            <a:srgbClr val="FFBB00"/>
          </a:solidFill>
        </p:spPr>
        <p:txBody>
          <a:bodyPr wrap="square">
            <a:spAutoFit/>
          </a:bodyPr>
          <a:lstStyle/>
          <a:p>
            <a:pPr algn="ctr"/>
            <a:r>
              <a:rPr lang="en-US" sz="1400" dirty="0" smtClean="0"/>
              <a:t>Edit&gt; Create SubVI</a:t>
            </a:r>
            <a:endParaRPr lang="en-US" sz="1400" dirty="0"/>
          </a:p>
        </p:txBody>
      </p:sp>
      <p:sp>
        <p:nvSpPr>
          <p:cNvPr id="6" name="Isosceles Triangle 5"/>
          <p:cNvSpPr/>
          <p:nvPr/>
        </p:nvSpPr>
        <p:spPr>
          <a:xfrm rot="10800000" flipV="1">
            <a:off x="4343400" y="4607122"/>
            <a:ext cx="1752600" cy="345878"/>
          </a:xfrm>
          <a:prstGeom prst="triangle">
            <a:avLst>
              <a:gd name="adj" fmla="val 7768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4306" name="Picture 2"/>
          <p:cNvPicPr>
            <a:picLocks noChangeAspect="1" noChangeArrowheads="1"/>
          </p:cNvPicPr>
          <p:nvPr/>
        </p:nvPicPr>
        <p:blipFill>
          <a:blip r:embed="rId4" cstate="print"/>
          <a:srcRect/>
          <a:stretch>
            <a:fillRect/>
          </a:stretch>
        </p:blipFill>
        <p:spPr bwMode="auto">
          <a:xfrm>
            <a:off x="114300" y="3124200"/>
            <a:ext cx="8962532" cy="2819400"/>
          </a:xfrm>
          <a:prstGeom prst="rect">
            <a:avLst/>
          </a:prstGeom>
          <a:noFill/>
          <a:ln w="9525">
            <a:noFill/>
            <a:miter lim="800000"/>
            <a:headEnd/>
            <a:tailEnd/>
          </a:ln>
        </p:spPr>
      </p:pic>
      <p:sp>
        <p:nvSpPr>
          <p:cNvPr id="7" name="Rectangle 6"/>
          <p:cNvSpPr/>
          <p:nvPr/>
        </p:nvSpPr>
        <p:spPr>
          <a:xfrm>
            <a:off x="5876432" y="5410200"/>
            <a:ext cx="1143000" cy="307777"/>
          </a:xfrm>
          <a:prstGeom prst="rect">
            <a:avLst/>
          </a:prstGeom>
          <a:solidFill>
            <a:srgbClr val="FFBB00"/>
          </a:solidFill>
        </p:spPr>
        <p:txBody>
          <a:bodyPr wrap="square">
            <a:spAutoFit/>
          </a:bodyPr>
          <a:lstStyle/>
          <a:p>
            <a:pPr algn="ctr"/>
            <a:r>
              <a:rPr lang="en-US" sz="1400" dirty="0" smtClean="0"/>
              <a:t>Data output</a:t>
            </a:r>
            <a:endParaRPr lang="en-US" sz="1400" dirty="0"/>
          </a:p>
        </p:txBody>
      </p:sp>
      <p:sp>
        <p:nvSpPr>
          <p:cNvPr id="8" name="Isosceles Triangle 7"/>
          <p:cNvSpPr/>
          <p:nvPr/>
        </p:nvSpPr>
        <p:spPr>
          <a:xfrm rot="10800000" flipV="1">
            <a:off x="5876432" y="5029200"/>
            <a:ext cx="1143000" cy="381000"/>
          </a:xfrm>
          <a:prstGeom prst="triangle">
            <a:avLst>
              <a:gd name="adj" fmla="val 320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879890" y="4982028"/>
            <a:ext cx="1143000" cy="307777"/>
          </a:xfrm>
          <a:prstGeom prst="rect">
            <a:avLst/>
          </a:prstGeom>
          <a:solidFill>
            <a:srgbClr val="FFBB00"/>
          </a:solidFill>
        </p:spPr>
        <p:txBody>
          <a:bodyPr wrap="square">
            <a:spAutoFit/>
          </a:bodyPr>
          <a:lstStyle/>
          <a:p>
            <a:pPr algn="ctr"/>
            <a:r>
              <a:rPr lang="en-US" sz="1400" dirty="0" smtClean="0"/>
              <a:t>Open image</a:t>
            </a:r>
            <a:endParaRPr lang="en-US" sz="1400" dirty="0"/>
          </a:p>
        </p:txBody>
      </p:sp>
      <p:sp>
        <p:nvSpPr>
          <p:cNvPr id="11" name="Isosceles Triangle 10"/>
          <p:cNvSpPr/>
          <p:nvPr/>
        </p:nvSpPr>
        <p:spPr>
          <a:xfrm rot="10800000" flipV="1">
            <a:off x="879890" y="4601028"/>
            <a:ext cx="1143000" cy="381000"/>
          </a:xfrm>
          <a:prstGeom prst="triangle">
            <a:avLst>
              <a:gd name="adj" fmla="val 320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7848600"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&amp; PID</a:t>
            </a:r>
            <a:endParaRPr lang="en-US" sz="1100" b="1" dirty="0">
              <a:solidFill>
                <a:schemeClr val="bg1"/>
              </a:solidFill>
              <a:latin typeface="Arial" pitchFamily="34" charset="0"/>
              <a:cs typeface="Arial" pitchFamily="34" charset="0"/>
            </a:endParaRPr>
          </a:p>
        </p:txBody>
      </p:sp>
      <p:sp>
        <p:nvSpPr>
          <p:cNvPr id="13" name="Rectangle 12"/>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5430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42" name="Picture 2"/>
          <p:cNvPicPr>
            <a:picLocks noChangeAspect="1" noChangeArrowheads="1"/>
          </p:cNvPicPr>
          <p:nvPr/>
        </p:nvPicPr>
        <p:blipFill>
          <a:blip r:embed="rId3" cstate="print"/>
          <a:srcRect/>
          <a:stretch>
            <a:fillRect/>
          </a:stretch>
        </p:blipFill>
        <p:spPr bwMode="auto">
          <a:xfrm>
            <a:off x="1752600" y="1816468"/>
            <a:ext cx="5900738" cy="405093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LabVIEW Vision Examples</a:t>
            </a:r>
            <a:endParaRPr lang="en-US" dirty="0"/>
          </a:p>
        </p:txBody>
      </p:sp>
      <p:sp>
        <p:nvSpPr>
          <p:cNvPr id="6" name="Rectangle 5"/>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
        <p:nvSpPr>
          <p:cNvPr id="7" name="Rectangle 6"/>
          <p:cNvSpPr/>
          <p:nvPr/>
        </p:nvSpPr>
        <p:spPr>
          <a:xfrm>
            <a:off x="959068" y="4819800"/>
            <a:ext cx="1828800" cy="487679"/>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2015 game-specific examples</a:t>
            </a:r>
          </a:p>
        </p:txBody>
      </p:sp>
      <p:sp>
        <p:nvSpPr>
          <p:cNvPr id="8" name="Isosceles Triangle 7"/>
          <p:cNvSpPr/>
          <p:nvPr/>
        </p:nvSpPr>
        <p:spPr>
          <a:xfrm rot="5400000">
            <a:off x="3077428" y="4530240"/>
            <a:ext cx="487679" cy="1066800"/>
          </a:xfrm>
          <a:prstGeom prst="triangle">
            <a:avLst>
              <a:gd name="adj" fmla="val 6894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1905000" y="1295400"/>
            <a:ext cx="5486400" cy="369332"/>
          </a:xfrm>
          <a:prstGeom prst="rect">
            <a:avLst/>
          </a:prstGeom>
          <a:noFill/>
        </p:spPr>
        <p:txBody>
          <a:bodyPr wrap="square" rtlCol="0">
            <a:spAutoFit/>
          </a:bodyPr>
          <a:lstStyle/>
          <a:p>
            <a:pPr algn="ctr"/>
            <a:r>
              <a:rPr lang="en-US" dirty="0" smtClean="0"/>
              <a:t>Help&gt;Find Examples</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Loop Vs Closed Loop</a:t>
            </a:r>
            <a:endParaRPr lang="en-US" dirty="0"/>
          </a:p>
        </p:txBody>
      </p:sp>
      <p:sp>
        <p:nvSpPr>
          <p:cNvPr id="5" name="Right Arrow 4"/>
          <p:cNvSpPr/>
          <p:nvPr/>
        </p:nvSpPr>
        <p:spPr>
          <a:xfrm>
            <a:off x="838200" y="3505200"/>
            <a:ext cx="2743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1447800" y="3200400"/>
            <a:ext cx="14478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Do Something</a:t>
            </a:r>
            <a:endParaRPr lang="en-US" dirty="0"/>
          </a:p>
        </p:txBody>
      </p:sp>
      <p:sp>
        <p:nvSpPr>
          <p:cNvPr id="6" name="Right Arrow 5"/>
          <p:cNvSpPr/>
          <p:nvPr/>
        </p:nvSpPr>
        <p:spPr>
          <a:xfrm>
            <a:off x="4495800" y="3519714"/>
            <a:ext cx="4191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953000" y="3214914"/>
            <a:ext cx="14478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Do Something</a:t>
            </a:r>
            <a:endParaRPr lang="en-US" dirty="0"/>
          </a:p>
        </p:txBody>
      </p:sp>
      <p:sp>
        <p:nvSpPr>
          <p:cNvPr id="8" name="U-Turn Arrow 7"/>
          <p:cNvSpPr/>
          <p:nvPr/>
        </p:nvSpPr>
        <p:spPr>
          <a:xfrm flipH="1">
            <a:off x="4648200" y="2438400"/>
            <a:ext cx="3581400" cy="1143000"/>
          </a:xfrm>
          <a:prstGeom prst="uturnArrow">
            <a:avLst>
              <a:gd name="adj1" fmla="val 7222"/>
              <a:gd name="adj2" fmla="val 10921"/>
              <a:gd name="adj3" fmla="val 23880"/>
              <a:gd name="adj4" fmla="val 14618"/>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ounded Rectangle 8"/>
          <p:cNvSpPr/>
          <p:nvPr/>
        </p:nvSpPr>
        <p:spPr>
          <a:xfrm>
            <a:off x="6553200" y="3214914"/>
            <a:ext cx="14478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Check the response</a:t>
            </a:r>
            <a:endParaRPr lang="en-US" dirty="0"/>
          </a:p>
        </p:txBody>
      </p:sp>
      <p:sp>
        <p:nvSpPr>
          <p:cNvPr id="11" name="TextBox 10"/>
          <p:cNvSpPr txBox="1"/>
          <p:nvPr/>
        </p:nvSpPr>
        <p:spPr>
          <a:xfrm>
            <a:off x="685800" y="4114800"/>
            <a:ext cx="2819400" cy="954107"/>
          </a:xfrm>
          <a:prstGeom prst="rect">
            <a:avLst/>
          </a:prstGeom>
          <a:noFill/>
        </p:spPr>
        <p:txBody>
          <a:bodyPr wrap="square" rtlCol="0">
            <a:spAutoFit/>
          </a:bodyPr>
          <a:lstStyle/>
          <a:p>
            <a:pPr algn="ctr"/>
            <a:r>
              <a:rPr lang="en-US" sz="2800" dirty="0" smtClean="0"/>
              <a:t>Open Loop Control</a:t>
            </a:r>
            <a:endParaRPr lang="en-US" sz="2800" dirty="0"/>
          </a:p>
        </p:txBody>
      </p:sp>
      <p:sp>
        <p:nvSpPr>
          <p:cNvPr id="12" name="TextBox 11"/>
          <p:cNvSpPr txBox="1"/>
          <p:nvPr/>
        </p:nvSpPr>
        <p:spPr>
          <a:xfrm>
            <a:off x="5029200" y="4114800"/>
            <a:ext cx="2819400" cy="954107"/>
          </a:xfrm>
          <a:prstGeom prst="rect">
            <a:avLst/>
          </a:prstGeom>
          <a:noFill/>
        </p:spPr>
        <p:txBody>
          <a:bodyPr wrap="square" rtlCol="0">
            <a:spAutoFit/>
          </a:bodyPr>
          <a:lstStyle/>
          <a:p>
            <a:pPr algn="ctr"/>
            <a:r>
              <a:rPr lang="en-US" sz="2800" dirty="0" smtClean="0"/>
              <a:t>Closed Loop Control</a:t>
            </a:r>
            <a:endParaRPr lang="en-US" sz="2800" dirty="0"/>
          </a:p>
        </p:txBody>
      </p:sp>
      <p:sp>
        <p:nvSpPr>
          <p:cNvPr id="13" name="Rectangle 12"/>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www.mendaily.com/wp-content/uploads/2012/11/water-bottle-glass.jpg"/>
          <p:cNvPicPr>
            <a:picLocks noChangeAspect="1" noChangeArrowheads="1"/>
          </p:cNvPicPr>
          <p:nvPr/>
        </p:nvPicPr>
        <p:blipFill>
          <a:blip r:embed="rId3" cstate="screen"/>
          <a:srcRect/>
          <a:stretch>
            <a:fillRect/>
          </a:stretch>
        </p:blipFill>
        <p:spPr bwMode="auto">
          <a:xfrm>
            <a:off x="5638800" y="1447800"/>
            <a:ext cx="3505200" cy="2960547"/>
          </a:xfrm>
          <a:prstGeom prst="rect">
            <a:avLst/>
          </a:prstGeom>
          <a:noFill/>
        </p:spPr>
      </p:pic>
      <p:sp>
        <p:nvSpPr>
          <p:cNvPr id="2" name="Title 1"/>
          <p:cNvSpPr>
            <a:spLocks noGrp="1"/>
          </p:cNvSpPr>
          <p:nvPr>
            <p:ph type="title"/>
          </p:nvPr>
        </p:nvSpPr>
        <p:spPr/>
        <p:txBody>
          <a:bodyPr/>
          <a:lstStyle/>
          <a:p>
            <a:r>
              <a:rPr lang="en-US" dirty="0" smtClean="0"/>
              <a:t>Open Loop Control</a:t>
            </a:r>
            <a:endParaRPr lang="en-US" dirty="0"/>
          </a:p>
        </p:txBody>
      </p:sp>
      <p:sp>
        <p:nvSpPr>
          <p:cNvPr id="5" name="Right Arrow 4"/>
          <p:cNvSpPr/>
          <p:nvPr/>
        </p:nvSpPr>
        <p:spPr>
          <a:xfrm>
            <a:off x="1524000" y="5562600"/>
            <a:ext cx="5638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1905000" y="5257800"/>
            <a:ext cx="14478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Pour out water bottle</a:t>
            </a:r>
            <a:endParaRPr lang="en-US" dirty="0"/>
          </a:p>
        </p:txBody>
      </p:sp>
      <p:sp>
        <p:nvSpPr>
          <p:cNvPr id="12" name="Rounded Rectangle 11"/>
          <p:cNvSpPr/>
          <p:nvPr/>
        </p:nvSpPr>
        <p:spPr>
          <a:xfrm>
            <a:off x="3657600" y="5257800"/>
            <a:ext cx="14478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Wait 3.5 seconds</a:t>
            </a:r>
            <a:endParaRPr lang="en-US" dirty="0"/>
          </a:p>
        </p:txBody>
      </p:sp>
      <p:sp>
        <p:nvSpPr>
          <p:cNvPr id="13" name="Rounded Rectangle 12"/>
          <p:cNvSpPr/>
          <p:nvPr/>
        </p:nvSpPr>
        <p:spPr>
          <a:xfrm>
            <a:off x="5334000" y="5257800"/>
            <a:ext cx="14478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Stop pouring</a:t>
            </a:r>
            <a:endParaRPr lang="en-US" dirty="0"/>
          </a:p>
        </p:txBody>
      </p:sp>
      <p:sp>
        <p:nvSpPr>
          <p:cNvPr id="14" name="TextBox 13"/>
          <p:cNvSpPr txBox="1"/>
          <p:nvPr/>
        </p:nvSpPr>
        <p:spPr>
          <a:xfrm>
            <a:off x="304800" y="1828800"/>
            <a:ext cx="5257800" cy="2308324"/>
          </a:xfrm>
          <a:prstGeom prst="rect">
            <a:avLst/>
          </a:prstGeom>
          <a:noFill/>
        </p:spPr>
        <p:txBody>
          <a:bodyPr wrap="square" rtlCol="0">
            <a:spAutoFit/>
          </a:bodyPr>
          <a:lstStyle/>
          <a:p>
            <a:r>
              <a:rPr lang="en-US" dirty="0" smtClean="0"/>
              <a:t>Imagine filling a glass of water without looking</a:t>
            </a:r>
          </a:p>
          <a:p>
            <a:pPr>
              <a:buFont typeface="Arial" pitchFamily="34" charset="0"/>
              <a:buChar char="•"/>
            </a:pPr>
            <a:endParaRPr lang="en-US" dirty="0"/>
          </a:p>
          <a:p>
            <a:r>
              <a:rPr lang="en-US" dirty="0" smtClean="0"/>
              <a:t>Potential Sources of Errors </a:t>
            </a:r>
          </a:p>
          <a:p>
            <a:pPr lvl="1">
              <a:buFont typeface="Arial" pitchFamily="34" charset="0"/>
              <a:buChar char="•"/>
            </a:pPr>
            <a:r>
              <a:rPr lang="en-US" dirty="0" smtClean="0"/>
              <a:t> Bottle glugging causes water to come out at   different rates</a:t>
            </a:r>
          </a:p>
          <a:p>
            <a:pPr lvl="1">
              <a:buFont typeface="Arial" pitchFamily="34" charset="0"/>
              <a:buChar char="•"/>
            </a:pPr>
            <a:r>
              <a:rPr lang="en-US" dirty="0" smtClean="0"/>
              <a:t> There could already be some water in the glass</a:t>
            </a:r>
          </a:p>
          <a:p>
            <a:pPr lvl="1">
              <a:buFont typeface="Arial" pitchFamily="34" charset="0"/>
              <a:buChar char="•"/>
            </a:pPr>
            <a:r>
              <a:rPr lang="en-US" dirty="0"/>
              <a:t> </a:t>
            </a:r>
            <a:r>
              <a:rPr lang="en-US" dirty="0" smtClean="0"/>
              <a:t>If the bottle is full, it pours differently than when it is partially full</a:t>
            </a:r>
            <a:endParaRPr lang="en-US" dirty="0"/>
          </a:p>
        </p:txBody>
      </p:sp>
      <p:sp>
        <p:nvSpPr>
          <p:cNvPr id="15" name="TextBox 14"/>
          <p:cNvSpPr txBox="1"/>
          <p:nvPr/>
        </p:nvSpPr>
        <p:spPr>
          <a:xfrm>
            <a:off x="304800" y="4038600"/>
            <a:ext cx="7391400" cy="923330"/>
          </a:xfrm>
          <a:prstGeom prst="rect">
            <a:avLst/>
          </a:prstGeom>
          <a:noFill/>
        </p:spPr>
        <p:txBody>
          <a:bodyPr wrap="square" rtlCol="0">
            <a:spAutoFit/>
          </a:bodyPr>
          <a:lstStyle/>
          <a:p>
            <a:pPr>
              <a:buFont typeface="Arial" pitchFamily="34" charset="0"/>
              <a:buChar char="•"/>
            </a:pPr>
            <a:endParaRPr lang="en-US" dirty="0" smtClean="0"/>
          </a:p>
          <a:p>
            <a:r>
              <a:rPr lang="en-US" dirty="0" smtClean="0"/>
              <a:t>Unless everything works exactly as you expect, you’ll end up with water on the floor or a half full glass (half empty?)</a:t>
            </a:r>
            <a:endParaRPr lang="en-US" dirty="0"/>
          </a:p>
        </p:txBody>
      </p:sp>
      <p:sp>
        <p:nvSpPr>
          <p:cNvPr id="16" name="Rectangle 15"/>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Loop Control</a:t>
            </a:r>
            <a:endParaRPr lang="en-US" dirty="0"/>
          </a:p>
        </p:txBody>
      </p:sp>
      <p:sp>
        <p:nvSpPr>
          <p:cNvPr id="5" name="Right Arrow 4"/>
          <p:cNvSpPr/>
          <p:nvPr/>
        </p:nvSpPr>
        <p:spPr>
          <a:xfrm>
            <a:off x="1524000" y="5562600"/>
            <a:ext cx="5562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1905000" y="5257800"/>
            <a:ext cx="14478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2" name="Rounded Rectangle 11"/>
          <p:cNvSpPr/>
          <p:nvPr/>
        </p:nvSpPr>
        <p:spPr>
          <a:xfrm>
            <a:off x="3657600" y="5257800"/>
            <a:ext cx="14478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3" name="Rounded Rectangle 12"/>
          <p:cNvSpPr/>
          <p:nvPr/>
        </p:nvSpPr>
        <p:spPr>
          <a:xfrm>
            <a:off x="5334000" y="5257800"/>
            <a:ext cx="14478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Stop pouring</a:t>
            </a:r>
            <a:endParaRPr lang="en-US" dirty="0"/>
          </a:p>
        </p:txBody>
      </p:sp>
      <p:sp>
        <p:nvSpPr>
          <p:cNvPr id="9" name="U-Turn Arrow 8"/>
          <p:cNvSpPr/>
          <p:nvPr/>
        </p:nvSpPr>
        <p:spPr>
          <a:xfrm flipH="1">
            <a:off x="1600200" y="4800600"/>
            <a:ext cx="3672114" cy="823686"/>
          </a:xfrm>
          <a:prstGeom prst="uturnArrow">
            <a:avLst>
              <a:gd name="adj1" fmla="val 10746"/>
              <a:gd name="adj2" fmla="val 10921"/>
              <a:gd name="adj3" fmla="val 23880"/>
              <a:gd name="adj4" fmla="val 14618"/>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U-Turn Arrow 10"/>
          <p:cNvSpPr/>
          <p:nvPr/>
        </p:nvSpPr>
        <p:spPr>
          <a:xfrm flipH="1">
            <a:off x="1592946" y="4800600"/>
            <a:ext cx="3672114" cy="823686"/>
          </a:xfrm>
          <a:prstGeom prst="uturnArrow">
            <a:avLst>
              <a:gd name="adj1" fmla="val 10746"/>
              <a:gd name="adj2" fmla="val 10921"/>
              <a:gd name="adj3" fmla="val 23880"/>
              <a:gd name="adj4" fmla="val 14618"/>
              <a:gd name="adj5" fmla="val 10000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ight Arrow 13"/>
          <p:cNvSpPr/>
          <p:nvPr/>
        </p:nvSpPr>
        <p:spPr>
          <a:xfrm>
            <a:off x="1531260" y="5562600"/>
            <a:ext cx="3802740" cy="22860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1905000" y="4419600"/>
            <a:ext cx="3124200" cy="369332"/>
          </a:xfrm>
          <a:prstGeom prst="rect">
            <a:avLst/>
          </a:prstGeom>
          <a:noFill/>
        </p:spPr>
        <p:txBody>
          <a:bodyPr wrap="square" rtlCol="0">
            <a:spAutoFit/>
          </a:bodyPr>
          <a:lstStyle/>
          <a:p>
            <a:pPr algn="ctr"/>
            <a:r>
              <a:rPr lang="en-US" dirty="0" smtClean="0"/>
              <a:t>Makes a closed loop</a:t>
            </a:r>
            <a:endParaRPr lang="en-US" dirty="0"/>
          </a:p>
        </p:txBody>
      </p:sp>
      <p:pic>
        <p:nvPicPr>
          <p:cNvPr id="16" name="Picture 2" descr="http://www.mendaily.com/wp-content/uploads/2012/11/water-bottle-glass.jpg"/>
          <p:cNvPicPr>
            <a:picLocks noChangeAspect="1" noChangeArrowheads="1"/>
          </p:cNvPicPr>
          <p:nvPr/>
        </p:nvPicPr>
        <p:blipFill>
          <a:blip r:embed="rId3" cstate="screen"/>
          <a:srcRect/>
          <a:stretch>
            <a:fillRect/>
          </a:stretch>
        </p:blipFill>
        <p:spPr bwMode="auto">
          <a:xfrm>
            <a:off x="5638800" y="1447800"/>
            <a:ext cx="3505200" cy="2960547"/>
          </a:xfrm>
          <a:prstGeom prst="rect">
            <a:avLst/>
          </a:prstGeom>
          <a:noFill/>
        </p:spPr>
      </p:pic>
      <p:sp>
        <p:nvSpPr>
          <p:cNvPr id="17" name="TextBox 16"/>
          <p:cNvSpPr txBox="1"/>
          <p:nvPr/>
        </p:nvSpPr>
        <p:spPr>
          <a:xfrm>
            <a:off x="304800" y="1828800"/>
            <a:ext cx="5257800" cy="2585323"/>
          </a:xfrm>
          <a:prstGeom prst="rect">
            <a:avLst/>
          </a:prstGeom>
          <a:noFill/>
        </p:spPr>
        <p:txBody>
          <a:bodyPr wrap="square" rtlCol="0">
            <a:spAutoFit/>
          </a:bodyPr>
          <a:lstStyle/>
          <a:p>
            <a:r>
              <a:rPr lang="en-US" dirty="0" smtClean="0"/>
              <a:t>Imagine filling a glass of water while looking</a:t>
            </a:r>
          </a:p>
          <a:p>
            <a:endParaRPr lang="en-US" dirty="0"/>
          </a:p>
          <a:p>
            <a:pPr marL="342900" indent="-342900">
              <a:buAutoNum type="arabicPeriod"/>
            </a:pPr>
            <a:r>
              <a:rPr lang="en-US" dirty="0" smtClean="0"/>
              <a:t>Pour water out</a:t>
            </a:r>
          </a:p>
          <a:p>
            <a:pPr marL="342900" indent="-342900">
              <a:buAutoNum type="arabicPeriod"/>
            </a:pPr>
            <a:r>
              <a:rPr lang="en-US" dirty="0" smtClean="0"/>
              <a:t>Check if the glass is full</a:t>
            </a:r>
          </a:p>
          <a:p>
            <a:pPr marL="342900" indent="-342900">
              <a:buAutoNum type="arabicPeriod"/>
            </a:pPr>
            <a:r>
              <a:rPr lang="en-US" dirty="0" smtClean="0"/>
              <a:t>Keep pouring or stop</a:t>
            </a:r>
          </a:p>
          <a:p>
            <a:pPr marL="342900" indent="-342900">
              <a:buAutoNum type="arabicPeriod"/>
            </a:pPr>
            <a:endParaRPr lang="en-US" dirty="0"/>
          </a:p>
          <a:p>
            <a:pPr marL="342900" indent="-342900"/>
            <a:r>
              <a:rPr lang="en-US" dirty="0" smtClean="0"/>
              <a:t>Potential sources of errors are mitigated</a:t>
            </a:r>
          </a:p>
          <a:p>
            <a:endParaRPr lang="en-US" dirty="0" smtClean="0"/>
          </a:p>
          <a:p>
            <a:pPr>
              <a:buFont typeface="Arial" pitchFamily="34" charset="0"/>
              <a:buChar char="•"/>
            </a:pPr>
            <a:endParaRPr lang="en-US" dirty="0"/>
          </a:p>
        </p:txBody>
      </p:sp>
      <p:sp>
        <p:nvSpPr>
          <p:cNvPr id="18" name="Rectangle 17"/>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
        <p:nvSpPr>
          <p:cNvPr id="19" name="Rectangle 18"/>
          <p:cNvSpPr/>
          <p:nvPr/>
        </p:nvSpPr>
        <p:spPr>
          <a:xfrm>
            <a:off x="3810000" y="5334000"/>
            <a:ext cx="1216210" cy="646331"/>
          </a:xfrm>
          <a:prstGeom prst="rect">
            <a:avLst/>
          </a:prstGeom>
        </p:spPr>
        <p:txBody>
          <a:bodyPr wrap="square">
            <a:spAutoFit/>
          </a:bodyPr>
          <a:lstStyle/>
          <a:p>
            <a:pPr algn="ctr"/>
            <a:r>
              <a:rPr lang="en-US" dirty="0" smtClean="0"/>
              <a:t>Check if glass is full</a:t>
            </a:r>
            <a:endParaRPr lang="en-US" dirty="0"/>
          </a:p>
        </p:txBody>
      </p:sp>
      <p:sp>
        <p:nvSpPr>
          <p:cNvPr id="20" name="Rectangle 19"/>
          <p:cNvSpPr/>
          <p:nvPr/>
        </p:nvSpPr>
        <p:spPr>
          <a:xfrm>
            <a:off x="2019300" y="5381625"/>
            <a:ext cx="1216423" cy="369332"/>
          </a:xfrm>
          <a:prstGeom prst="rect">
            <a:avLst/>
          </a:prstGeom>
        </p:spPr>
        <p:txBody>
          <a:bodyPr wrap="none">
            <a:spAutoFit/>
          </a:bodyPr>
          <a:lstStyle/>
          <a:p>
            <a:pPr algn="ctr"/>
            <a:r>
              <a:rPr lang="en-US" dirty="0" smtClean="0"/>
              <a:t>Pour water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1000"/>
                                        <p:tgtEl>
                                          <p:spTgt spid="11"/>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PID</a:t>
            </a:r>
            <a:endParaRPr lang="en-US" dirty="0"/>
          </a:p>
        </p:txBody>
      </p:sp>
      <p:sp>
        <p:nvSpPr>
          <p:cNvPr id="3" name="Content Placeholder 2"/>
          <p:cNvSpPr>
            <a:spLocks noGrp="1"/>
          </p:cNvSpPr>
          <p:nvPr>
            <p:ph idx="1"/>
          </p:nvPr>
        </p:nvSpPr>
        <p:spPr/>
        <p:txBody>
          <a:bodyPr/>
          <a:lstStyle/>
          <a:p>
            <a:r>
              <a:rPr lang="en-US" dirty="0" smtClean="0"/>
              <a:t>PID is one methods of closed loop control</a:t>
            </a:r>
          </a:p>
          <a:p>
            <a:r>
              <a:rPr lang="en-US" dirty="0" smtClean="0"/>
              <a:t>Proportional integral derivative</a:t>
            </a:r>
          </a:p>
          <a:p>
            <a:r>
              <a:rPr lang="en-US" dirty="0" smtClean="0"/>
              <a:t>An algorithm used in a control feedback loop to regulate a process such as the motion of a motor or the flow through a valve</a:t>
            </a:r>
            <a:endParaRPr lang="en-US" dirty="0"/>
          </a:p>
        </p:txBody>
      </p:sp>
      <p:sp>
        <p:nvSpPr>
          <p:cNvPr id="5" name="Rectangle 4"/>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pic>
        <p:nvPicPr>
          <p:cNvPr id="297986" name="Picture 2" descr="http://upload.wikimedia.org/wikipedia/commons/thumb/9/91/PID_en_updated_feedback.svg/300px-PID_en_updated_feedback.svg.png"/>
          <p:cNvPicPr>
            <a:picLocks noChangeAspect="1" noChangeArrowheads="1"/>
          </p:cNvPicPr>
          <p:nvPr/>
        </p:nvPicPr>
        <p:blipFill>
          <a:blip r:embed="rId3" cstate="print"/>
          <a:srcRect/>
          <a:stretch>
            <a:fillRect/>
          </a:stretch>
        </p:blipFill>
        <p:spPr bwMode="auto">
          <a:xfrm>
            <a:off x="3048000" y="2743200"/>
            <a:ext cx="5029200" cy="3352800"/>
          </a:xfrm>
          <a:prstGeom prst="rect">
            <a:avLst/>
          </a:prstGeom>
          <a:noFill/>
        </p:spPr>
      </p:pic>
      <p:sp>
        <p:nvSpPr>
          <p:cNvPr id="7" name="Rectangle 6"/>
          <p:cNvSpPr/>
          <p:nvPr/>
        </p:nvSpPr>
        <p:spPr>
          <a:xfrm>
            <a:off x="762000" y="3657600"/>
            <a:ext cx="1828800" cy="685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Output feeds back into the input </a:t>
            </a:r>
          </a:p>
          <a:p>
            <a:pPr lvl="0" algn="ctr"/>
            <a:r>
              <a:rPr lang="en-US" sz="1400" dirty="0" smtClean="0">
                <a:solidFill>
                  <a:prstClr val="black"/>
                </a:solidFill>
              </a:rPr>
              <a:t>(closed-loop control)</a:t>
            </a:r>
          </a:p>
        </p:txBody>
      </p:sp>
      <p:sp>
        <p:nvSpPr>
          <p:cNvPr id="8" name="Isosceles Triangle 7"/>
          <p:cNvSpPr/>
          <p:nvPr/>
        </p:nvSpPr>
        <p:spPr>
          <a:xfrm rot="5400000">
            <a:off x="2781300" y="3467100"/>
            <a:ext cx="685800" cy="1066800"/>
          </a:xfrm>
          <a:prstGeom prst="triangle">
            <a:avLst>
              <a:gd name="adj" fmla="val 68944"/>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PID in the Real World</a:t>
            </a:r>
            <a:endParaRPr lang="en-US" dirty="0"/>
          </a:p>
        </p:txBody>
      </p:sp>
      <p:sp>
        <p:nvSpPr>
          <p:cNvPr id="3" name="Content Placeholder 2"/>
          <p:cNvSpPr>
            <a:spLocks noGrp="1"/>
          </p:cNvSpPr>
          <p:nvPr>
            <p:ph idx="1"/>
          </p:nvPr>
        </p:nvSpPr>
        <p:spPr/>
        <p:txBody>
          <a:bodyPr/>
          <a:lstStyle/>
          <a:p>
            <a:endParaRPr lang="en-US" dirty="0"/>
          </a:p>
        </p:txBody>
      </p:sp>
      <p:pic>
        <p:nvPicPr>
          <p:cNvPr id="367618" name="Picture 2" descr="http://upload.wikimedia.org/wikipedia/commons/thumb/c/c0/Change_with_Ki.png/320px-Change_with_Ki.png"/>
          <p:cNvPicPr>
            <a:picLocks noChangeAspect="1" noChangeArrowheads="1"/>
          </p:cNvPicPr>
          <p:nvPr/>
        </p:nvPicPr>
        <p:blipFill>
          <a:blip r:embed="rId3" cstate="print"/>
          <a:srcRect/>
          <a:stretch>
            <a:fillRect/>
          </a:stretch>
        </p:blipFill>
        <p:spPr bwMode="auto">
          <a:xfrm>
            <a:off x="4633073" y="2221175"/>
            <a:ext cx="4129927" cy="3265225"/>
          </a:xfrm>
          <a:prstGeom prst="rect">
            <a:avLst/>
          </a:prstGeom>
          <a:noFill/>
        </p:spPr>
      </p:pic>
      <p:sp>
        <p:nvSpPr>
          <p:cNvPr id="7" name="Rectangle 6"/>
          <p:cNvSpPr/>
          <p:nvPr/>
        </p:nvSpPr>
        <p:spPr>
          <a:xfrm>
            <a:off x="6477000" y="4223658"/>
            <a:ext cx="1371600" cy="500742"/>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Smooth but takes too long</a:t>
            </a:r>
          </a:p>
        </p:txBody>
      </p:sp>
      <p:sp>
        <p:nvSpPr>
          <p:cNvPr id="8" name="Isosceles Triangle 7"/>
          <p:cNvSpPr/>
          <p:nvPr/>
        </p:nvSpPr>
        <p:spPr>
          <a:xfrm rot="5400000" flipV="1">
            <a:off x="5655129" y="3902529"/>
            <a:ext cx="500742" cy="1143000"/>
          </a:xfrm>
          <a:prstGeom prst="triangle">
            <a:avLst>
              <a:gd name="adj" fmla="val 133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5486400" y="990600"/>
            <a:ext cx="12954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Fast but shaky</a:t>
            </a:r>
          </a:p>
        </p:txBody>
      </p:sp>
      <p:sp>
        <p:nvSpPr>
          <p:cNvPr id="10" name="Isosceles Triangle 9"/>
          <p:cNvSpPr/>
          <p:nvPr/>
        </p:nvSpPr>
        <p:spPr>
          <a:xfrm flipV="1">
            <a:off x="5486400" y="1371600"/>
            <a:ext cx="1295400" cy="1143000"/>
          </a:xfrm>
          <a:prstGeom prst="triangle">
            <a:avLst>
              <a:gd name="adj" fmla="val 1338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7086600" y="2895600"/>
            <a:ext cx="13716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Just right</a:t>
            </a:r>
          </a:p>
        </p:txBody>
      </p:sp>
      <p:sp>
        <p:nvSpPr>
          <p:cNvPr id="12" name="Isosceles Triangle 11"/>
          <p:cNvSpPr/>
          <p:nvPr/>
        </p:nvSpPr>
        <p:spPr>
          <a:xfrm rot="5400000" flipV="1">
            <a:off x="6400800" y="2438400"/>
            <a:ext cx="228600" cy="1143000"/>
          </a:xfrm>
          <a:prstGeom prst="triangle">
            <a:avLst>
              <a:gd name="adj" fmla="val 7434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7621" name="Picture 5" descr="C:\Users\husmith\Desktop\Untitled-16.png"/>
          <p:cNvPicPr>
            <a:picLocks noChangeAspect="1" noChangeArrowheads="1"/>
          </p:cNvPicPr>
          <p:nvPr/>
        </p:nvPicPr>
        <p:blipFill>
          <a:blip r:embed="rId4" cstate="print"/>
          <a:srcRect/>
          <a:stretch>
            <a:fillRect/>
          </a:stretch>
        </p:blipFill>
        <p:spPr bwMode="auto">
          <a:xfrm>
            <a:off x="609599" y="2277849"/>
            <a:ext cx="3927673" cy="2979951"/>
          </a:xfrm>
          <a:prstGeom prst="rect">
            <a:avLst/>
          </a:prstGeom>
          <a:noFill/>
        </p:spPr>
      </p:pic>
      <p:sp>
        <p:nvSpPr>
          <p:cNvPr id="16" name="Rectangle 15"/>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 a Controller</a:t>
            </a:r>
            <a:endParaRPr lang="en-US" dirty="0"/>
          </a:p>
        </p:txBody>
      </p:sp>
      <p:sp>
        <p:nvSpPr>
          <p:cNvPr id="3" name="Content Placeholder 2"/>
          <p:cNvSpPr>
            <a:spLocks noGrp="1"/>
          </p:cNvSpPr>
          <p:nvPr>
            <p:ph idx="1"/>
          </p:nvPr>
        </p:nvSpPr>
        <p:spPr/>
        <p:txBody>
          <a:bodyPr/>
          <a:lstStyle/>
          <a:p>
            <a:r>
              <a:rPr lang="en-US" dirty="0" smtClean="0"/>
              <a:t>Adjust the PID gains to the appropriate values for your specific system.</a:t>
            </a:r>
          </a:p>
          <a:p>
            <a:r>
              <a:rPr lang="en-US" dirty="0" smtClean="0"/>
              <a:t>Decrease rise time and steady-state error.</a:t>
            </a:r>
          </a:p>
          <a:p>
            <a:endParaRPr lang="en-US" dirty="0"/>
          </a:p>
        </p:txBody>
      </p:sp>
      <p:pic>
        <p:nvPicPr>
          <p:cNvPr id="2052" name="Picture 4"/>
          <p:cNvPicPr>
            <a:picLocks noChangeAspect="1" noChangeArrowheads="1"/>
          </p:cNvPicPr>
          <p:nvPr/>
        </p:nvPicPr>
        <p:blipFill>
          <a:blip r:embed="rId3" cstate="print"/>
          <a:srcRect/>
          <a:stretch>
            <a:fillRect/>
          </a:stretch>
        </p:blipFill>
        <p:spPr bwMode="auto">
          <a:xfrm>
            <a:off x="1981200" y="3352800"/>
            <a:ext cx="5486400" cy="2686050"/>
          </a:xfrm>
          <a:prstGeom prst="rect">
            <a:avLst/>
          </a:prstGeom>
          <a:noFill/>
          <a:ln w="9525">
            <a:noFill/>
            <a:miter lim="800000"/>
            <a:headEnd/>
            <a:tailEnd/>
          </a:ln>
        </p:spPr>
      </p:pic>
      <p:sp>
        <p:nvSpPr>
          <p:cNvPr id="6" name="Rectangle 5"/>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PID in LabVIEW</a:t>
            </a:r>
            <a:endParaRPr lang="en-US" dirty="0"/>
          </a:p>
        </p:txBody>
      </p:sp>
      <p:sp>
        <p:nvSpPr>
          <p:cNvPr id="3" name="Content Placeholder 2"/>
          <p:cNvSpPr>
            <a:spLocks noGrp="1"/>
          </p:cNvSpPr>
          <p:nvPr>
            <p:ph idx="1"/>
          </p:nvPr>
        </p:nvSpPr>
        <p:spPr/>
        <p:txBody>
          <a:bodyPr/>
          <a:lstStyle/>
          <a:p>
            <a:r>
              <a:rPr lang="en-US" dirty="0" smtClean="0"/>
              <a:t>The LabVIEW FRC PID Palette consists of four VIs:</a:t>
            </a:r>
          </a:p>
          <a:p>
            <a:pPr lvl="1"/>
            <a:r>
              <a:rPr lang="en-US" dirty="0" smtClean="0"/>
              <a:t>PID</a:t>
            </a:r>
          </a:p>
          <a:p>
            <a:pPr lvl="1"/>
            <a:r>
              <a:rPr lang="en-US" dirty="0" smtClean="0"/>
              <a:t>PID Setpoint Profile</a:t>
            </a:r>
          </a:p>
          <a:p>
            <a:pPr lvl="1"/>
            <a:r>
              <a:rPr lang="en-US" dirty="0" smtClean="0"/>
              <a:t>PID Control Input Filter</a:t>
            </a:r>
          </a:p>
          <a:p>
            <a:pPr lvl="1"/>
            <a:r>
              <a:rPr lang="en-US" dirty="0" smtClean="0"/>
              <a:t>PID Lead-Lag</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828800" y="3733800"/>
            <a:ext cx="4905375" cy="1676400"/>
          </a:xfrm>
          <a:prstGeom prst="rect">
            <a:avLst/>
          </a:prstGeom>
          <a:noFill/>
          <a:ln w="9525">
            <a:noFill/>
            <a:miter lim="800000"/>
            <a:headEnd/>
            <a:tailEnd/>
          </a:ln>
        </p:spPr>
      </p:pic>
      <p:sp>
        <p:nvSpPr>
          <p:cNvPr id="6" name="Rectangle 5"/>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Orientation: Getting Started Window</a:t>
            </a:r>
            <a:endParaRPr lang="en-US" dirty="0"/>
          </a:p>
        </p:txBody>
      </p:sp>
      <p:sp>
        <p:nvSpPr>
          <p:cNvPr id="19" name="Rectangle 18"/>
          <p:cNvSpPr/>
          <p:nvPr/>
        </p:nvSpPr>
        <p:spPr>
          <a:xfrm>
            <a:off x="1619250" y="1447800"/>
            <a:ext cx="57912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1" algn="ctr">
              <a:buNone/>
            </a:pPr>
            <a:r>
              <a:rPr lang="en-US" dirty="0" smtClean="0"/>
              <a:t>! Requires FRC 2015 Update Suite !</a:t>
            </a:r>
            <a:endParaRPr lang="en-US" dirty="0"/>
          </a:p>
        </p:txBody>
      </p:sp>
      <p:pic>
        <p:nvPicPr>
          <p:cNvPr id="197636" name="Picture 4"/>
          <p:cNvPicPr>
            <a:picLocks noChangeAspect="1" noChangeArrowheads="1"/>
          </p:cNvPicPr>
          <p:nvPr/>
        </p:nvPicPr>
        <p:blipFill>
          <a:blip r:embed="rId3" cstate="print"/>
          <a:srcRect/>
          <a:stretch>
            <a:fillRect/>
          </a:stretch>
        </p:blipFill>
        <p:spPr bwMode="auto">
          <a:xfrm>
            <a:off x="2133600" y="1981200"/>
            <a:ext cx="4876800" cy="4177146"/>
          </a:xfrm>
          <a:prstGeom prst="rect">
            <a:avLst/>
          </a:prstGeom>
          <a:noFill/>
          <a:ln w="9525">
            <a:noFill/>
            <a:miter lim="800000"/>
            <a:headEnd/>
            <a:tailEnd/>
          </a:ln>
        </p:spPr>
      </p:pic>
      <p:sp>
        <p:nvSpPr>
          <p:cNvPr id="25" name="Isosceles Triangle 24"/>
          <p:cNvSpPr/>
          <p:nvPr/>
        </p:nvSpPr>
        <p:spPr>
          <a:xfrm>
            <a:off x="3810000" y="4038600"/>
            <a:ext cx="1066800" cy="533400"/>
          </a:xfrm>
          <a:prstGeom prst="triangle">
            <a:avLst>
              <a:gd name="adj" fmla="val 23303"/>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3810000" y="4572000"/>
            <a:ext cx="1066800" cy="2286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bg1"/>
                </a:solidFill>
              </a:rPr>
              <a:t>Call for Help</a:t>
            </a:r>
            <a:endParaRPr lang="en-US" sz="1200" dirty="0">
              <a:solidFill>
                <a:schemeClr val="bg1"/>
              </a:solidFill>
            </a:endParaRPr>
          </a:p>
        </p:txBody>
      </p:sp>
      <p:pic>
        <p:nvPicPr>
          <p:cNvPr id="197635" name="Picture 3"/>
          <p:cNvPicPr>
            <a:picLocks noChangeAspect="1" noChangeArrowheads="1"/>
          </p:cNvPicPr>
          <p:nvPr/>
        </p:nvPicPr>
        <p:blipFill>
          <a:blip r:embed="rId4" cstate="print"/>
          <a:srcRect/>
          <a:stretch>
            <a:fillRect/>
          </a:stretch>
        </p:blipFill>
        <p:spPr bwMode="auto">
          <a:xfrm>
            <a:off x="2133600" y="1981200"/>
            <a:ext cx="4876800" cy="4177146"/>
          </a:xfrm>
          <a:prstGeom prst="rect">
            <a:avLst/>
          </a:prstGeom>
          <a:noFill/>
          <a:ln w="9525">
            <a:noFill/>
            <a:miter lim="800000"/>
            <a:headEnd/>
            <a:tailEnd/>
          </a:ln>
        </p:spPr>
      </p:pic>
      <p:pic>
        <p:nvPicPr>
          <p:cNvPr id="197634" name="Picture 2"/>
          <p:cNvPicPr>
            <a:picLocks noChangeAspect="1" noChangeArrowheads="1"/>
          </p:cNvPicPr>
          <p:nvPr/>
        </p:nvPicPr>
        <p:blipFill>
          <a:blip r:embed="rId5" cstate="print"/>
          <a:srcRect/>
          <a:stretch>
            <a:fillRect/>
          </a:stretch>
        </p:blipFill>
        <p:spPr bwMode="auto">
          <a:xfrm>
            <a:off x="2133600" y="1981200"/>
            <a:ext cx="4876800" cy="4177146"/>
          </a:xfrm>
          <a:prstGeom prst="rect">
            <a:avLst/>
          </a:prstGeom>
          <a:noFill/>
          <a:ln w="9525">
            <a:noFill/>
            <a:miter lim="800000"/>
            <a:headEnd/>
            <a:tailEnd/>
          </a:ln>
        </p:spPr>
      </p:pic>
      <p:sp>
        <p:nvSpPr>
          <p:cNvPr id="10" name="Rectangle 9"/>
          <p:cNvSpPr/>
          <p:nvPr/>
        </p:nvSpPr>
        <p:spPr>
          <a:xfrm>
            <a:off x="228600" y="2895600"/>
            <a:ext cx="1219200" cy="3048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bg1"/>
                </a:solidFill>
              </a:rPr>
              <a:t>Built-In Training</a:t>
            </a:r>
            <a:endParaRPr lang="en-US" sz="1200" dirty="0">
              <a:solidFill>
                <a:schemeClr val="bg1"/>
              </a:solidFill>
            </a:endParaRPr>
          </a:p>
        </p:txBody>
      </p:sp>
      <p:sp>
        <p:nvSpPr>
          <p:cNvPr id="12" name="Rectangle 11"/>
          <p:cNvSpPr/>
          <p:nvPr/>
        </p:nvSpPr>
        <p:spPr>
          <a:xfrm>
            <a:off x="762000" y="3314700"/>
            <a:ext cx="685800" cy="3048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bg1"/>
                </a:solidFill>
              </a:rPr>
              <a:t>Tools</a:t>
            </a:r>
            <a:endParaRPr lang="en-US" sz="1200" dirty="0">
              <a:solidFill>
                <a:schemeClr val="bg1"/>
              </a:solidFill>
            </a:endParaRPr>
          </a:p>
        </p:txBody>
      </p:sp>
      <p:sp>
        <p:nvSpPr>
          <p:cNvPr id="21" name="Rectangle 20"/>
          <p:cNvSpPr/>
          <p:nvPr/>
        </p:nvSpPr>
        <p:spPr>
          <a:xfrm>
            <a:off x="762000" y="3733800"/>
            <a:ext cx="685800" cy="3048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bg1"/>
                </a:solidFill>
              </a:rPr>
              <a:t>Help</a:t>
            </a:r>
            <a:endParaRPr lang="en-US" sz="1200" dirty="0">
              <a:solidFill>
                <a:schemeClr val="bg1"/>
              </a:solidFill>
            </a:endParaRPr>
          </a:p>
        </p:txBody>
      </p:sp>
      <p:pic>
        <p:nvPicPr>
          <p:cNvPr id="197637" name="Picture 5"/>
          <p:cNvPicPr>
            <a:picLocks noChangeAspect="1" noChangeArrowheads="1"/>
          </p:cNvPicPr>
          <p:nvPr/>
        </p:nvPicPr>
        <p:blipFill>
          <a:blip r:embed="rId6" cstate="print"/>
          <a:srcRect/>
          <a:stretch>
            <a:fillRect/>
          </a:stretch>
        </p:blipFill>
        <p:spPr bwMode="auto">
          <a:xfrm>
            <a:off x="2133600" y="1981200"/>
            <a:ext cx="4876800" cy="4177146"/>
          </a:xfrm>
          <a:prstGeom prst="rect">
            <a:avLst/>
          </a:prstGeom>
          <a:noFill/>
          <a:ln w="9525">
            <a:noFill/>
            <a:miter lim="800000"/>
            <a:headEnd/>
            <a:tailEnd/>
          </a:ln>
        </p:spPr>
      </p:pic>
      <p:sp>
        <p:nvSpPr>
          <p:cNvPr id="7" name="Isosceles Triangle 6"/>
          <p:cNvSpPr/>
          <p:nvPr/>
        </p:nvSpPr>
        <p:spPr>
          <a:xfrm rot="16200000">
            <a:off x="5600700" y="2247900"/>
            <a:ext cx="533400" cy="2438400"/>
          </a:xfrm>
          <a:prstGeom prst="triangle">
            <a:avLst>
              <a:gd name="adj" fmla="val 31101"/>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7086600" y="3200400"/>
            <a:ext cx="1066800" cy="5334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bg1"/>
                </a:solidFill>
              </a:rPr>
              <a:t>Create New Project</a:t>
            </a:r>
            <a:endParaRPr lang="en-US" sz="1200" dirty="0">
              <a:solidFill>
                <a:schemeClr val="bg1"/>
              </a:solidFill>
            </a:endParaRPr>
          </a:p>
        </p:txBody>
      </p:sp>
      <p:sp>
        <p:nvSpPr>
          <p:cNvPr id="23" name="Isosceles Triangle 22"/>
          <p:cNvSpPr/>
          <p:nvPr/>
        </p:nvSpPr>
        <p:spPr>
          <a:xfrm rot="5400000">
            <a:off x="3017520" y="4244340"/>
            <a:ext cx="533400" cy="914400"/>
          </a:xfrm>
          <a:prstGeom prst="triangle">
            <a:avLst>
              <a:gd name="adj" fmla="val 23600"/>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760220" y="4434840"/>
            <a:ext cx="1066800" cy="533400"/>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bg1"/>
                </a:solidFill>
              </a:rPr>
              <a:t>Recent Projects</a:t>
            </a:r>
            <a:endParaRPr lang="en-US" sz="1200" dirty="0">
              <a:solidFill>
                <a:schemeClr val="bg1"/>
              </a:solidFill>
            </a:endParaRPr>
          </a:p>
        </p:txBody>
      </p:sp>
      <p:sp>
        <p:nvSpPr>
          <p:cNvPr id="9" name="Isosceles Triangle 8"/>
          <p:cNvSpPr/>
          <p:nvPr/>
        </p:nvSpPr>
        <p:spPr>
          <a:xfrm rot="5400000">
            <a:off x="1676400" y="2667000"/>
            <a:ext cx="304800" cy="762000"/>
          </a:xfrm>
          <a:prstGeom prst="triangle">
            <a:avLst>
              <a:gd name="adj" fmla="val 98779"/>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Isosceles Triangle 19"/>
          <p:cNvSpPr/>
          <p:nvPr/>
        </p:nvSpPr>
        <p:spPr>
          <a:xfrm rot="5400000">
            <a:off x="1676400" y="3086100"/>
            <a:ext cx="304800" cy="762000"/>
          </a:xfrm>
          <a:prstGeom prst="triangle">
            <a:avLst>
              <a:gd name="adj" fmla="val 57529"/>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1676400" y="3505200"/>
            <a:ext cx="304800" cy="762000"/>
          </a:xfrm>
          <a:prstGeom prst="triangle">
            <a:avLst>
              <a:gd name="adj" fmla="val 4404"/>
            </a:avLst>
          </a:prstGeom>
          <a:solidFill>
            <a:srgbClr val="065FA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685800" y="838200"/>
            <a:ext cx="4824782" cy="369332"/>
          </a:xfrm>
          <a:prstGeom prst="rect">
            <a:avLst/>
          </a:prstGeom>
        </p:spPr>
        <p:txBody>
          <a:bodyPr wrap="none">
            <a:spAutoFit/>
          </a:bodyPr>
          <a:lstStyle/>
          <a:p>
            <a:r>
              <a:rPr lang="en-US" dirty="0" smtClean="0"/>
              <a:t>This window opens when you start FRC LabVIEW. </a:t>
            </a:r>
          </a:p>
        </p:txBody>
      </p:sp>
      <p:sp>
        <p:nvSpPr>
          <p:cNvPr id="27" name="Rectangle 26"/>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763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9763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76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3" grpId="0" animBg="1"/>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r>
              <a:rPr lang="en-US" dirty="0" smtClean="0"/>
              <a:t>PID in LabVIEW</a:t>
            </a:r>
            <a:endParaRPr lang="en-US" dirty="0"/>
          </a:p>
        </p:txBody>
      </p:sp>
      <p:pic>
        <p:nvPicPr>
          <p:cNvPr id="368642" name="Picture 2"/>
          <p:cNvPicPr>
            <a:picLocks noChangeAspect="1" noChangeArrowheads="1"/>
          </p:cNvPicPr>
          <p:nvPr/>
        </p:nvPicPr>
        <p:blipFill>
          <a:blip r:embed="rId3" cstate="print"/>
          <a:srcRect/>
          <a:stretch>
            <a:fillRect/>
          </a:stretch>
        </p:blipFill>
        <p:spPr bwMode="auto">
          <a:xfrm>
            <a:off x="1600200" y="2057400"/>
            <a:ext cx="6019800" cy="3504592"/>
          </a:xfrm>
          <a:prstGeom prst="rect">
            <a:avLst/>
          </a:prstGeom>
          <a:noFill/>
          <a:ln w="9525">
            <a:noFill/>
            <a:miter lim="800000"/>
            <a:headEnd/>
            <a:tailEnd/>
          </a:ln>
        </p:spPr>
      </p:pic>
      <p:sp>
        <p:nvSpPr>
          <p:cNvPr id="5" name="Rectangle 4"/>
          <p:cNvSpPr/>
          <p:nvPr/>
        </p:nvSpPr>
        <p:spPr>
          <a:xfrm>
            <a:off x="7162800" y="1981200"/>
            <a:ext cx="13716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Shift register required for PID</a:t>
            </a:r>
          </a:p>
        </p:txBody>
      </p:sp>
      <p:sp>
        <p:nvSpPr>
          <p:cNvPr id="6" name="Isosceles Triangle 5"/>
          <p:cNvSpPr/>
          <p:nvPr/>
        </p:nvSpPr>
        <p:spPr>
          <a:xfrm flipV="1">
            <a:off x="7162800" y="2438400"/>
            <a:ext cx="1371600" cy="838200"/>
          </a:xfrm>
          <a:prstGeom prst="triangle">
            <a:avLst>
              <a:gd name="adj" fmla="val 289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2514600" y="5867400"/>
            <a:ext cx="4254434" cy="369332"/>
          </a:xfrm>
          <a:prstGeom prst="rect">
            <a:avLst/>
          </a:prstGeom>
        </p:spPr>
        <p:txBody>
          <a:bodyPr wrap="none">
            <a:spAutoFit/>
          </a:bodyPr>
          <a:lstStyle/>
          <a:p>
            <a:r>
              <a:rPr lang="en-US" dirty="0" smtClean="0"/>
              <a:t>NI Example Finder»General PID Simulator.vi</a:t>
            </a:r>
            <a:endParaRPr lang="en-US" dirty="0"/>
          </a:p>
        </p:txBody>
      </p:sp>
      <p:sp>
        <p:nvSpPr>
          <p:cNvPr id="8" name="Rectangle 7"/>
          <p:cNvSpPr/>
          <p:nvPr/>
        </p:nvSpPr>
        <p:spPr>
          <a:xfrm>
            <a:off x="228600" y="3733800"/>
            <a:ext cx="13716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Coefficients set on front panel</a:t>
            </a:r>
          </a:p>
        </p:txBody>
      </p:sp>
      <p:sp>
        <p:nvSpPr>
          <p:cNvPr id="9" name="Isosceles Triangle 8"/>
          <p:cNvSpPr/>
          <p:nvPr/>
        </p:nvSpPr>
        <p:spPr>
          <a:xfrm rot="16200000" flipV="1">
            <a:off x="1600200" y="3733800"/>
            <a:ext cx="457200" cy="457200"/>
          </a:xfrm>
          <a:prstGeom prst="triangle">
            <a:avLst>
              <a:gd name="adj" fmla="val 539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1500" y="1739900"/>
            <a:ext cx="9144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Setpoint</a:t>
            </a:r>
          </a:p>
        </p:txBody>
      </p:sp>
      <p:sp>
        <p:nvSpPr>
          <p:cNvPr id="11" name="Isosceles Triangle 10"/>
          <p:cNvSpPr/>
          <p:nvPr/>
        </p:nvSpPr>
        <p:spPr>
          <a:xfrm flipV="1">
            <a:off x="3111500" y="1968500"/>
            <a:ext cx="914400" cy="990600"/>
          </a:xfrm>
          <a:prstGeom prst="triangle">
            <a:avLst>
              <a:gd name="adj" fmla="val 13692"/>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PID Example</a:t>
            </a:r>
            <a:endParaRPr lang="en-US" dirty="0"/>
          </a:p>
        </p:txBody>
      </p:sp>
      <p:sp>
        <p:nvSpPr>
          <p:cNvPr id="3" name="Content Placeholder 2"/>
          <p:cNvSpPr>
            <a:spLocks noGrp="1"/>
          </p:cNvSpPr>
          <p:nvPr>
            <p:ph idx="1"/>
          </p:nvPr>
        </p:nvSpPr>
        <p:spPr>
          <a:xfrm>
            <a:off x="469696" y="1121384"/>
            <a:ext cx="3035504" cy="4949008"/>
          </a:xfrm>
        </p:spPr>
        <p:txBody>
          <a:bodyPr/>
          <a:lstStyle/>
          <a:p>
            <a:r>
              <a:rPr lang="en-US" dirty="0" smtClean="0"/>
              <a:t>Try the PID Simulator example.</a:t>
            </a:r>
            <a:endParaRPr lang="en-US" dirty="0"/>
          </a:p>
        </p:txBody>
      </p:sp>
      <p:pic>
        <p:nvPicPr>
          <p:cNvPr id="369667" name="Picture 3"/>
          <p:cNvPicPr>
            <a:picLocks noChangeAspect="1" noChangeArrowheads="1"/>
          </p:cNvPicPr>
          <p:nvPr/>
        </p:nvPicPr>
        <p:blipFill>
          <a:blip r:embed="rId3" cstate="print"/>
          <a:srcRect/>
          <a:stretch>
            <a:fillRect/>
          </a:stretch>
        </p:blipFill>
        <p:spPr bwMode="auto">
          <a:xfrm>
            <a:off x="762000" y="2209800"/>
            <a:ext cx="5089956" cy="3650813"/>
          </a:xfrm>
          <a:prstGeom prst="rect">
            <a:avLst/>
          </a:prstGeom>
          <a:noFill/>
          <a:ln w="9525">
            <a:noFill/>
            <a:miter lim="800000"/>
            <a:headEnd/>
            <a:tailEnd/>
          </a:ln>
        </p:spPr>
      </p:pic>
      <p:sp>
        <p:nvSpPr>
          <p:cNvPr id="7" name="Rectangle 6"/>
          <p:cNvSpPr/>
          <p:nvPr/>
        </p:nvSpPr>
        <p:spPr>
          <a:xfrm>
            <a:off x="2514600" y="5867400"/>
            <a:ext cx="4254434" cy="369332"/>
          </a:xfrm>
          <a:prstGeom prst="rect">
            <a:avLst/>
          </a:prstGeom>
        </p:spPr>
        <p:txBody>
          <a:bodyPr wrap="none">
            <a:spAutoFit/>
          </a:bodyPr>
          <a:lstStyle/>
          <a:p>
            <a:r>
              <a:rPr lang="en-US" dirty="0" smtClean="0"/>
              <a:t>NI Example Finder»General PID Simulator.vi</a:t>
            </a:r>
            <a:endParaRPr lang="en-US" dirty="0"/>
          </a:p>
        </p:txBody>
      </p:sp>
      <p:pic>
        <p:nvPicPr>
          <p:cNvPr id="369666" name="Picture 2"/>
          <p:cNvPicPr>
            <a:picLocks noChangeAspect="1" noChangeArrowheads="1"/>
          </p:cNvPicPr>
          <p:nvPr/>
        </p:nvPicPr>
        <p:blipFill>
          <a:blip r:embed="rId4" cstate="print"/>
          <a:srcRect/>
          <a:stretch>
            <a:fillRect/>
          </a:stretch>
        </p:blipFill>
        <p:spPr bwMode="auto">
          <a:xfrm>
            <a:off x="3505200" y="1219200"/>
            <a:ext cx="4996505" cy="4205288"/>
          </a:xfrm>
          <a:prstGeom prst="rect">
            <a:avLst/>
          </a:prstGeom>
          <a:noFill/>
          <a:ln w="9525">
            <a:noFill/>
            <a:miter lim="800000"/>
            <a:headEnd/>
            <a:tailEnd/>
          </a:ln>
        </p:spPr>
      </p:pic>
      <p:sp>
        <p:nvSpPr>
          <p:cNvPr id="8" name="Rectangle 7"/>
          <p:cNvSpPr/>
          <p:nvPr/>
        </p:nvSpPr>
        <p:spPr>
          <a:xfrm>
            <a:off x="1905000" y="5029200"/>
            <a:ext cx="13716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PID coefficients</a:t>
            </a:r>
          </a:p>
        </p:txBody>
      </p:sp>
      <p:sp>
        <p:nvSpPr>
          <p:cNvPr id="9" name="Isosceles Triangle 8"/>
          <p:cNvSpPr/>
          <p:nvPr/>
        </p:nvSpPr>
        <p:spPr>
          <a:xfrm rot="16200000" flipV="1">
            <a:off x="3390900" y="4914900"/>
            <a:ext cx="228600" cy="457200"/>
          </a:xfrm>
          <a:prstGeom prst="triangle">
            <a:avLst>
              <a:gd name="adj" fmla="val 539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048000" y="3219451"/>
            <a:ext cx="8382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Setpoint</a:t>
            </a:r>
          </a:p>
        </p:txBody>
      </p:sp>
      <p:sp>
        <p:nvSpPr>
          <p:cNvPr id="11" name="Isosceles Triangle 10"/>
          <p:cNvSpPr/>
          <p:nvPr/>
        </p:nvSpPr>
        <p:spPr>
          <a:xfrm rot="16200000" flipV="1">
            <a:off x="3924300" y="3181351"/>
            <a:ext cx="228600" cy="304800"/>
          </a:xfrm>
          <a:prstGeom prst="triangle">
            <a:avLst>
              <a:gd name="adj" fmla="val 5397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Loop is not perfect</a:t>
            </a:r>
            <a:endParaRPr lang="en-US" dirty="0"/>
          </a:p>
        </p:txBody>
      </p:sp>
      <p:sp>
        <p:nvSpPr>
          <p:cNvPr id="3" name="Content Placeholder 2"/>
          <p:cNvSpPr>
            <a:spLocks noGrp="1"/>
          </p:cNvSpPr>
          <p:nvPr>
            <p:ph idx="1"/>
          </p:nvPr>
        </p:nvSpPr>
        <p:spPr/>
        <p:txBody>
          <a:bodyPr/>
          <a:lstStyle/>
          <a:p>
            <a:r>
              <a:rPr lang="en-US" sz="2000" dirty="0" smtClean="0"/>
              <a:t>Encoders won’t detect if a wheel slips, they just measure how far the wheel rotates, Meacham wheels are even harder to measure as a distance.</a:t>
            </a:r>
          </a:p>
          <a:p>
            <a:endParaRPr lang="en-US" sz="2000" dirty="0" smtClean="0"/>
          </a:p>
          <a:p>
            <a:r>
              <a:rPr lang="en-US" sz="2000" dirty="0" smtClean="0"/>
              <a:t>Encoders don’t always work perfectly</a:t>
            </a:r>
          </a:p>
          <a:p>
            <a:endParaRPr lang="en-US" sz="2000" dirty="0" smtClean="0"/>
          </a:p>
          <a:p>
            <a:r>
              <a:rPr lang="en-US" sz="2000" dirty="0" smtClean="0"/>
              <a:t>If you are waiting for a bumper or line sensor and it doesn’t trigger, your robot may get stuck in its current mode</a:t>
            </a:r>
          </a:p>
          <a:p>
            <a:endParaRPr lang="en-US" sz="2000" dirty="0" smtClean="0"/>
          </a:p>
          <a:p>
            <a:r>
              <a:rPr lang="en-US" sz="2000" dirty="0" smtClean="0"/>
              <a:t>Light levels can change in different lighting scenarios (workshop VS arena)</a:t>
            </a:r>
          </a:p>
          <a:p>
            <a:endParaRPr lang="en-US" sz="2000" dirty="0" smtClean="0"/>
          </a:p>
          <a:p>
            <a:r>
              <a:rPr lang="en-US" sz="2000" dirty="0" smtClean="0"/>
              <a:t>Ultrasonic sensors can give bad readings</a:t>
            </a:r>
            <a:endParaRPr lang="en-US" sz="2000" dirty="0"/>
          </a:p>
        </p:txBody>
      </p:sp>
      <p:sp>
        <p:nvSpPr>
          <p:cNvPr id="6" name="Rectangle 5"/>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
        <p:nvSpPr>
          <p:cNvPr id="7" name="TextBox 6"/>
          <p:cNvSpPr txBox="1"/>
          <p:nvPr/>
        </p:nvSpPr>
        <p:spPr>
          <a:xfrm>
            <a:off x="228600" y="5486400"/>
            <a:ext cx="8610600" cy="369332"/>
          </a:xfrm>
          <a:prstGeom prst="rect">
            <a:avLst/>
          </a:prstGeom>
          <a:solidFill>
            <a:srgbClr val="FFBB00"/>
          </a:solidFill>
        </p:spPr>
        <p:txBody>
          <a:bodyPr wrap="square" rtlCol="0">
            <a:spAutoFit/>
          </a:bodyPr>
          <a:lstStyle/>
          <a:p>
            <a:r>
              <a:rPr lang="en-US" dirty="0" smtClean="0"/>
              <a:t>The key to good autonomous closed loop control is LOTS of testing in different scenarios.</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746" name="Picture 2" descr="C:\Program Files (x86)\National Instruments\LabVIEW 2013\manuals\FRC_Programming_Guide\images\2013SimViewer.gif"/>
          <p:cNvPicPr>
            <a:picLocks noChangeAspect="1" noChangeArrowheads="1"/>
          </p:cNvPicPr>
          <p:nvPr/>
        </p:nvPicPr>
        <p:blipFill>
          <a:blip r:embed="rId4" cstate="print"/>
          <a:srcRect/>
          <a:stretch>
            <a:fillRect/>
          </a:stretch>
        </p:blipFill>
        <p:spPr bwMode="auto">
          <a:xfrm>
            <a:off x="1371600" y="1046651"/>
            <a:ext cx="6324600" cy="4287349"/>
          </a:xfrm>
          <a:prstGeom prst="rect">
            <a:avLst/>
          </a:prstGeom>
          <a:noFill/>
        </p:spPr>
      </p:pic>
      <p:sp>
        <p:nvSpPr>
          <p:cNvPr id="2" name="Title 1"/>
          <p:cNvSpPr>
            <a:spLocks noGrp="1"/>
          </p:cNvSpPr>
          <p:nvPr>
            <p:ph type="title"/>
          </p:nvPr>
        </p:nvSpPr>
        <p:spPr/>
        <p:txBody>
          <a:bodyPr/>
          <a:lstStyle/>
          <a:p>
            <a:r>
              <a:rPr lang="en-US" dirty="0" smtClean="0"/>
              <a:t>The Robotics Simulator</a:t>
            </a:r>
            <a:endParaRPr lang="en-US" dirty="0"/>
          </a:p>
        </p:txBody>
      </p:sp>
      <p:sp>
        <p:nvSpPr>
          <p:cNvPr id="6" name="Rectangle 5"/>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
        <p:nvSpPr>
          <p:cNvPr id="9" name="Rectangle 8"/>
          <p:cNvSpPr/>
          <p:nvPr/>
        </p:nvSpPr>
        <p:spPr>
          <a:xfrm>
            <a:off x="1447800" y="5638800"/>
            <a:ext cx="16002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Speed up/slow down simulation</a:t>
            </a:r>
          </a:p>
        </p:txBody>
      </p:sp>
      <p:sp>
        <p:nvSpPr>
          <p:cNvPr id="10" name="Isosceles Triangle 9"/>
          <p:cNvSpPr/>
          <p:nvPr/>
        </p:nvSpPr>
        <p:spPr>
          <a:xfrm>
            <a:off x="1447800" y="5181600"/>
            <a:ext cx="1600200" cy="457200"/>
          </a:xfrm>
          <a:prstGeom prst="triangle">
            <a:avLst>
              <a:gd name="adj" fmla="val 8730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343400" y="5638800"/>
            <a:ext cx="16002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View settings</a:t>
            </a:r>
          </a:p>
        </p:txBody>
      </p:sp>
      <p:sp>
        <p:nvSpPr>
          <p:cNvPr id="12" name="Isosceles Triangle 11"/>
          <p:cNvSpPr/>
          <p:nvPr/>
        </p:nvSpPr>
        <p:spPr>
          <a:xfrm>
            <a:off x="4343400" y="5181600"/>
            <a:ext cx="1600200" cy="457200"/>
          </a:xfrm>
          <a:prstGeom prst="triangle">
            <a:avLst>
              <a:gd name="adj" fmla="val 3313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xmlns="" val="29086822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Code to Simulator</a:t>
            </a:r>
            <a:endParaRPr lang="en-US" dirty="0"/>
          </a:p>
        </p:txBody>
      </p:sp>
      <p:sp>
        <p:nvSpPr>
          <p:cNvPr id="3" name="Content Placeholder 2"/>
          <p:cNvSpPr>
            <a:spLocks noGrp="1"/>
          </p:cNvSpPr>
          <p:nvPr>
            <p:ph idx="1"/>
          </p:nvPr>
        </p:nvSpPr>
        <p:spPr>
          <a:xfrm>
            <a:off x="304800" y="1295400"/>
            <a:ext cx="4171950" cy="4191000"/>
          </a:xfrm>
        </p:spPr>
        <p:txBody>
          <a:bodyPr>
            <a:normAutofit lnSpcReduction="10000"/>
          </a:bodyPr>
          <a:lstStyle/>
          <a:p>
            <a:r>
              <a:rPr lang="en-US" sz="2000" dirty="0"/>
              <a:t>Start the Driver </a:t>
            </a:r>
            <a:r>
              <a:rPr lang="en-US" sz="2000" dirty="0" smtClean="0"/>
              <a:t>Station. You need it for </a:t>
            </a:r>
            <a:r>
              <a:rPr lang="en-US" sz="2000" dirty="0"/>
              <a:t>real and simulated robots</a:t>
            </a:r>
            <a:r>
              <a:rPr lang="en-US" sz="2000" dirty="0" smtClean="0"/>
              <a:t>.</a:t>
            </a:r>
            <a:br>
              <a:rPr lang="en-US" sz="2000" dirty="0" smtClean="0"/>
            </a:br>
            <a:endParaRPr lang="en-US" sz="2000" dirty="0"/>
          </a:p>
          <a:p>
            <a:r>
              <a:rPr lang="en-US" sz="2000" dirty="0" smtClean="0"/>
              <a:t>Right-click </a:t>
            </a:r>
            <a:r>
              <a:rPr lang="en-US" sz="2000" dirty="0"/>
              <a:t>in the lower left corner of Robot Main.vi and choose </a:t>
            </a:r>
            <a:r>
              <a:rPr lang="en-US" sz="2000" b="1" dirty="0" smtClean="0"/>
              <a:t>2015 </a:t>
            </a:r>
            <a:r>
              <a:rPr lang="en-US" sz="2000" b="1" dirty="0"/>
              <a:t>Robot Project.lvproj/My </a:t>
            </a:r>
            <a:r>
              <a:rPr lang="en-US" sz="2000" b="1" dirty="0" smtClean="0"/>
              <a:t>Computer</a:t>
            </a:r>
            <a:r>
              <a:rPr lang="en-US" sz="2000" dirty="0" smtClean="0"/>
              <a:t>. </a:t>
            </a:r>
            <a:r>
              <a:rPr lang="en-US" sz="2000" b="1" dirty="0" smtClean="0"/>
              <a:t/>
            </a:r>
            <a:br>
              <a:rPr lang="en-US" sz="2000" b="1" dirty="0" smtClean="0"/>
            </a:br>
            <a:endParaRPr lang="en-US" sz="2000" dirty="0"/>
          </a:p>
          <a:p>
            <a:r>
              <a:rPr lang="en-US" sz="2000" dirty="0" smtClean="0"/>
              <a:t>Run </a:t>
            </a:r>
            <a:r>
              <a:rPr lang="en-US" sz="2000" dirty="0"/>
              <a:t>Robot Main.vi and </a:t>
            </a:r>
            <a:r>
              <a:rPr lang="en-US" sz="2000" dirty="0" smtClean="0"/>
              <a:t>note </a:t>
            </a:r>
            <a:r>
              <a:rPr lang="en-US" sz="2000" dirty="0"/>
              <a:t>that the FRC Simulation Viewer </a:t>
            </a:r>
            <a:r>
              <a:rPr lang="en-US" sz="2000" dirty="0" smtClean="0"/>
              <a:t>opens. </a:t>
            </a:r>
            <a:br>
              <a:rPr lang="en-US" sz="2000" dirty="0" smtClean="0"/>
            </a:br>
            <a:endParaRPr lang="en-US" sz="2000" dirty="0"/>
          </a:p>
          <a:p>
            <a:r>
              <a:rPr lang="en-US" sz="2000" dirty="0" smtClean="0"/>
              <a:t>Enable </a:t>
            </a:r>
            <a:r>
              <a:rPr lang="en-US" sz="2000" dirty="0"/>
              <a:t>Teleop </a:t>
            </a:r>
            <a:r>
              <a:rPr lang="en-US" sz="2000" dirty="0" smtClean="0"/>
              <a:t>Mode to </a:t>
            </a:r>
            <a:r>
              <a:rPr lang="en-US" sz="2000" dirty="0"/>
              <a:t>drive the simulated </a:t>
            </a:r>
            <a:r>
              <a:rPr lang="en-US" sz="2000" dirty="0" smtClean="0"/>
              <a:t>robot</a:t>
            </a:r>
            <a:r>
              <a:rPr lang="en-US" sz="2000" dirty="0"/>
              <a:t> </a:t>
            </a:r>
            <a:r>
              <a:rPr lang="en-US" sz="2000" dirty="0" smtClean="0"/>
              <a:t>or enable Autonomous Mode for independent control.</a:t>
            </a:r>
            <a:endParaRPr lang="en-US" sz="2000" dirty="0"/>
          </a:p>
          <a:p>
            <a:endParaRPr lang="en-US" sz="2000" dirty="0"/>
          </a:p>
        </p:txBody>
      </p:sp>
      <p:sp>
        <p:nvSpPr>
          <p:cNvPr id="6" name="Rectangle 5"/>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pic>
        <p:nvPicPr>
          <p:cNvPr id="7" name="Picture 5"/>
          <p:cNvPicPr>
            <a:picLocks noChangeAspect="1" noChangeArrowheads="1"/>
          </p:cNvPicPr>
          <p:nvPr/>
        </p:nvPicPr>
        <p:blipFill>
          <a:blip r:embed="rId4" cstate="print"/>
          <a:srcRect/>
          <a:stretch>
            <a:fillRect/>
          </a:stretch>
        </p:blipFill>
        <p:spPr bwMode="auto">
          <a:xfrm>
            <a:off x="4572000" y="4724400"/>
            <a:ext cx="4286892" cy="1181218"/>
          </a:xfrm>
          <a:prstGeom prst="rect">
            <a:avLst/>
          </a:prstGeom>
          <a:noFill/>
          <a:ln w="9525">
            <a:noFill/>
            <a:miter lim="800000"/>
            <a:headEnd/>
            <a:tailEnd/>
          </a:ln>
        </p:spPr>
      </p:pic>
      <p:pic>
        <p:nvPicPr>
          <p:cNvPr id="8" name="Picture 1"/>
          <p:cNvPicPr>
            <a:picLocks noChangeAspect="1" noChangeArrowheads="1"/>
          </p:cNvPicPr>
          <p:nvPr/>
        </p:nvPicPr>
        <p:blipFill>
          <a:blip r:embed="rId5" cstate="print"/>
          <a:srcRect/>
          <a:stretch>
            <a:fillRect/>
          </a:stretch>
        </p:blipFill>
        <p:spPr bwMode="auto">
          <a:xfrm>
            <a:off x="5989820" y="1219200"/>
            <a:ext cx="2554726" cy="3124200"/>
          </a:xfrm>
          <a:prstGeom prst="rect">
            <a:avLst/>
          </a:prstGeom>
          <a:noFill/>
          <a:ln w="9525">
            <a:noFill/>
            <a:miter lim="800000"/>
            <a:headEnd/>
            <a:tailEnd/>
          </a:ln>
        </p:spPr>
      </p:pic>
      <p:sp>
        <p:nvSpPr>
          <p:cNvPr id="9" name="Frame 8"/>
          <p:cNvSpPr/>
          <p:nvPr/>
        </p:nvSpPr>
        <p:spPr>
          <a:xfrm>
            <a:off x="4876800" y="5283200"/>
            <a:ext cx="3505200" cy="304800"/>
          </a:xfrm>
          <a:prstGeom prst="frame">
            <a:avLst/>
          </a:prstGeom>
          <a:solidFill>
            <a:srgbClr val="FFBB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0"/>
          <p:cNvCxnSpPr/>
          <p:nvPr/>
        </p:nvCxnSpPr>
        <p:spPr>
          <a:xfrm flipH="1">
            <a:off x="4572000" y="4343400"/>
            <a:ext cx="14478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8534400" y="4343400"/>
            <a:ext cx="304800" cy="381000"/>
          </a:xfrm>
          <a:prstGeom prst="line">
            <a:avLst/>
          </a:prstGeom>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xmlns="" val="37532072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458200" cy="1143000"/>
          </a:xfrm>
        </p:spPr>
        <p:txBody>
          <a:bodyPr>
            <a:normAutofit/>
          </a:bodyPr>
          <a:lstStyle/>
          <a:p>
            <a:r>
              <a:rPr lang="en-US" dirty="0" smtClean="0"/>
              <a:t>Exercise: Deploy FRC roboRIO Robot Project</a:t>
            </a:r>
            <a:endParaRPr lang="en-US" dirty="0"/>
          </a:p>
        </p:txBody>
      </p:sp>
      <p:sp>
        <p:nvSpPr>
          <p:cNvPr id="3" name="Content Placeholder 2"/>
          <p:cNvSpPr>
            <a:spLocks noGrp="1"/>
          </p:cNvSpPr>
          <p:nvPr>
            <p:ph idx="1"/>
          </p:nvPr>
        </p:nvSpPr>
        <p:spPr>
          <a:xfrm>
            <a:off x="304800" y="1143000"/>
            <a:ext cx="8458200" cy="4191000"/>
          </a:xfrm>
        </p:spPr>
        <p:txBody>
          <a:bodyPr/>
          <a:lstStyle/>
          <a:p>
            <a:r>
              <a:rPr lang="en-US" dirty="0" smtClean="0"/>
              <a:t>Deploy the default robot project to the simulator.</a:t>
            </a:r>
          </a:p>
          <a:p>
            <a:pPr lvl="1"/>
            <a:r>
              <a:rPr lang="en-US" dirty="0" smtClean="0"/>
              <a:t>The Driver Station must be running.</a:t>
            </a:r>
            <a:endParaRPr lang="en-US" dirty="0"/>
          </a:p>
        </p:txBody>
      </p:sp>
      <p:pic>
        <p:nvPicPr>
          <p:cNvPr id="3074" name="Picture 2" descr="C:\Users\David\Dropbox\NI\FRC\Tutorial 10 Screenshots\07_CameraView01.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28600" y="2209800"/>
            <a:ext cx="5601178" cy="237609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
        <p:nvSpPr>
          <p:cNvPr id="8" name="Rectangle 7"/>
          <p:cNvSpPr/>
          <p:nvPr/>
        </p:nvSpPr>
        <p:spPr>
          <a:xfrm>
            <a:off x="762000" y="4876800"/>
            <a:ext cx="19812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Simulated camera view</a:t>
            </a:r>
          </a:p>
        </p:txBody>
      </p:sp>
      <p:sp>
        <p:nvSpPr>
          <p:cNvPr id="9" name="Isosceles Triangle 8"/>
          <p:cNvSpPr/>
          <p:nvPr/>
        </p:nvSpPr>
        <p:spPr>
          <a:xfrm>
            <a:off x="762000" y="4343400"/>
            <a:ext cx="1981200" cy="533400"/>
          </a:xfrm>
          <a:prstGeom prst="triangle">
            <a:avLst>
              <a:gd name="adj" fmla="val 46722"/>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11650" name="Picture 2" descr="C:\Program Files (x86)\National Instruments\LabVIEW 2013\manuals\FRC_Programming_Guide\images\2013SimViewer.gif"/>
          <p:cNvPicPr>
            <a:picLocks noChangeAspect="1" noChangeArrowheads="1"/>
          </p:cNvPicPr>
          <p:nvPr/>
        </p:nvPicPr>
        <p:blipFill>
          <a:blip r:embed="rId5" cstate="print"/>
          <a:srcRect/>
          <a:stretch>
            <a:fillRect/>
          </a:stretch>
        </p:blipFill>
        <p:spPr bwMode="auto">
          <a:xfrm>
            <a:off x="4038600" y="2895600"/>
            <a:ext cx="4707106" cy="3190875"/>
          </a:xfrm>
          <a:prstGeom prst="rect">
            <a:avLst/>
          </a:prstGeom>
          <a:noFill/>
        </p:spPr>
      </p:pic>
    </p:spTree>
    <p:custDataLst>
      <p:tags r:id="rId1"/>
    </p:custDataLst>
    <p:extLst>
      <p:ext uri="{BB962C8B-B14F-4D97-AF65-F5344CB8AC3E}">
        <p14:creationId xmlns:p14="http://schemas.microsoft.com/office/powerpoint/2010/main" xmlns="" val="23715474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to Real FRC Robot</a:t>
            </a:r>
            <a:endParaRPr lang="en-US" dirty="0"/>
          </a:p>
        </p:txBody>
      </p:sp>
      <p:sp>
        <p:nvSpPr>
          <p:cNvPr id="3" name="Content Placeholder 2"/>
          <p:cNvSpPr>
            <a:spLocks noGrp="1"/>
          </p:cNvSpPr>
          <p:nvPr>
            <p:ph idx="1"/>
          </p:nvPr>
        </p:nvSpPr>
        <p:spPr>
          <a:xfrm>
            <a:off x="304800" y="1600200"/>
            <a:ext cx="3962400" cy="4525963"/>
          </a:xfrm>
        </p:spPr>
        <p:txBody>
          <a:bodyPr>
            <a:normAutofit/>
          </a:bodyPr>
          <a:lstStyle/>
          <a:p>
            <a:r>
              <a:rPr lang="en-US" sz="2000" dirty="0"/>
              <a:t>Right-click in the lower left corner of Robot Main.vi and choose </a:t>
            </a:r>
            <a:r>
              <a:rPr lang="en-US" sz="2000" b="1" dirty="0" smtClean="0"/>
              <a:t>2015 </a:t>
            </a:r>
            <a:r>
              <a:rPr lang="en-US" sz="2000" b="1" dirty="0"/>
              <a:t>Robot </a:t>
            </a:r>
            <a:r>
              <a:rPr lang="en-US" sz="2000" b="1" dirty="0" err="1" smtClean="0"/>
              <a:t>Project.lvproj</a:t>
            </a:r>
            <a:r>
              <a:rPr lang="en-US" sz="2000" b="1" dirty="0" smtClean="0"/>
              <a:t>/RT roboRIO Target</a:t>
            </a:r>
            <a:r>
              <a:rPr lang="en-US" sz="2000" dirty="0" smtClean="0"/>
              <a:t>.</a:t>
            </a:r>
            <a:endParaRPr lang="en-US" sz="2000" dirty="0"/>
          </a:p>
        </p:txBody>
      </p:sp>
      <p:sp>
        <p:nvSpPr>
          <p:cNvPr id="6" name="Rectangle 5"/>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pic>
        <p:nvPicPr>
          <p:cNvPr id="7" name="Picture 5"/>
          <p:cNvPicPr>
            <a:picLocks noChangeAspect="1" noChangeArrowheads="1"/>
          </p:cNvPicPr>
          <p:nvPr/>
        </p:nvPicPr>
        <p:blipFill>
          <a:blip r:embed="rId3" cstate="print"/>
          <a:srcRect/>
          <a:stretch>
            <a:fillRect/>
          </a:stretch>
        </p:blipFill>
        <p:spPr bwMode="auto">
          <a:xfrm>
            <a:off x="4572000" y="4724400"/>
            <a:ext cx="4286892" cy="1181218"/>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5989820" y="1219200"/>
            <a:ext cx="2554726" cy="3124200"/>
          </a:xfrm>
          <a:prstGeom prst="rect">
            <a:avLst/>
          </a:prstGeom>
          <a:noFill/>
          <a:ln w="9525">
            <a:noFill/>
            <a:miter lim="800000"/>
            <a:headEnd/>
            <a:tailEnd/>
          </a:ln>
        </p:spPr>
      </p:pic>
      <p:sp>
        <p:nvSpPr>
          <p:cNvPr id="9" name="Frame 8"/>
          <p:cNvSpPr/>
          <p:nvPr/>
        </p:nvSpPr>
        <p:spPr>
          <a:xfrm>
            <a:off x="4876800" y="5532620"/>
            <a:ext cx="3505200" cy="304800"/>
          </a:xfrm>
          <a:prstGeom prst="frame">
            <a:avLst/>
          </a:prstGeom>
          <a:solidFill>
            <a:srgbClr val="FFBB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p:cNvCxnSpPr/>
          <p:nvPr/>
        </p:nvCxnSpPr>
        <p:spPr>
          <a:xfrm flipH="1">
            <a:off x="4572000" y="4343400"/>
            <a:ext cx="14478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8534400" y="4343400"/>
            <a:ext cx="304800" cy="381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232566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hlinkClick r:id="rId3"/>
              </a:rPr>
              <a:t>Configure an AXIS Camera</a:t>
            </a:r>
            <a:endParaRPr lang="en-US" dirty="0" smtClean="0"/>
          </a:p>
          <a:p>
            <a:r>
              <a:rPr lang="en-US" dirty="0" smtClean="0">
                <a:hlinkClick r:id="rId4"/>
              </a:rPr>
              <a:t>Image Processing Tutorial</a:t>
            </a:r>
            <a:endParaRPr lang="en-US" dirty="0" smtClean="0"/>
          </a:p>
          <a:p>
            <a:r>
              <a:rPr lang="en-US" dirty="0" smtClean="0">
                <a:hlinkClick r:id="rId5"/>
              </a:rPr>
              <a:t>Using Vision Targets</a:t>
            </a:r>
            <a:endParaRPr lang="en-US" dirty="0" smtClean="0"/>
          </a:p>
          <a:p>
            <a:r>
              <a:rPr lang="en-US" dirty="0" smtClean="0">
                <a:hlinkClick r:id="rId6"/>
              </a:rPr>
              <a:t>List of NI Vision Functions</a:t>
            </a:r>
            <a:endParaRPr lang="en-US" dirty="0" smtClean="0"/>
          </a:p>
          <a:p>
            <a:r>
              <a:rPr lang="en-US" dirty="0" smtClean="0">
                <a:hlinkClick r:id="rId7"/>
              </a:rPr>
              <a:t>LabVIEW PID Tutorial</a:t>
            </a:r>
            <a:endParaRPr lang="en-US" dirty="0" smtClean="0"/>
          </a:p>
          <a:p>
            <a:r>
              <a:rPr lang="en-US" dirty="0" smtClean="0">
                <a:hlinkClick r:id="rId8"/>
              </a:rPr>
              <a:t>PID Theory Explained</a:t>
            </a:r>
            <a:endParaRPr lang="en-US" dirty="0" smtClean="0"/>
          </a:p>
          <a:p>
            <a:r>
              <a:rPr lang="en-US" dirty="0" smtClean="0">
                <a:hlinkClick r:id="rId9"/>
              </a:rPr>
              <a:t>Robot Simulator Tutorial</a:t>
            </a:r>
            <a:endParaRPr lang="en-US" dirty="0" smtClean="0"/>
          </a:p>
          <a:p>
            <a:endParaRPr lang="en-US" dirty="0" smtClean="0"/>
          </a:p>
          <a:p>
            <a:endParaRPr lang="en-US" dirty="0" smtClean="0"/>
          </a:p>
          <a:p>
            <a:r>
              <a:rPr lang="en-US" dirty="0" smtClean="0"/>
              <a:t>Forum Support (year round)</a:t>
            </a:r>
          </a:p>
          <a:p>
            <a:pPr lvl="1"/>
            <a:r>
              <a:rPr lang="en-US" dirty="0" smtClean="0"/>
              <a:t>ni.com/frc</a:t>
            </a:r>
          </a:p>
          <a:p>
            <a:r>
              <a:rPr lang="en-US" dirty="0" smtClean="0"/>
              <a:t>Phone Support (during build season only)</a:t>
            </a:r>
          </a:p>
          <a:p>
            <a:pPr lvl="1"/>
            <a:r>
              <a:rPr lang="en-US" dirty="0" smtClean="0"/>
              <a:t>(866) 511-6285 from 1:00 to 7:00 p.m. (Central Time)</a:t>
            </a:r>
          </a:p>
          <a:p>
            <a:endParaRPr lang="en-US" dirty="0"/>
          </a:p>
        </p:txBody>
      </p:sp>
      <p:sp>
        <p:nvSpPr>
          <p:cNvPr id="2" name="Title 1"/>
          <p:cNvSpPr>
            <a:spLocks noGrp="1"/>
          </p:cNvSpPr>
          <p:nvPr>
            <p:ph type="title"/>
          </p:nvPr>
        </p:nvSpPr>
        <p:spPr/>
        <p:txBody>
          <a:bodyPr/>
          <a:lstStyle/>
          <a:p>
            <a:r>
              <a:rPr lang="en-US" dirty="0" smtClean="0"/>
              <a:t>Vision, PID, and Simulation Resources</a:t>
            </a:r>
            <a:endParaRPr lang="en-US" dirty="0"/>
          </a:p>
        </p:txBody>
      </p:sp>
      <p:sp>
        <p:nvSpPr>
          <p:cNvPr id="5" name="Rectangle 4"/>
          <p:cNvSpPr/>
          <p:nvPr/>
        </p:nvSpPr>
        <p:spPr>
          <a:xfrm>
            <a:off x="7811814" y="152400"/>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pic>
        <p:nvPicPr>
          <p:cNvPr id="6" name="Picture 7" descr="C:\Users\husmith\Documents\Hunter Drive\Competitions\FRC\Screenshots\FRC GSW.png"/>
          <p:cNvPicPr>
            <a:picLocks noChangeAspect="1" noChangeArrowheads="1"/>
          </p:cNvPicPr>
          <p:nvPr/>
        </p:nvPicPr>
        <p:blipFill>
          <a:blip r:embed="rId10" cstate="print"/>
          <a:srcRect l="-2"/>
          <a:stretch>
            <a:fillRect/>
          </a:stretch>
        </p:blipFill>
        <p:spPr bwMode="auto">
          <a:xfrm>
            <a:off x="6096000" y="2971800"/>
            <a:ext cx="2133600" cy="1600200"/>
          </a:xfrm>
          <a:prstGeom prst="rect">
            <a:avLst/>
          </a:prstGeom>
          <a:noFill/>
          <a:ln w="3175">
            <a:solidFill>
              <a:srgbClr val="000000"/>
            </a:solidFill>
          </a:ln>
        </p:spPr>
      </p:pic>
      <p:sp>
        <p:nvSpPr>
          <p:cNvPr id="7" name="Rectangle 6"/>
          <p:cNvSpPr/>
          <p:nvPr/>
        </p:nvSpPr>
        <p:spPr>
          <a:xfrm>
            <a:off x="6248400" y="3048000"/>
            <a:ext cx="1913965" cy="14478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FRC LabVIEW Quick Start Guide</a:t>
            </a:r>
          </a:p>
        </p:txBody>
      </p:sp>
      <p:sp>
        <p:nvSpPr>
          <p:cNvPr id="8" name="Rectangle 7"/>
          <p:cNvSpPr/>
          <p:nvPr/>
        </p:nvSpPr>
        <p:spPr>
          <a:xfrm>
            <a:off x="5943600" y="1676400"/>
            <a:ext cx="2011833" cy="914400"/>
          </a:xfrm>
          <a:prstGeom prst="rect">
            <a:avLst/>
          </a:prstGeom>
          <a:solidFill>
            <a:srgbClr val="FFBB00"/>
          </a:solidFill>
        </p:spPr>
        <p:txBody>
          <a:bodyPr wrap="square">
            <a:spAutoFit/>
          </a:bodyPr>
          <a:lstStyle/>
          <a:p>
            <a:pPr algn="ctr"/>
            <a:r>
              <a:rPr lang="en-US" dirty="0" smtClean="0"/>
              <a:t>All links available at</a:t>
            </a:r>
          </a:p>
          <a:p>
            <a:pPr algn="ctr"/>
            <a:r>
              <a:rPr lang="en-US" dirty="0" smtClean="0"/>
              <a:t>ni.com/frc or</a:t>
            </a:r>
          </a:p>
          <a:p>
            <a:pPr algn="ctr"/>
            <a:r>
              <a:rPr lang="en-US" dirty="0" smtClean="0"/>
              <a:t>click this button</a:t>
            </a:r>
            <a:endParaRPr lang="en-US" dirty="0"/>
          </a:p>
        </p:txBody>
      </p:sp>
      <p:sp>
        <p:nvSpPr>
          <p:cNvPr id="9" name="Isosceles Triangle 8"/>
          <p:cNvSpPr/>
          <p:nvPr/>
        </p:nvSpPr>
        <p:spPr>
          <a:xfrm rot="10800000">
            <a:off x="5943600" y="2590800"/>
            <a:ext cx="1981200" cy="609600"/>
          </a:xfrm>
          <a:prstGeom prst="triangle">
            <a:avLst>
              <a:gd name="adj" fmla="val 24310"/>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3400" y="4419600"/>
            <a:ext cx="7848600" cy="838200"/>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ctrTitle"/>
          </p:nvPr>
        </p:nvSpPr>
        <p:spPr>
          <a:xfrm>
            <a:off x="495957" y="462455"/>
            <a:ext cx="8053387" cy="854951"/>
          </a:xfrm>
        </p:spPr>
        <p:txBody>
          <a:bodyPr/>
          <a:lstStyle/>
          <a:p>
            <a:r>
              <a:rPr lang="en-US" dirty="0" smtClean="0"/>
              <a:t>FRC LabVIEW Quick Start Guide</a:t>
            </a:r>
            <a:endParaRPr lang="en-US" dirty="0"/>
          </a:p>
        </p:txBody>
      </p:sp>
      <p:sp>
        <p:nvSpPr>
          <p:cNvPr id="4" name="Rectangle 3"/>
          <p:cNvSpPr/>
          <p:nvPr/>
        </p:nvSpPr>
        <p:spPr>
          <a:xfrm>
            <a:off x="609600" y="1905000"/>
            <a:ext cx="1103586" cy="557048"/>
          </a:xfrm>
          <a:prstGeom prst="rect">
            <a:avLst/>
          </a:prstGeom>
          <a:solidFill>
            <a:srgbClr val="065FA3"/>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
        <p:nvSpPr>
          <p:cNvPr id="5" name="Rectangle 4"/>
          <p:cNvSpPr/>
          <p:nvPr/>
        </p:nvSpPr>
        <p:spPr>
          <a:xfrm>
            <a:off x="609600" y="2795752"/>
            <a:ext cx="1103586" cy="557048"/>
          </a:xfrm>
          <a:prstGeom prst="rect">
            <a:avLst/>
          </a:prstGeom>
          <a:solidFill>
            <a:srgbClr val="FFBB00"/>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NI LabVIEW</a:t>
            </a:r>
          </a:p>
          <a:p>
            <a:pPr algn="ctr"/>
            <a:r>
              <a:rPr lang="en-US" sz="1100" b="1" dirty="0" smtClean="0">
                <a:latin typeface="Arial" pitchFamily="34" charset="0"/>
                <a:cs typeface="Arial" pitchFamily="34" charset="0"/>
              </a:rPr>
              <a:t>Basics</a:t>
            </a:r>
            <a:endParaRPr lang="en-US" sz="1100" b="1" dirty="0">
              <a:latin typeface="Arial" pitchFamily="34" charset="0"/>
              <a:cs typeface="Arial" pitchFamily="34" charset="0"/>
            </a:endParaRPr>
          </a:p>
        </p:txBody>
      </p:sp>
      <p:sp>
        <p:nvSpPr>
          <p:cNvPr id="7" name="Rectangle 6"/>
          <p:cNvSpPr/>
          <p:nvPr/>
        </p:nvSpPr>
        <p:spPr>
          <a:xfrm>
            <a:off x="609600" y="4577257"/>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
        <p:nvSpPr>
          <p:cNvPr id="9" name="Rectangle 8"/>
          <p:cNvSpPr/>
          <p:nvPr/>
        </p:nvSpPr>
        <p:spPr>
          <a:xfrm>
            <a:off x="1905000" y="1676400"/>
            <a:ext cx="6477000" cy="3581400"/>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981200" y="1981200"/>
            <a:ext cx="6324600" cy="3124200"/>
          </a:xfrm>
          <a:prstGeom prst="rect">
            <a:avLst/>
          </a:prstGeom>
          <a:solidFill>
            <a:schemeClr val="lt1">
              <a:alpha val="8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buFont typeface="Arial" pitchFamily="34" charset="0"/>
              <a:buChar char="•"/>
            </a:pPr>
            <a:r>
              <a:rPr lang="en-US" dirty="0" smtClean="0"/>
              <a:t>Dashboard Customization</a:t>
            </a:r>
          </a:p>
          <a:p>
            <a:pPr>
              <a:buFont typeface="Arial" pitchFamily="34" charset="0"/>
              <a:buChar char="•"/>
            </a:pPr>
            <a:endParaRPr lang="en-US" dirty="0" smtClean="0"/>
          </a:p>
          <a:p>
            <a:pPr>
              <a:buFont typeface="Arial" pitchFamily="34" charset="0"/>
              <a:buChar char="•"/>
            </a:pPr>
            <a:r>
              <a:rPr lang="en-US" dirty="0" smtClean="0"/>
              <a:t>Dashboard Record and Playback</a:t>
            </a:r>
          </a:p>
          <a:p>
            <a:pPr>
              <a:buFont typeface="Arial" pitchFamily="34" charset="0"/>
              <a:buChar char="•"/>
            </a:pPr>
            <a:endParaRPr lang="en-US" dirty="0" smtClean="0"/>
          </a:p>
          <a:p>
            <a:pPr>
              <a:buFont typeface="Arial" pitchFamily="34" charset="0"/>
              <a:buChar char="•"/>
            </a:pPr>
            <a:r>
              <a:rPr lang="en-US" dirty="0" smtClean="0"/>
              <a:t>Event Error Logs</a:t>
            </a:r>
          </a:p>
          <a:p>
            <a:pPr>
              <a:buFont typeface="Arial" pitchFamily="34" charset="0"/>
              <a:buChar char="•"/>
            </a:pPr>
            <a:endParaRPr lang="en-US" dirty="0" smtClean="0"/>
          </a:p>
          <a:p>
            <a:pPr>
              <a:buFont typeface="Arial" pitchFamily="34" charset="0"/>
              <a:buChar char="•"/>
            </a:pPr>
            <a:r>
              <a:rPr lang="en-US" dirty="0" smtClean="0"/>
              <a:t>Performance</a:t>
            </a:r>
          </a:p>
          <a:p>
            <a:pPr>
              <a:buFont typeface="Arial" pitchFamily="34" charset="0"/>
              <a:buChar char="•"/>
            </a:pPr>
            <a:endParaRPr lang="en-US" dirty="0" smtClean="0"/>
          </a:p>
          <a:p>
            <a:pPr>
              <a:buFont typeface="Arial" pitchFamily="34" charset="0"/>
              <a:buChar char="•"/>
            </a:pPr>
            <a:r>
              <a:rPr lang="en-US" dirty="0" smtClean="0"/>
              <a:t>Autonomous Strategies</a:t>
            </a:r>
          </a:p>
          <a:p>
            <a:pPr>
              <a:buFont typeface="Arial" pitchFamily="34" charset="0"/>
              <a:buChar char="•"/>
            </a:pPr>
            <a:endParaRPr lang="en-US" dirty="0" smtClean="0"/>
          </a:p>
          <a:p>
            <a:pPr>
              <a:buFont typeface="Arial" pitchFamily="34" charset="0"/>
              <a:buChar char="•"/>
            </a:pPr>
            <a:endParaRPr lang="en-US" dirty="0"/>
          </a:p>
        </p:txBody>
      </p:sp>
      <p:sp>
        <p:nvSpPr>
          <p:cNvPr id="11" name="Rectangle 10"/>
          <p:cNvSpPr/>
          <p:nvPr/>
        </p:nvSpPr>
        <p:spPr>
          <a:xfrm>
            <a:off x="609600" y="3686504"/>
            <a:ext cx="1103586" cy="557048"/>
          </a:xfrm>
          <a:prstGeom prst="rect">
            <a:avLst/>
          </a:prstGeom>
          <a:solidFill>
            <a:srgbClr val="E04A3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Vision,</a:t>
            </a:r>
          </a:p>
          <a:p>
            <a:pPr algn="ctr"/>
            <a:r>
              <a:rPr lang="en-US" sz="1100" b="1" dirty="0" smtClean="0">
                <a:solidFill>
                  <a:schemeClr val="bg1"/>
                </a:solidFill>
                <a:latin typeface="Arial" pitchFamily="34" charset="0"/>
                <a:cs typeface="Arial" pitchFamily="34" charset="0"/>
              </a:rPr>
              <a:t>PID, and Simulation</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cstate="print"/>
          <a:srcRect/>
          <a:stretch>
            <a:fillRect/>
          </a:stretch>
        </p:blipFill>
        <p:spPr bwMode="auto">
          <a:xfrm>
            <a:off x="2209800" y="2133600"/>
            <a:ext cx="4572000" cy="39160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Dashboard Customization</a:t>
            </a:r>
            <a:endParaRPr lang="en-US" dirty="0"/>
          </a:p>
        </p:txBody>
      </p:sp>
      <p:sp>
        <p:nvSpPr>
          <p:cNvPr id="5" name="Rectangle 4"/>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
        <p:nvSpPr>
          <p:cNvPr id="6" name="Content Placeholder 5"/>
          <p:cNvSpPr>
            <a:spLocks noGrp="1"/>
          </p:cNvSpPr>
          <p:nvPr>
            <p:ph idx="1"/>
          </p:nvPr>
        </p:nvSpPr>
        <p:spPr/>
        <p:txBody>
          <a:bodyPr/>
          <a:lstStyle/>
          <a:p>
            <a:r>
              <a:rPr lang="en-US" dirty="0" smtClean="0"/>
              <a:t>Start by opening an FRC Dashboard Project.</a:t>
            </a:r>
            <a:endParaRPr lang="en-US" dirty="0"/>
          </a:p>
        </p:txBody>
      </p:sp>
      <p:sp>
        <p:nvSpPr>
          <p:cNvPr id="8" name="Frame 7"/>
          <p:cNvSpPr/>
          <p:nvPr/>
        </p:nvSpPr>
        <p:spPr>
          <a:xfrm>
            <a:off x="3642610" y="3703820"/>
            <a:ext cx="1219200" cy="152400"/>
          </a:xfrm>
          <a:prstGeom prst="frame">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p:cNvPicPr>
            <a:picLocks noChangeAspect="1" noChangeArrowheads="1"/>
          </p:cNvPicPr>
          <p:nvPr/>
        </p:nvPicPr>
        <p:blipFill>
          <a:blip r:embed="rId3" cstate="print"/>
          <a:srcRect/>
          <a:stretch>
            <a:fillRect/>
          </a:stretch>
        </p:blipFill>
        <p:spPr bwMode="auto">
          <a:xfrm>
            <a:off x="2895600" y="2514600"/>
            <a:ext cx="3171314" cy="3800475"/>
          </a:xfrm>
          <a:prstGeom prst="rect">
            <a:avLst/>
          </a:prstGeom>
          <a:noFill/>
          <a:ln w="9525">
            <a:noFill/>
            <a:miter lim="800000"/>
            <a:headEnd/>
            <a:tailEnd/>
          </a:ln>
        </p:spPr>
      </p:pic>
      <p:sp>
        <p:nvSpPr>
          <p:cNvPr id="4" name="Title 1"/>
          <p:cNvSpPr>
            <a:spLocks noGrp="1"/>
          </p:cNvSpPr>
          <p:nvPr>
            <p:ph type="title"/>
          </p:nvPr>
        </p:nvSpPr>
        <p:spPr/>
        <p:txBody>
          <a:bodyPr/>
          <a:lstStyle/>
          <a:p>
            <a:r>
              <a:rPr lang="en-US" dirty="0" smtClean="0"/>
              <a:t>Software Orientation: roboRIO Robot Project</a:t>
            </a:r>
            <a:endParaRPr lang="en-US" dirty="0"/>
          </a:p>
        </p:txBody>
      </p:sp>
      <p:sp>
        <p:nvSpPr>
          <p:cNvPr id="3" name="Content Placeholder 2"/>
          <p:cNvSpPr>
            <a:spLocks noGrp="1"/>
          </p:cNvSpPr>
          <p:nvPr>
            <p:ph idx="1"/>
          </p:nvPr>
        </p:nvSpPr>
        <p:spPr/>
        <p:txBody>
          <a:bodyPr/>
          <a:lstStyle/>
          <a:p>
            <a:r>
              <a:rPr lang="en-US" dirty="0" smtClean="0"/>
              <a:t>With the LabVIEW project window, you can see all of the code that will run on your robot. The FRC software includes a template project with everything you need to start.</a:t>
            </a:r>
            <a:endParaRPr lang="en-US" dirty="0"/>
          </a:p>
        </p:txBody>
      </p:sp>
      <p:sp>
        <p:nvSpPr>
          <p:cNvPr id="7" name="Rectangle 6"/>
          <p:cNvSpPr/>
          <p:nvPr/>
        </p:nvSpPr>
        <p:spPr>
          <a:xfrm>
            <a:off x="417850" y="4046300"/>
            <a:ext cx="22860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All the code you need to change is in the Team Code folder</a:t>
            </a:r>
            <a:endParaRPr lang="en-US" sz="1200" dirty="0"/>
          </a:p>
        </p:txBody>
      </p:sp>
      <p:sp>
        <p:nvSpPr>
          <p:cNvPr id="8" name="Isosceles Triangle 7"/>
          <p:cNvSpPr/>
          <p:nvPr/>
        </p:nvSpPr>
        <p:spPr>
          <a:xfrm rot="5400000">
            <a:off x="2818150" y="3932000"/>
            <a:ext cx="457200" cy="685800"/>
          </a:xfrm>
          <a:prstGeom prst="triangle">
            <a:avLst>
              <a:gd name="adj" fmla="val 50236"/>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6188073" y="5219700"/>
            <a:ext cx="2794002" cy="609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Robot Main communicates with the field control system and runs your team code</a:t>
            </a:r>
          </a:p>
          <a:p>
            <a:pPr algn="ctr"/>
            <a:r>
              <a:rPr lang="en-US" sz="1200" dirty="0" smtClean="0"/>
              <a:t>(don’t edit)</a:t>
            </a:r>
            <a:endParaRPr lang="en-US" sz="1200" dirty="0"/>
          </a:p>
        </p:txBody>
      </p:sp>
      <p:sp>
        <p:nvSpPr>
          <p:cNvPr id="12" name="Isosceles Triangle 11"/>
          <p:cNvSpPr/>
          <p:nvPr/>
        </p:nvSpPr>
        <p:spPr>
          <a:xfrm rot="16200000">
            <a:off x="4968873" y="4610100"/>
            <a:ext cx="609600" cy="1828800"/>
          </a:xfrm>
          <a:prstGeom prst="triangle">
            <a:avLst>
              <a:gd name="adj" fmla="val 20143"/>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7924800" y="152400"/>
            <a:ext cx="1103586" cy="557048"/>
          </a:xfrm>
          <a:prstGeom prst="rect">
            <a:avLst/>
          </a:prstGeom>
          <a:solidFill>
            <a:srgbClr val="065FA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solidFill>
                  <a:schemeClr val="bg1"/>
                </a:solidFill>
                <a:latin typeface="Arial" pitchFamily="34" charset="0"/>
                <a:cs typeface="Arial" pitchFamily="34" charset="0"/>
              </a:rPr>
              <a:t>Setup</a:t>
            </a:r>
            <a:endParaRPr lang="en-US" sz="11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85800" y="1828801"/>
            <a:ext cx="8000999" cy="3387396"/>
            <a:chOff x="685800" y="1828801"/>
            <a:chExt cx="8000999" cy="3387396"/>
          </a:xfrm>
        </p:grpSpPr>
        <p:pic>
          <p:nvPicPr>
            <p:cNvPr id="369667" name="Picture 3"/>
            <p:cNvPicPr>
              <a:picLocks noChangeAspect="1" noChangeArrowheads="1"/>
            </p:cNvPicPr>
            <p:nvPr/>
          </p:nvPicPr>
          <p:blipFill>
            <a:blip r:embed="rId3" cstate="print"/>
            <a:srcRect/>
            <a:stretch>
              <a:fillRect/>
            </a:stretch>
          </p:blipFill>
          <p:spPr bwMode="auto">
            <a:xfrm>
              <a:off x="685800" y="1828801"/>
              <a:ext cx="8000999" cy="3387396"/>
            </a:xfrm>
            <a:prstGeom prst="rect">
              <a:avLst/>
            </a:prstGeom>
            <a:noFill/>
            <a:ln w="9525">
              <a:noFill/>
              <a:miter lim="800000"/>
              <a:headEnd/>
              <a:tailEnd/>
            </a:ln>
          </p:spPr>
        </p:pic>
        <p:pic>
          <p:nvPicPr>
            <p:cNvPr id="18" name="Picture 1" descr="C:\Users\husmith\Documents\Hunter Drive\Competitions\FRC\Screenshots\Dashboard Main running 1.png"/>
            <p:cNvPicPr>
              <a:picLocks noChangeAspect="1" noChangeArrowheads="1"/>
            </p:cNvPicPr>
            <p:nvPr/>
          </p:nvPicPr>
          <p:blipFill>
            <a:blip r:embed="rId4" cstate="print"/>
            <a:srcRect t="6818" r="47776" b="2273"/>
            <a:stretch>
              <a:fillRect/>
            </a:stretch>
          </p:blipFill>
          <p:spPr bwMode="auto">
            <a:xfrm>
              <a:off x="685800" y="2057401"/>
              <a:ext cx="4191000" cy="3048000"/>
            </a:xfrm>
            <a:prstGeom prst="rect">
              <a:avLst/>
            </a:prstGeom>
            <a:noFill/>
          </p:spPr>
        </p:pic>
      </p:grpSp>
      <p:sp>
        <p:nvSpPr>
          <p:cNvPr id="2" name="Title 1"/>
          <p:cNvSpPr>
            <a:spLocks noGrp="1"/>
          </p:cNvSpPr>
          <p:nvPr>
            <p:ph type="title"/>
          </p:nvPr>
        </p:nvSpPr>
        <p:spPr/>
        <p:txBody>
          <a:bodyPr/>
          <a:lstStyle/>
          <a:p>
            <a:r>
              <a:rPr lang="en-US" dirty="0" smtClean="0"/>
              <a:t>Dashboard Customization</a:t>
            </a:r>
            <a:endParaRPr lang="en-US" dirty="0"/>
          </a:p>
        </p:txBody>
      </p:sp>
      <p:sp>
        <p:nvSpPr>
          <p:cNvPr id="5" name="Rectangle 4"/>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
        <p:nvSpPr>
          <p:cNvPr id="9" name="Isosceles Triangle 8"/>
          <p:cNvSpPr/>
          <p:nvPr/>
        </p:nvSpPr>
        <p:spPr>
          <a:xfrm rot="10800000" flipV="1">
            <a:off x="6858000" y="4572000"/>
            <a:ext cx="1371600" cy="838200"/>
          </a:xfrm>
          <a:prstGeom prst="triangle">
            <a:avLst>
              <a:gd name="adj" fmla="val 22747"/>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6858000" y="5410200"/>
            <a:ext cx="1371600" cy="2286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600" dirty="0" smtClean="0">
                <a:solidFill>
                  <a:prstClr val="black"/>
                </a:solidFill>
              </a:rPr>
              <a:t>Color Picker</a:t>
            </a:r>
          </a:p>
        </p:txBody>
      </p:sp>
      <p:sp>
        <p:nvSpPr>
          <p:cNvPr id="11" name="Isosceles Triangle 10"/>
          <p:cNvSpPr/>
          <p:nvPr/>
        </p:nvSpPr>
        <p:spPr>
          <a:xfrm rot="10800000">
            <a:off x="6553200" y="1676400"/>
            <a:ext cx="1905000" cy="838200"/>
          </a:xfrm>
          <a:prstGeom prst="triangle">
            <a:avLst>
              <a:gd name="adj" fmla="val 71169"/>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553200" y="1219200"/>
            <a:ext cx="19050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600" dirty="0" smtClean="0">
                <a:solidFill>
                  <a:prstClr val="black"/>
                </a:solidFill>
              </a:rPr>
              <a:t>Additional robot controls &amp; indicators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Custom Variables to the Dashboard</a:t>
            </a:r>
            <a:endParaRPr lang="en-US" dirty="0"/>
          </a:p>
        </p:txBody>
      </p:sp>
      <p:pic>
        <p:nvPicPr>
          <p:cNvPr id="370691" name="Picture 3"/>
          <p:cNvPicPr>
            <a:picLocks noChangeAspect="1" noChangeArrowheads="1"/>
          </p:cNvPicPr>
          <p:nvPr/>
        </p:nvPicPr>
        <p:blipFill>
          <a:blip r:embed="rId3" cstate="print"/>
          <a:srcRect/>
          <a:stretch>
            <a:fillRect/>
          </a:stretch>
        </p:blipFill>
        <p:spPr bwMode="auto">
          <a:xfrm>
            <a:off x="304800" y="2971800"/>
            <a:ext cx="3323177" cy="2170238"/>
          </a:xfrm>
          <a:prstGeom prst="rect">
            <a:avLst/>
          </a:prstGeom>
          <a:noFill/>
          <a:ln w="9525">
            <a:noFill/>
            <a:miter lim="800000"/>
            <a:headEnd/>
            <a:tailEnd/>
          </a:ln>
        </p:spPr>
      </p:pic>
      <p:sp>
        <p:nvSpPr>
          <p:cNvPr id="8" name="Rounded Rectangle 7"/>
          <p:cNvSpPr/>
          <p:nvPr/>
        </p:nvSpPr>
        <p:spPr bwMode="auto">
          <a:xfrm>
            <a:off x="381000" y="2819401"/>
            <a:ext cx="3429000" cy="2514600"/>
          </a:xfrm>
          <a:prstGeom prst="roundRect">
            <a:avLst>
              <a:gd name="adj" fmla="val 3471"/>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prstClr val="black"/>
              </a:solidFill>
            </a:endParaRPr>
          </a:p>
        </p:txBody>
      </p:sp>
      <p:sp>
        <p:nvSpPr>
          <p:cNvPr id="9" name="TextBox 8"/>
          <p:cNvSpPr txBox="1"/>
          <p:nvPr/>
        </p:nvSpPr>
        <p:spPr>
          <a:xfrm>
            <a:off x="1295400" y="5334000"/>
            <a:ext cx="1316001" cy="461665"/>
          </a:xfrm>
          <a:prstGeom prst="rect">
            <a:avLst/>
          </a:prstGeom>
          <a:noFill/>
        </p:spPr>
        <p:txBody>
          <a:bodyPr wrap="none" rtlCol="0">
            <a:spAutoFit/>
          </a:bodyPr>
          <a:lstStyle/>
          <a:p>
            <a:pPr eaLnBrk="0" fontAlgn="base" hangingPunct="0">
              <a:spcBef>
                <a:spcPct val="0"/>
              </a:spcBef>
              <a:spcAft>
                <a:spcPct val="0"/>
              </a:spcAft>
            </a:pPr>
            <a:r>
              <a:rPr lang="en-US" sz="2400" dirty="0" smtClean="0">
                <a:solidFill>
                  <a:prstClr val="black"/>
                </a:solidFill>
              </a:rPr>
              <a:t>Teleop.VI</a:t>
            </a:r>
            <a:endParaRPr lang="en-US" sz="2400" dirty="0">
              <a:solidFill>
                <a:prstClr val="black"/>
              </a:solidFill>
            </a:endParaRPr>
          </a:p>
        </p:txBody>
      </p:sp>
      <p:sp>
        <p:nvSpPr>
          <p:cNvPr id="10" name="Rounded Rectangle 9"/>
          <p:cNvSpPr/>
          <p:nvPr/>
        </p:nvSpPr>
        <p:spPr bwMode="auto">
          <a:xfrm>
            <a:off x="4343400" y="2819400"/>
            <a:ext cx="4572000" cy="2514600"/>
          </a:xfrm>
          <a:prstGeom prst="roundRect">
            <a:avLst>
              <a:gd name="adj" fmla="val 3471"/>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smtClean="0">
              <a:solidFill>
                <a:prstClr val="black"/>
              </a:solidFill>
            </a:endParaRPr>
          </a:p>
        </p:txBody>
      </p:sp>
      <p:sp>
        <p:nvSpPr>
          <p:cNvPr id="11" name="TextBox 10"/>
          <p:cNvSpPr txBox="1"/>
          <p:nvPr/>
        </p:nvSpPr>
        <p:spPr>
          <a:xfrm>
            <a:off x="5562600" y="5334000"/>
            <a:ext cx="2236831" cy="461665"/>
          </a:xfrm>
          <a:prstGeom prst="rect">
            <a:avLst/>
          </a:prstGeom>
          <a:noFill/>
        </p:spPr>
        <p:txBody>
          <a:bodyPr wrap="none" rtlCol="0">
            <a:spAutoFit/>
          </a:bodyPr>
          <a:lstStyle/>
          <a:p>
            <a:pPr eaLnBrk="0" fontAlgn="base" hangingPunct="0">
              <a:spcBef>
                <a:spcPct val="0"/>
              </a:spcBef>
              <a:spcAft>
                <a:spcPct val="0"/>
              </a:spcAft>
            </a:pPr>
            <a:r>
              <a:rPr lang="en-US" sz="2400" dirty="0" smtClean="0">
                <a:solidFill>
                  <a:prstClr val="black"/>
                </a:solidFill>
              </a:rPr>
              <a:t>PC Dashboard.VI</a:t>
            </a:r>
            <a:endParaRPr lang="en-US" sz="2400" dirty="0">
              <a:solidFill>
                <a:prstClr val="black"/>
              </a:solidFill>
            </a:endParaRPr>
          </a:p>
        </p:txBody>
      </p:sp>
      <p:pic>
        <p:nvPicPr>
          <p:cNvPr id="366594" name="Picture 2"/>
          <p:cNvPicPr>
            <a:picLocks noChangeAspect="1" noChangeArrowheads="1"/>
          </p:cNvPicPr>
          <p:nvPr/>
        </p:nvPicPr>
        <p:blipFill>
          <a:blip r:embed="rId4"/>
          <a:srcRect/>
          <a:stretch>
            <a:fillRect/>
          </a:stretch>
        </p:blipFill>
        <p:spPr bwMode="auto">
          <a:xfrm>
            <a:off x="4495800" y="3962400"/>
            <a:ext cx="4230329" cy="11256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7200" y="1524000"/>
            <a:ext cx="8279251" cy="3505200"/>
            <a:chOff x="685800" y="1828801"/>
            <a:chExt cx="8000999" cy="3387396"/>
          </a:xfrm>
        </p:grpSpPr>
        <p:pic>
          <p:nvPicPr>
            <p:cNvPr id="13" name="Picture 3"/>
            <p:cNvPicPr>
              <a:picLocks noChangeAspect="1" noChangeArrowheads="1"/>
            </p:cNvPicPr>
            <p:nvPr/>
          </p:nvPicPr>
          <p:blipFill>
            <a:blip r:embed="rId3" cstate="print"/>
            <a:srcRect/>
            <a:stretch>
              <a:fillRect/>
            </a:stretch>
          </p:blipFill>
          <p:spPr bwMode="auto">
            <a:xfrm>
              <a:off x="685800" y="1828801"/>
              <a:ext cx="8000999" cy="3387396"/>
            </a:xfrm>
            <a:prstGeom prst="rect">
              <a:avLst/>
            </a:prstGeom>
            <a:noFill/>
            <a:ln w="9525">
              <a:noFill/>
              <a:miter lim="800000"/>
              <a:headEnd/>
              <a:tailEnd/>
            </a:ln>
          </p:spPr>
        </p:pic>
        <p:pic>
          <p:nvPicPr>
            <p:cNvPr id="15" name="Picture 1" descr="C:\Users\husmith\Documents\Hunter Drive\Competitions\FRC\Screenshots\Dashboard Main running 1.png"/>
            <p:cNvPicPr>
              <a:picLocks noChangeAspect="1" noChangeArrowheads="1"/>
            </p:cNvPicPr>
            <p:nvPr/>
          </p:nvPicPr>
          <p:blipFill>
            <a:blip r:embed="rId4" cstate="print"/>
            <a:srcRect t="6818" r="47776" b="2273"/>
            <a:stretch>
              <a:fillRect/>
            </a:stretch>
          </p:blipFill>
          <p:spPr bwMode="auto">
            <a:xfrm>
              <a:off x="685800" y="2057401"/>
              <a:ext cx="4191000" cy="3048000"/>
            </a:xfrm>
            <a:prstGeom prst="rect">
              <a:avLst/>
            </a:prstGeom>
            <a:noFill/>
          </p:spPr>
        </p:pic>
      </p:grpSp>
      <p:sp>
        <p:nvSpPr>
          <p:cNvPr id="2" name="Title 1"/>
          <p:cNvSpPr>
            <a:spLocks noGrp="1"/>
          </p:cNvSpPr>
          <p:nvPr>
            <p:ph type="title"/>
          </p:nvPr>
        </p:nvSpPr>
        <p:spPr/>
        <p:txBody>
          <a:bodyPr/>
          <a:lstStyle/>
          <a:p>
            <a:r>
              <a:rPr lang="en-US" dirty="0" smtClean="0"/>
              <a:t>Dashboard Record and Playback</a:t>
            </a:r>
            <a:endParaRPr lang="en-US" dirty="0"/>
          </a:p>
        </p:txBody>
      </p:sp>
      <p:sp>
        <p:nvSpPr>
          <p:cNvPr id="5" name="Rectangle 4"/>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pic>
        <p:nvPicPr>
          <p:cNvPr id="1027" name="Picture 3" descr="C:\Users\aarizmen\Desktop\Test\FRC\Buttons.png"/>
          <p:cNvPicPr>
            <a:picLocks noChangeAspect="1" noChangeArrowheads="1"/>
          </p:cNvPicPr>
          <p:nvPr/>
        </p:nvPicPr>
        <p:blipFill>
          <a:blip r:embed="rId5" cstate="print"/>
          <a:srcRect/>
          <a:stretch>
            <a:fillRect/>
          </a:stretch>
        </p:blipFill>
        <p:spPr bwMode="auto">
          <a:xfrm>
            <a:off x="3048000" y="5257800"/>
            <a:ext cx="3262952" cy="1447800"/>
          </a:xfrm>
          <a:prstGeom prst="rect">
            <a:avLst/>
          </a:prstGeom>
          <a:noFill/>
        </p:spPr>
      </p:pic>
      <p:cxnSp>
        <p:nvCxnSpPr>
          <p:cNvPr id="12" name="Straight Connector 11"/>
          <p:cNvCxnSpPr/>
          <p:nvPr/>
        </p:nvCxnSpPr>
        <p:spPr>
          <a:xfrm flipV="1">
            <a:off x="3124200" y="4771572"/>
            <a:ext cx="4876800" cy="48985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201228" y="4800600"/>
            <a:ext cx="2409372" cy="158568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9" name="Picture 3"/>
          <p:cNvPicPr>
            <a:picLocks noChangeAspect="1" noChangeArrowheads="1"/>
          </p:cNvPicPr>
          <p:nvPr/>
        </p:nvPicPr>
        <p:blipFill>
          <a:blip r:embed="rId3" cstate="print"/>
          <a:srcRect/>
          <a:stretch>
            <a:fillRect/>
          </a:stretch>
        </p:blipFill>
        <p:spPr bwMode="auto">
          <a:xfrm>
            <a:off x="457200" y="1371600"/>
            <a:ext cx="8229600" cy="348418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Record</a:t>
            </a:r>
            <a:endParaRPr lang="en-US" dirty="0"/>
          </a:p>
        </p:txBody>
      </p:sp>
      <p:sp>
        <p:nvSpPr>
          <p:cNvPr id="5" name="Rectangle 4"/>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
        <p:nvSpPr>
          <p:cNvPr id="7" name="Rectangle 6"/>
          <p:cNvSpPr/>
          <p:nvPr/>
        </p:nvSpPr>
        <p:spPr>
          <a:xfrm>
            <a:off x="914400" y="5181600"/>
            <a:ext cx="7467600" cy="381000"/>
          </a:xfrm>
          <a:prstGeom prst="rect">
            <a:avLst/>
          </a:prstGeom>
          <a:solidFill>
            <a:srgbClr val="FFBB00"/>
          </a:solidFill>
          <a:ln w="3175">
            <a:noFill/>
          </a:ln>
          <a:effectLst/>
        </p:spPr>
        <p:style>
          <a:lnRef idx="2">
            <a:schemeClr val="dk1"/>
          </a:lnRef>
          <a:fillRef idx="1">
            <a:schemeClr val="lt1"/>
          </a:fillRef>
          <a:effectRef idx="0">
            <a:schemeClr val="dk1"/>
          </a:effectRef>
          <a:fontRef idx="minor">
            <a:schemeClr val="dk1"/>
          </a:fontRef>
        </p:style>
        <p:txBody>
          <a:bodyPr rtlCol="0" anchor="ctr"/>
          <a:lstStyle/>
          <a:p>
            <a:pPr marL="342900" indent="-342900" algn="ctr">
              <a:spcBef>
                <a:spcPct val="20000"/>
              </a:spcBef>
            </a:pPr>
            <a:r>
              <a:rPr lang="en-US" sz="1600" dirty="0" smtClean="0">
                <a:solidFill>
                  <a:schemeClr val="tx1"/>
                </a:solidFill>
              </a:rPr>
              <a:t>Log Location: </a:t>
            </a:r>
            <a:r>
              <a:rPr lang="en-US" sz="1600" dirty="0" smtClean="0"/>
              <a:t>C:\Users\Public\Documents\FRC\Log Files\Dashboard</a:t>
            </a: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5" name="Picture 3"/>
          <p:cNvPicPr>
            <a:picLocks noChangeAspect="1" noChangeArrowheads="1"/>
          </p:cNvPicPr>
          <p:nvPr/>
        </p:nvPicPr>
        <p:blipFill>
          <a:blip r:embed="rId3" cstate="print"/>
          <a:srcRect/>
          <a:stretch>
            <a:fillRect/>
          </a:stretch>
        </p:blipFill>
        <p:spPr bwMode="auto">
          <a:xfrm>
            <a:off x="457200" y="1600200"/>
            <a:ext cx="8163068" cy="41910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Playback</a:t>
            </a:r>
            <a:endParaRPr lang="en-US" dirty="0"/>
          </a:p>
        </p:txBody>
      </p:sp>
      <p:sp>
        <p:nvSpPr>
          <p:cNvPr id="5" name="Rectangle 4"/>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
        <p:nvSpPr>
          <p:cNvPr id="6" name="Isosceles Triangle 5"/>
          <p:cNvSpPr/>
          <p:nvPr/>
        </p:nvSpPr>
        <p:spPr>
          <a:xfrm rot="10800000" flipV="1">
            <a:off x="2819400" y="4800600"/>
            <a:ext cx="1447800" cy="685800"/>
          </a:xfrm>
          <a:prstGeom prst="triangle">
            <a:avLst>
              <a:gd name="adj" fmla="val 8774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2819400" y="5486400"/>
            <a:ext cx="1447800" cy="685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600" dirty="0" smtClean="0">
                <a:solidFill>
                  <a:prstClr val="black"/>
                </a:solidFill>
              </a:rPr>
              <a:t>Playback speed options</a:t>
            </a:r>
          </a:p>
        </p:txBody>
      </p:sp>
      <p:sp>
        <p:nvSpPr>
          <p:cNvPr id="8" name="Isosceles Triangle 7"/>
          <p:cNvSpPr/>
          <p:nvPr/>
        </p:nvSpPr>
        <p:spPr>
          <a:xfrm rot="10800000" flipV="1">
            <a:off x="4343401" y="4800600"/>
            <a:ext cx="1828800" cy="685800"/>
          </a:xfrm>
          <a:prstGeom prst="triangle">
            <a:avLst>
              <a:gd name="adj" fmla="val 8774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343401" y="5486400"/>
            <a:ext cx="1828800" cy="3810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600" dirty="0" smtClean="0">
                <a:solidFill>
                  <a:prstClr val="black"/>
                </a:solidFill>
              </a:rPr>
              <a:t>Playback timeline</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762" name="Picture 2"/>
          <p:cNvPicPr>
            <a:picLocks noChangeAspect="1" noChangeArrowheads="1"/>
          </p:cNvPicPr>
          <p:nvPr/>
        </p:nvPicPr>
        <p:blipFill>
          <a:blip r:embed="rId3" cstate="print"/>
          <a:srcRect/>
          <a:stretch>
            <a:fillRect/>
          </a:stretch>
        </p:blipFill>
        <p:spPr bwMode="auto">
          <a:xfrm>
            <a:off x="254705" y="3886200"/>
            <a:ext cx="8634590" cy="20097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Troubleshooting: Driver Station Charts</a:t>
            </a:r>
            <a:endParaRPr lang="en-US" dirty="0"/>
          </a:p>
        </p:txBody>
      </p:sp>
      <p:sp>
        <p:nvSpPr>
          <p:cNvPr id="3" name="Content Placeholder 2"/>
          <p:cNvSpPr>
            <a:spLocks noGrp="1"/>
          </p:cNvSpPr>
          <p:nvPr>
            <p:ph idx="1"/>
          </p:nvPr>
        </p:nvSpPr>
        <p:spPr>
          <a:xfrm>
            <a:off x="762000" y="1295400"/>
            <a:ext cx="7391400" cy="2362200"/>
          </a:xfrm>
        </p:spPr>
        <p:txBody>
          <a:bodyPr numCol="2">
            <a:normAutofit/>
          </a:bodyPr>
          <a:lstStyle/>
          <a:p>
            <a:r>
              <a:rPr lang="en-US" dirty="0" smtClean="0"/>
              <a:t>Network Issues</a:t>
            </a:r>
          </a:p>
          <a:p>
            <a:pPr lvl="1"/>
            <a:r>
              <a:rPr lang="en-US" dirty="0" smtClean="0"/>
              <a:t>Lost data packets</a:t>
            </a:r>
          </a:p>
          <a:p>
            <a:pPr lvl="1"/>
            <a:r>
              <a:rPr lang="en-US" dirty="0" smtClean="0"/>
              <a:t>Data packet trip time</a:t>
            </a:r>
          </a:p>
          <a:p>
            <a:r>
              <a:rPr lang="en-US" dirty="0" smtClean="0"/>
              <a:t>Programming Issues</a:t>
            </a:r>
          </a:p>
          <a:p>
            <a:pPr lvl="1"/>
            <a:r>
              <a:rPr lang="en-US" dirty="0" smtClean="0"/>
              <a:t>CPU usage</a:t>
            </a:r>
          </a:p>
          <a:p>
            <a:pPr lvl="1"/>
            <a:r>
              <a:rPr lang="en-US" dirty="0" smtClean="0"/>
              <a:t>Free RAM on roboRIO</a:t>
            </a:r>
          </a:p>
          <a:p>
            <a:r>
              <a:rPr lang="en-US" dirty="0" smtClean="0"/>
              <a:t>Hardware Issue</a:t>
            </a:r>
          </a:p>
          <a:p>
            <a:pPr lvl="1"/>
            <a:r>
              <a:rPr lang="en-US" dirty="0" smtClean="0"/>
              <a:t>Robot battery voltage</a:t>
            </a:r>
          </a:p>
          <a:p>
            <a:endParaRPr lang="en-US" dirty="0"/>
          </a:p>
        </p:txBody>
      </p:sp>
      <p:sp>
        <p:nvSpPr>
          <p:cNvPr id="5" name="Content Placeholder 2"/>
          <p:cNvSpPr txBox="1">
            <a:spLocks/>
          </p:cNvSpPr>
          <p:nvPr/>
        </p:nvSpPr>
        <p:spPr>
          <a:xfrm>
            <a:off x="4724400" y="1524000"/>
            <a:ext cx="4038600" cy="2133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Content Placeholder 2"/>
          <p:cNvSpPr txBox="1">
            <a:spLocks/>
          </p:cNvSpPr>
          <p:nvPr/>
        </p:nvSpPr>
        <p:spPr>
          <a:xfrm>
            <a:off x="4800600" y="1600200"/>
            <a:ext cx="4038600" cy="2133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Rectangle 6"/>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3" cstate="print"/>
          <a:srcRect/>
          <a:stretch>
            <a:fillRect/>
          </a:stretch>
        </p:blipFill>
        <p:spPr bwMode="auto">
          <a:xfrm>
            <a:off x="479778" y="1371600"/>
            <a:ext cx="8184444" cy="190500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smtClean="0"/>
              <a:t>Troubleshooting: Event Error Logs</a:t>
            </a:r>
            <a:endParaRPr lang="en-US" dirty="0"/>
          </a:p>
        </p:txBody>
      </p:sp>
      <p:pic>
        <p:nvPicPr>
          <p:cNvPr id="4099" name="Picture 3" descr="C:\Users\aarizmen\Desktop\Test\FRC\LogFileViewerGraph.png"/>
          <p:cNvPicPr>
            <a:picLocks noChangeAspect="1" noChangeArrowheads="1"/>
          </p:cNvPicPr>
          <p:nvPr/>
        </p:nvPicPr>
        <p:blipFill>
          <a:blip r:embed="rId4" cstate="print"/>
          <a:srcRect/>
          <a:stretch>
            <a:fillRect/>
          </a:stretch>
        </p:blipFill>
        <p:spPr bwMode="auto">
          <a:xfrm>
            <a:off x="1828800" y="3429000"/>
            <a:ext cx="5380383" cy="3200400"/>
          </a:xfrm>
          <a:prstGeom prst="rect">
            <a:avLst/>
          </a:prstGeom>
          <a:noFill/>
        </p:spPr>
      </p:pic>
      <p:sp>
        <p:nvSpPr>
          <p:cNvPr id="5" name="Rectangle 4"/>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
        <p:nvSpPr>
          <p:cNvPr id="7" name="Isosceles Triangle 6"/>
          <p:cNvSpPr/>
          <p:nvPr/>
        </p:nvSpPr>
        <p:spPr>
          <a:xfrm rot="10800000">
            <a:off x="5638800" y="1371600"/>
            <a:ext cx="1905000" cy="381000"/>
          </a:xfrm>
          <a:prstGeom prst="triangle">
            <a:avLst>
              <a:gd name="adj" fmla="val 88481"/>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5638800" y="1066800"/>
            <a:ext cx="1905000" cy="3048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600" dirty="0" smtClean="0">
                <a:solidFill>
                  <a:prstClr val="black"/>
                </a:solidFill>
              </a:rPr>
              <a:t>Open Log Viewer</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Troubleshooting: Event Error Logs</a:t>
            </a:r>
            <a:endParaRPr lang="en-US" dirty="0"/>
          </a:p>
        </p:txBody>
      </p:sp>
      <p:pic>
        <p:nvPicPr>
          <p:cNvPr id="6146" name="Picture 2" descr="C:\Users\aarizmen\Desktop\Test\FRC\LogFileViewerList.png"/>
          <p:cNvPicPr>
            <a:picLocks noChangeAspect="1" noChangeArrowheads="1"/>
          </p:cNvPicPr>
          <p:nvPr/>
        </p:nvPicPr>
        <p:blipFill>
          <a:blip r:embed="rId3" cstate="print"/>
          <a:srcRect/>
          <a:stretch>
            <a:fillRect/>
          </a:stretch>
        </p:blipFill>
        <p:spPr bwMode="auto">
          <a:xfrm>
            <a:off x="990600" y="1295400"/>
            <a:ext cx="7278688" cy="4329564"/>
          </a:xfrm>
          <a:prstGeom prst="rect">
            <a:avLst/>
          </a:prstGeom>
          <a:noFill/>
        </p:spPr>
      </p:pic>
      <p:sp>
        <p:nvSpPr>
          <p:cNvPr id="5" name="Rectangle 4"/>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
        <p:nvSpPr>
          <p:cNvPr id="8" name="Rectangle 7"/>
          <p:cNvSpPr/>
          <p:nvPr/>
        </p:nvSpPr>
        <p:spPr>
          <a:xfrm>
            <a:off x="1981200" y="5791200"/>
            <a:ext cx="5029200" cy="381000"/>
          </a:xfrm>
          <a:prstGeom prst="rect">
            <a:avLst/>
          </a:prstGeom>
          <a:solidFill>
            <a:srgbClr val="FFBB00"/>
          </a:solidFill>
          <a:ln w="3175">
            <a:noFill/>
          </a:ln>
          <a:effectLst/>
        </p:spPr>
        <p:style>
          <a:lnRef idx="2">
            <a:schemeClr val="dk1"/>
          </a:lnRef>
          <a:fillRef idx="1">
            <a:schemeClr val="lt1"/>
          </a:fillRef>
          <a:effectRef idx="0">
            <a:schemeClr val="dk1"/>
          </a:effectRef>
          <a:fontRef idx="minor">
            <a:schemeClr val="dk1"/>
          </a:fontRef>
        </p:style>
        <p:txBody>
          <a:bodyPr rtlCol="0" anchor="ctr"/>
          <a:lstStyle/>
          <a:p>
            <a:pPr marL="342900" indent="-342900" algn="ctr">
              <a:spcBef>
                <a:spcPct val="20000"/>
              </a:spcBef>
            </a:pPr>
            <a:r>
              <a:rPr lang="en-US" sz="1600" dirty="0" smtClean="0">
                <a:solidFill>
                  <a:schemeClr val="tx1"/>
                </a:solidFill>
              </a:rPr>
              <a:t>Log Location: C</a:t>
            </a:r>
            <a:r>
              <a:rPr lang="en-US" sz="1600" dirty="0" smtClean="0"/>
              <a:t>:\Users\Public\Documents\FRC\Log Files</a:t>
            </a: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title"/>
          </p:nvPr>
        </p:nvSpPr>
        <p:spPr/>
        <p:txBody>
          <a:bodyPr/>
          <a:lstStyle/>
          <a:p>
            <a:r>
              <a:rPr lang="en-US" dirty="0" smtClean="0"/>
              <a:t>Debugging: Breakpoints</a:t>
            </a:r>
          </a:p>
        </p:txBody>
      </p:sp>
      <p:sp>
        <p:nvSpPr>
          <p:cNvPr id="29699" name="Rectangle 8"/>
          <p:cNvSpPr>
            <a:spLocks noGrp="1" noChangeArrowheads="1"/>
          </p:cNvSpPr>
          <p:nvPr>
            <p:ph idx="1"/>
          </p:nvPr>
        </p:nvSpPr>
        <p:spPr>
          <a:xfrm>
            <a:off x="469696" y="1121384"/>
            <a:ext cx="8174242" cy="3145816"/>
          </a:xfrm>
        </p:spPr>
        <p:txBody>
          <a:bodyPr>
            <a:normAutofit fontScale="92500" lnSpcReduction="20000"/>
          </a:bodyPr>
          <a:lstStyle/>
          <a:p>
            <a:r>
              <a:rPr lang="en-US" dirty="0" smtClean="0"/>
              <a:t>When you reach a breakpoint during execution, the VI pauses and the </a:t>
            </a:r>
            <a:r>
              <a:rPr lang="en-US" b="1" dirty="0" smtClean="0"/>
              <a:t>Pause</a:t>
            </a:r>
            <a:r>
              <a:rPr lang="en-US" dirty="0" smtClean="0"/>
              <a:t> button appears red. </a:t>
            </a:r>
          </a:p>
          <a:p>
            <a:pPr lvl="1"/>
            <a:r>
              <a:rPr lang="en-US" dirty="0" smtClean="0"/>
              <a:t>(right-click Breakpoint»Set Breakpoint)</a:t>
            </a:r>
          </a:p>
          <a:p>
            <a:endParaRPr lang="en-US" dirty="0" smtClean="0"/>
          </a:p>
          <a:p>
            <a:r>
              <a:rPr lang="en-US" dirty="0" smtClean="0"/>
              <a:t>You can take the following actions at a breakpoint:</a:t>
            </a:r>
          </a:p>
          <a:p>
            <a:pPr lvl="1"/>
            <a:r>
              <a:rPr lang="en-US" dirty="0" smtClean="0"/>
              <a:t>Single-step through execution using the single-stepping buttons.</a:t>
            </a:r>
          </a:p>
          <a:p>
            <a:pPr lvl="1"/>
            <a:r>
              <a:rPr lang="en-US" dirty="0" smtClean="0"/>
              <a:t>Probe wires to check intermediate values.</a:t>
            </a:r>
          </a:p>
          <a:p>
            <a:pPr lvl="1"/>
            <a:r>
              <a:rPr lang="en-US" dirty="0" smtClean="0"/>
              <a:t>Change the values of the front panel controls. </a:t>
            </a:r>
          </a:p>
          <a:p>
            <a:pPr lvl="1"/>
            <a:r>
              <a:rPr lang="en-US" dirty="0" smtClean="0"/>
              <a:t>Click the </a:t>
            </a:r>
            <a:r>
              <a:rPr lang="en-US" b="1" dirty="0" smtClean="0"/>
              <a:t>Pause</a:t>
            </a:r>
            <a:r>
              <a:rPr lang="en-US" dirty="0" smtClean="0"/>
              <a:t> button to continue running to the next breakpoint or until the VI finishes running.</a:t>
            </a:r>
          </a:p>
          <a:p>
            <a:pPr lvl="1"/>
            <a:endParaRPr lang="en-US" dirty="0" smtClean="0"/>
          </a:p>
        </p:txBody>
      </p:sp>
      <p:pic>
        <p:nvPicPr>
          <p:cNvPr id="6" name="Embedded Image" descr="brkpoint.bmp"/>
          <p:cNvPicPr>
            <a:picLocks noChangeAspect="1"/>
          </p:cNvPicPr>
          <p:nvPr/>
        </p:nvPicPr>
        <p:blipFill>
          <a:blip r:embed="rId3" cstate="print"/>
          <a:stretch>
            <a:fillRect/>
          </a:stretch>
        </p:blipFill>
        <p:spPr>
          <a:xfrm>
            <a:off x="8077200" y="2362200"/>
            <a:ext cx="571500" cy="547687"/>
          </a:xfrm>
          <a:prstGeom prst="rect">
            <a:avLst/>
          </a:prstGeom>
        </p:spPr>
      </p:pic>
      <p:pic>
        <p:nvPicPr>
          <p:cNvPr id="144386" name="Picture 2"/>
          <p:cNvPicPr>
            <a:picLocks noChangeAspect="1" noChangeArrowheads="1"/>
          </p:cNvPicPr>
          <p:nvPr/>
        </p:nvPicPr>
        <p:blipFill>
          <a:blip r:embed="rId4" cstate="print"/>
          <a:srcRect/>
          <a:stretch>
            <a:fillRect/>
          </a:stretch>
        </p:blipFill>
        <p:spPr bwMode="auto">
          <a:xfrm>
            <a:off x="2133600" y="4419600"/>
            <a:ext cx="4038600" cy="1524000"/>
          </a:xfrm>
          <a:prstGeom prst="rect">
            <a:avLst/>
          </a:prstGeom>
          <a:noFill/>
          <a:ln w="9525">
            <a:noFill/>
            <a:miter lim="800000"/>
            <a:headEnd/>
            <a:tailEnd/>
          </a:ln>
        </p:spPr>
      </p:pic>
      <p:sp>
        <p:nvSpPr>
          <p:cNvPr id="7" name="Rectangle 6"/>
          <p:cNvSpPr/>
          <p:nvPr/>
        </p:nvSpPr>
        <p:spPr>
          <a:xfrm>
            <a:off x="5105400" y="4267200"/>
            <a:ext cx="10668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Breakpoint on a wire</a:t>
            </a:r>
          </a:p>
        </p:txBody>
      </p:sp>
      <p:sp>
        <p:nvSpPr>
          <p:cNvPr id="8" name="Isosceles Triangle 7"/>
          <p:cNvSpPr/>
          <p:nvPr/>
        </p:nvSpPr>
        <p:spPr>
          <a:xfrm flipV="1">
            <a:off x="5105400" y="4724400"/>
            <a:ext cx="1066800" cy="381000"/>
          </a:xfrm>
          <a:prstGeom prst="triangle">
            <a:avLst>
              <a:gd name="adj" fmla="val 777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4400" y="5943600"/>
            <a:ext cx="1143000" cy="457200"/>
          </a:xfrm>
          <a:prstGeom prst="rect">
            <a:avLst/>
          </a:prstGeom>
          <a:solidFill>
            <a:srgbClr val="FFBB00"/>
          </a:solidFill>
          <a:ln>
            <a:no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400" dirty="0" smtClean="0">
                <a:solidFill>
                  <a:prstClr val="black"/>
                </a:solidFill>
              </a:rPr>
              <a:t>Breakpoint on a SubVI</a:t>
            </a:r>
          </a:p>
        </p:txBody>
      </p:sp>
      <p:sp>
        <p:nvSpPr>
          <p:cNvPr id="10" name="Isosceles Triangle 9"/>
          <p:cNvSpPr/>
          <p:nvPr/>
        </p:nvSpPr>
        <p:spPr>
          <a:xfrm>
            <a:off x="4724400" y="5410200"/>
            <a:ext cx="1143000" cy="533400"/>
          </a:xfrm>
          <a:prstGeom prst="triangle">
            <a:avLst>
              <a:gd name="adj" fmla="val 7778"/>
            </a:avLst>
          </a:prstGeom>
          <a:solidFill>
            <a:srgbClr val="FFBB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4387" name="Picture 3" descr="C:\Users\husmith\Desktop\Untitled-2.png"/>
          <p:cNvPicPr>
            <a:picLocks noChangeAspect="1" noChangeArrowheads="1"/>
          </p:cNvPicPr>
          <p:nvPr/>
        </p:nvPicPr>
        <p:blipFill>
          <a:blip r:embed="rId5" cstate="print"/>
          <a:srcRect/>
          <a:stretch>
            <a:fillRect/>
          </a:stretch>
        </p:blipFill>
        <p:spPr bwMode="auto">
          <a:xfrm>
            <a:off x="4724400" y="5257800"/>
            <a:ext cx="2593885" cy="3006725"/>
          </a:xfrm>
          <a:prstGeom prst="rect">
            <a:avLst/>
          </a:prstGeom>
          <a:noFill/>
        </p:spPr>
      </p:pic>
      <p:sp>
        <p:nvSpPr>
          <p:cNvPr id="12" name="Rectangle 11"/>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43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pic>
        <p:nvPicPr>
          <p:cNvPr id="5" name="Content Placeholder 4" descr="Profile Performance and Memory.png"/>
          <p:cNvPicPr>
            <a:picLocks noGrp="1" noChangeAspect="1"/>
          </p:cNvPicPr>
          <p:nvPr>
            <p:ph idx="1"/>
          </p:nvPr>
        </p:nvPicPr>
        <p:blipFill>
          <a:blip r:embed="rId3" cstate="print"/>
          <a:stretch>
            <a:fillRect/>
          </a:stretch>
        </p:blipFill>
        <p:spPr>
          <a:xfrm>
            <a:off x="613047" y="914400"/>
            <a:ext cx="7887743" cy="4949825"/>
          </a:xfrm>
        </p:spPr>
      </p:pic>
      <p:sp>
        <p:nvSpPr>
          <p:cNvPr id="4" name="Rectangle 3"/>
          <p:cNvSpPr/>
          <p:nvPr/>
        </p:nvSpPr>
        <p:spPr>
          <a:xfrm>
            <a:off x="7848600" y="152400"/>
            <a:ext cx="1103586" cy="557048"/>
          </a:xfrm>
          <a:prstGeom prst="rect">
            <a:avLst/>
          </a:prstGeom>
          <a:ln w="3175">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smtClean="0">
                <a:latin typeface="Arial" pitchFamily="34" charset="0"/>
                <a:cs typeface="Arial" pitchFamily="34" charset="0"/>
              </a:rPr>
              <a:t>Advanced Programming</a:t>
            </a:r>
            <a:endParaRPr lang="en-US" sz="1100" b="1" dirty="0">
              <a:latin typeface="Arial" pitchFamily="34" charset="0"/>
              <a:cs typeface="Arial" pitchFamily="34" charset="0"/>
            </a:endParaRPr>
          </a:p>
        </p:txBody>
      </p:sp>
      <p:sp>
        <p:nvSpPr>
          <p:cNvPr id="6" name="Rectangle 5"/>
          <p:cNvSpPr/>
          <p:nvPr/>
        </p:nvSpPr>
        <p:spPr>
          <a:xfrm>
            <a:off x="2057400" y="5943600"/>
            <a:ext cx="5029200" cy="381000"/>
          </a:xfrm>
          <a:prstGeom prst="rect">
            <a:avLst/>
          </a:prstGeom>
          <a:solidFill>
            <a:srgbClr val="FFBB00"/>
          </a:solidFill>
          <a:ln w="3175">
            <a:noFill/>
          </a:ln>
          <a:effectLst/>
        </p:spPr>
        <p:style>
          <a:lnRef idx="2">
            <a:schemeClr val="dk1"/>
          </a:lnRef>
          <a:fillRef idx="1">
            <a:schemeClr val="lt1"/>
          </a:fillRef>
          <a:effectRef idx="0">
            <a:schemeClr val="dk1"/>
          </a:effectRef>
          <a:fontRef idx="minor">
            <a:schemeClr val="dk1"/>
          </a:fontRef>
        </p:style>
        <p:txBody>
          <a:bodyPr rtlCol="0" anchor="ctr"/>
          <a:lstStyle/>
          <a:p>
            <a:pPr marL="0" lvl="1" algn="ctr" defTabSz="966612" eaLnBrk="0" fontAlgn="base" hangingPunct="0">
              <a:spcBef>
                <a:spcPct val="30000"/>
              </a:spcBef>
              <a:spcAft>
                <a:spcPct val="0"/>
              </a:spcAft>
              <a:defRPr/>
            </a:pPr>
            <a:r>
              <a:rPr lang="en-US" dirty="0" smtClean="0"/>
              <a:t>Tools»Profile»Performance and Memory</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d3be46a1-e51a-40cf-bd3c-5cd2aa36cee1"/>
</p:tagLst>
</file>

<file path=ppt/tags/tag2.xml><?xml version="1.0" encoding="utf-8"?>
<p:tagLst xmlns:a="http://schemas.openxmlformats.org/drawingml/2006/main" xmlns:r="http://schemas.openxmlformats.org/officeDocument/2006/relationships" xmlns:p="http://schemas.openxmlformats.org/presentationml/2006/main">
  <p:tag name="OFFISYNC_SLIDE_GUID" val="081341bb-31e9-4c6c-8ba6-59c1b8d3fd5e"/>
</p:tagLst>
</file>

<file path=ppt/tags/tag3.xml><?xml version="1.0" encoding="utf-8"?>
<p:tagLst xmlns:a="http://schemas.openxmlformats.org/drawingml/2006/main" xmlns:r="http://schemas.openxmlformats.org/officeDocument/2006/relationships" xmlns:p="http://schemas.openxmlformats.org/presentationml/2006/main">
  <p:tag name="OFFISYNC_SLIDE_GUID" val="c9e35400-9f52-49a3-a13c-424f3278482b"/>
</p:tagLst>
</file>

<file path=ppt/tags/tag4.xml><?xml version="1.0" encoding="utf-8"?>
<p:tagLst xmlns:a="http://schemas.openxmlformats.org/drawingml/2006/main" xmlns:r="http://schemas.openxmlformats.org/officeDocument/2006/relationships" xmlns:p="http://schemas.openxmlformats.org/presentationml/2006/main">
  <p:tag name="OFFISYNC_SLIDE_GUID" val="5c8035b2-0962-4485-83a6-36fb60f49c9b"/>
</p:tagLst>
</file>

<file path=ppt/tags/tag5.xml><?xml version="1.0" encoding="utf-8"?>
<p:tagLst xmlns:a="http://schemas.openxmlformats.org/drawingml/2006/main" xmlns:r="http://schemas.openxmlformats.org/officeDocument/2006/relationships" xmlns:p="http://schemas.openxmlformats.org/presentationml/2006/main">
  <p:tag name="OFFISYNC_SLIDE_GUID" val="d8a66f0a-741e-47b2-8109-81066b10c92b"/>
</p:tagLst>
</file>

<file path=ppt/theme/theme1.xml><?xml version="1.0" encoding="utf-8"?>
<a:theme xmlns:a="http://schemas.openxmlformats.org/drawingml/2006/main" name="NI company PowerPoint template (1)">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 company PowerPoint template (1)</Template>
  <TotalTime>10828</TotalTime>
  <Words>11700</Words>
  <Application>Microsoft Office PowerPoint</Application>
  <PresentationFormat>On-screen Show (4:3)</PresentationFormat>
  <Paragraphs>1560</Paragraphs>
  <Slides>106</Slides>
  <Notes>106</Notes>
  <HiddenSlides>1</HiddenSlides>
  <MMClips>1</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106</vt:i4>
      </vt:variant>
    </vt:vector>
  </HeadingPairs>
  <TitlesOfParts>
    <vt:vector size="109" baseType="lpstr">
      <vt:lpstr>NI company PowerPoint template (1)</vt:lpstr>
      <vt:lpstr>Customer Confidential</vt:lpstr>
      <vt:lpstr>Bitmap Image</vt:lpstr>
      <vt:lpstr>How to Use This Training Deck</vt:lpstr>
      <vt:lpstr>FRC LabVIEW Quick Start Guide</vt:lpstr>
      <vt:lpstr>FRC LabVIEW Quick Start Guide</vt:lpstr>
      <vt:lpstr>FRC Software Overview</vt:lpstr>
      <vt:lpstr>1. Install NI Software</vt:lpstr>
      <vt:lpstr>2. Activate</vt:lpstr>
      <vt:lpstr>3. Install FRC 2015 Update Suite</vt:lpstr>
      <vt:lpstr>Software Orientation: Getting Started Window</vt:lpstr>
      <vt:lpstr>Software Orientation: roboRIO Robot Project</vt:lpstr>
      <vt:lpstr>Software Orientation: Team Code</vt:lpstr>
      <vt:lpstr>Software Orientation: Driver Station</vt:lpstr>
      <vt:lpstr>Software Orientation: Driver Station</vt:lpstr>
      <vt:lpstr>Software Orientation: Driver Station</vt:lpstr>
      <vt:lpstr>Software Orientation: Driver Station</vt:lpstr>
      <vt:lpstr>Software Orientation: Driver Station</vt:lpstr>
      <vt:lpstr>Software Orientation: Dashboard</vt:lpstr>
      <vt:lpstr>roboRIO</vt:lpstr>
      <vt:lpstr>roboRIO vs cRIO</vt:lpstr>
      <vt:lpstr>roboRIO Set Up</vt:lpstr>
      <vt:lpstr>MXP – myRIO Expansion Port</vt:lpstr>
      <vt:lpstr>MXP Accessories</vt:lpstr>
      <vt:lpstr>Drive a Robot: Step 1  Open the Template Project</vt:lpstr>
      <vt:lpstr>Drive a Robot: Step 2 Configure Your roboRIO Robot Project</vt:lpstr>
      <vt:lpstr>Drive a Robot: Step 3 Open the Template Project</vt:lpstr>
      <vt:lpstr>Drive a Robot: Step 4 Select a Target</vt:lpstr>
      <vt:lpstr>Driving a Robot: Step 5 Deploy Code</vt:lpstr>
      <vt:lpstr>Setup Resources</vt:lpstr>
      <vt:lpstr>FRC LabVIEW Quick Start Guide</vt:lpstr>
      <vt:lpstr>What Is LabVIEW?</vt:lpstr>
      <vt:lpstr>LabVIEW Usage in Universities</vt:lpstr>
      <vt:lpstr>The LabVIEW Continuum</vt:lpstr>
      <vt:lpstr>Companies that use LabVIEW</vt:lpstr>
      <vt:lpstr>Slide 33</vt:lpstr>
      <vt:lpstr>The LabVIEW Environment</vt:lpstr>
      <vt:lpstr>Parts of Robot Main.vi</vt:lpstr>
      <vt:lpstr>LabVIEW Project Explorer</vt:lpstr>
      <vt:lpstr>Parts of a VI: Front Panel</vt:lpstr>
      <vt:lpstr>Controls Palette</vt:lpstr>
      <vt:lpstr>Parts of a VI: Block Diagram</vt:lpstr>
      <vt:lpstr>Functions Palette</vt:lpstr>
      <vt:lpstr>Terminals</vt:lpstr>
      <vt:lpstr>Dataflow Programming</vt:lpstr>
      <vt:lpstr>LabVIEW Toolbar</vt:lpstr>
      <vt:lpstr>Wires (Data Types)</vt:lpstr>
      <vt:lpstr>Loops</vt:lpstr>
      <vt:lpstr>Text-Based Math in LabVIEW</vt:lpstr>
      <vt:lpstr>SubVIs</vt:lpstr>
      <vt:lpstr>LabVIEW Programming Demonstration</vt:lpstr>
      <vt:lpstr>How Do I Make Decisions in LabVIEW?</vt:lpstr>
      <vt:lpstr>Introduction to Clusters</vt:lpstr>
      <vt:lpstr>Cluster Functions</vt:lpstr>
      <vt:lpstr>Building Arrays With Loops</vt:lpstr>
      <vt:lpstr>Shift Register: Access Previous Loop Data</vt:lpstr>
      <vt:lpstr>Context Help</vt:lpstr>
      <vt:lpstr>LabVIEW Help</vt:lpstr>
      <vt:lpstr>Find Examples</vt:lpstr>
      <vt:lpstr>Debugging: Correcting Broken VIs</vt:lpstr>
      <vt:lpstr>Debugging: Probes</vt:lpstr>
      <vt:lpstr>Teleop Code</vt:lpstr>
      <vt:lpstr>Autonomous Code</vt:lpstr>
      <vt:lpstr>Learn Your Hotkeys</vt:lpstr>
      <vt:lpstr>Setup Resources</vt:lpstr>
      <vt:lpstr>FRC LabVIEW Quick Start Guide</vt:lpstr>
      <vt:lpstr>Vision</vt:lpstr>
      <vt:lpstr>Vision Code</vt:lpstr>
      <vt:lpstr>NI Vision Assistant</vt:lpstr>
      <vt:lpstr>Vision Processing Algorithm</vt:lpstr>
      <vt:lpstr>Vision Assistant Demonstration</vt:lpstr>
      <vt:lpstr>Generate Vision Code</vt:lpstr>
      <vt:lpstr>Generated Code</vt:lpstr>
      <vt:lpstr>Integrate Vision Code</vt:lpstr>
      <vt:lpstr>LabVIEW Vision Examples</vt:lpstr>
      <vt:lpstr>Open Loop Vs Closed Loop</vt:lpstr>
      <vt:lpstr>Open Loop Control</vt:lpstr>
      <vt:lpstr>Closed Loop Control</vt:lpstr>
      <vt:lpstr>PID</vt:lpstr>
      <vt:lpstr>PID in the Real World</vt:lpstr>
      <vt:lpstr>Tuning a Controller</vt:lpstr>
      <vt:lpstr>Using PID in LabVIEW</vt:lpstr>
      <vt:lpstr>PID in LabVIEW</vt:lpstr>
      <vt:lpstr>PID Example</vt:lpstr>
      <vt:lpstr>Closed Loop is not perfect</vt:lpstr>
      <vt:lpstr>The Robotics Simulator</vt:lpstr>
      <vt:lpstr>Deploy Code to Simulator</vt:lpstr>
      <vt:lpstr>Exercise: Deploy FRC roboRIO Robot Project</vt:lpstr>
      <vt:lpstr>Deploy to Real FRC Robot</vt:lpstr>
      <vt:lpstr>Vision, PID, and Simulation Resources</vt:lpstr>
      <vt:lpstr>FRC LabVIEW Quick Start Guide</vt:lpstr>
      <vt:lpstr>Dashboard Customization</vt:lpstr>
      <vt:lpstr>Dashboard Customization</vt:lpstr>
      <vt:lpstr>Connecting Custom Variables to the Dashboard</vt:lpstr>
      <vt:lpstr>Dashboard Record and Playback</vt:lpstr>
      <vt:lpstr>Record</vt:lpstr>
      <vt:lpstr>Playback</vt:lpstr>
      <vt:lpstr>Troubleshooting: Driver Station Charts</vt:lpstr>
      <vt:lpstr>Troubleshooting: Event Error Logs</vt:lpstr>
      <vt:lpstr>Troubleshooting: Event Error Logs</vt:lpstr>
      <vt:lpstr>Debugging: Breakpoints</vt:lpstr>
      <vt:lpstr>Performance</vt:lpstr>
      <vt:lpstr>Watchdog</vt:lpstr>
      <vt:lpstr>Safety Config Timeouts</vt:lpstr>
      <vt:lpstr>Autonomous Strategies</vt:lpstr>
      <vt:lpstr>Autonomous Strategies</vt:lpstr>
      <vt:lpstr>Advanced Programming Resources</vt:lpstr>
      <vt:lpstr>Slide 105</vt:lpstr>
      <vt:lpstr>NI.com/FRC</vt:lpstr>
    </vt:vector>
  </TitlesOfParts>
  <Company>National Instruments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Hunter Smith</dc:creator>
  <cp:lastModifiedBy>EBR User</cp:lastModifiedBy>
  <cp:revision>497</cp:revision>
  <cp:lastPrinted>2012-03-20T15:45:37Z</cp:lastPrinted>
  <dcterms:created xsi:type="dcterms:W3CDTF">2013-12-17T17:48:58Z</dcterms:created>
  <dcterms:modified xsi:type="dcterms:W3CDTF">2015-01-10T21:40:01Z</dcterms:modified>
</cp:coreProperties>
</file>